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 id="2147483702" r:id="rId5"/>
  </p:sldMasterIdLst>
  <p:notesMasterIdLst>
    <p:notesMasterId r:id="rId25"/>
  </p:notesMasterIdLst>
  <p:handoutMasterIdLst>
    <p:handoutMasterId r:id="rId26"/>
  </p:handoutMasterIdLst>
  <p:sldIdLst>
    <p:sldId id="2147481648" r:id="rId6"/>
    <p:sldId id="2147481583" r:id="rId7"/>
    <p:sldId id="2147481643" r:id="rId8"/>
    <p:sldId id="2147481634" r:id="rId9"/>
    <p:sldId id="2147481642" r:id="rId10"/>
    <p:sldId id="2147481619" r:id="rId11"/>
    <p:sldId id="2147481641" r:id="rId12"/>
    <p:sldId id="2147481629" r:id="rId13"/>
    <p:sldId id="2147481597" r:id="rId14"/>
    <p:sldId id="2147481644" r:id="rId15"/>
    <p:sldId id="2147481600" r:id="rId16"/>
    <p:sldId id="2147481635" r:id="rId17"/>
    <p:sldId id="2147481636" r:id="rId18"/>
    <p:sldId id="2147481637" r:id="rId19"/>
    <p:sldId id="2147481606" r:id="rId20"/>
    <p:sldId id="2147481638" r:id="rId21"/>
    <p:sldId id="2147481640" r:id="rId22"/>
    <p:sldId id="2147481625" r:id="rId23"/>
    <p:sldId id="2147481649" r:id="rId2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a:srgbClr val="00B8F5"/>
    <a:srgbClr val="00C0AE"/>
    <a:srgbClr val="F68D2E"/>
    <a:srgbClr val="FD349C"/>
    <a:srgbClr val="E6E4EB"/>
    <a:srgbClr val="AB0D82"/>
    <a:srgbClr val="7213EA"/>
    <a:srgbClr val="00A3A1"/>
    <a:srgbClr val="B49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01EEA-C698-4AC1-B9E4-649648C41787}" v="1" dt="2024-09-05T09:03:01.397"/>
    <p1510:client id="{9E85F1BD-C05D-4899-8BA8-BCDE9C3405F9}" v="4" dt="2024-09-05T05:33:01.855"/>
    <p1510:client id="{D89B652D-8316-410C-A2FE-4DC278B3A230}" v="6" dt="2024-09-04T13:37:12.800"/>
    <p1510:client id="{E0C62F68-48E7-4535-8C6F-3028680E8D9F}" v="9" dt="2024-09-05T08:51:24.266"/>
  </p1510:revLst>
</p1510:revInfo>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530" y="108"/>
      </p:cViewPr>
      <p:guideLst>
        <p:guide orient="horz" pos="2183"/>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76FF367-78D2-44F7-8B96-D43818C73669}"/>
              </a:ext>
            </a:extLst>
          </p:cNvPr>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B2F7D59-D0D6-4622-88B9-608221B31940}"/>
              </a:ext>
            </a:extLst>
          </p:cNvPr>
          <p:cNvSpPr>
            <a:spLocks noGrp="1"/>
          </p:cNvSpPr>
          <p:nvPr>
            <p:ph type="dt" sz="quarter" idx="1"/>
          </p:nvPr>
        </p:nvSpPr>
        <p:spPr>
          <a:xfrm>
            <a:off x="3855082" y="0"/>
            <a:ext cx="2950529" cy="497524"/>
          </a:xfrm>
          <a:prstGeom prst="rect">
            <a:avLst/>
          </a:prstGeom>
        </p:spPr>
        <p:txBody>
          <a:bodyPr vert="horz" lIns="91559" tIns="45779" rIns="91559" bIns="45779" rtlCol="0"/>
          <a:lstStyle>
            <a:lvl1pPr algn="r">
              <a:defRPr sz="1200"/>
            </a:lvl1pPr>
          </a:lstStyle>
          <a:p>
            <a:fld id="{57B47A6E-609C-466B-B5F1-84B5E3D86A08}"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8A4DA7CC-1870-47D2-8D5A-089C60858588}"/>
              </a:ext>
            </a:extLst>
          </p:cNvPr>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AF8FA28-CDF0-409D-A8E9-3B51245FBFF5}"/>
              </a:ext>
            </a:extLst>
          </p:cNvPr>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8B5F934D-B83A-48C6-A983-F3008B728592}" type="slidenum">
              <a:rPr kumimoji="1" lang="ja-JP" altLang="en-US" smtClean="0"/>
              <a:t>‹#›</a:t>
            </a:fld>
            <a:endParaRPr kumimoji="1" lang="ja-JP" altLang="en-US"/>
          </a:p>
        </p:txBody>
      </p:sp>
    </p:spTree>
    <p:extLst>
      <p:ext uri="{BB962C8B-B14F-4D97-AF65-F5344CB8AC3E}">
        <p14:creationId xmlns:p14="http://schemas.microsoft.com/office/powerpoint/2010/main" val="11414943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vl1pPr>
          </a:lstStyle>
          <a:p>
            <a:fld id="{319A1F7F-8C13-4BA7-9FFE-D790746EEEB5}"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vl1pPr>
          </a:lstStyle>
          <a:p>
            <a:fld id="{3B9E5BD0-03AA-44D4-9855-891074EEBB52}" type="slidenum">
              <a:rPr kumimoji="1" lang="ja-JP" altLang="en-US" smtClean="0"/>
              <a:t>‹#›</a:t>
            </a:fld>
            <a:endParaRPr kumimoji="1" lang="ja-JP" altLang="en-US"/>
          </a:p>
        </p:txBody>
      </p:sp>
    </p:spTree>
    <p:extLst>
      <p:ext uri="{BB962C8B-B14F-4D97-AF65-F5344CB8AC3E}">
        <p14:creationId xmlns:p14="http://schemas.microsoft.com/office/powerpoint/2010/main" val="42211799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69266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11</a:t>
            </a:fld>
            <a:endParaRPr kumimoji="1" lang="ja-JP" altLang="en-US"/>
          </a:p>
        </p:txBody>
      </p:sp>
    </p:spTree>
    <p:extLst>
      <p:ext uri="{BB962C8B-B14F-4D97-AF65-F5344CB8AC3E}">
        <p14:creationId xmlns:p14="http://schemas.microsoft.com/office/powerpoint/2010/main" val="978875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12</a:t>
            </a:fld>
            <a:endParaRPr kumimoji="1" lang="ja-JP" altLang="en-US"/>
          </a:p>
        </p:txBody>
      </p:sp>
    </p:spTree>
    <p:extLst>
      <p:ext uri="{BB962C8B-B14F-4D97-AF65-F5344CB8AC3E}">
        <p14:creationId xmlns:p14="http://schemas.microsoft.com/office/powerpoint/2010/main" val="2663330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13</a:t>
            </a:fld>
            <a:endParaRPr kumimoji="1" lang="ja-JP" altLang="en-US"/>
          </a:p>
        </p:txBody>
      </p:sp>
    </p:spTree>
    <p:extLst>
      <p:ext uri="{BB962C8B-B14F-4D97-AF65-F5344CB8AC3E}">
        <p14:creationId xmlns:p14="http://schemas.microsoft.com/office/powerpoint/2010/main" val="4287355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14</a:t>
            </a:fld>
            <a:endParaRPr kumimoji="1" lang="ja-JP" altLang="en-US"/>
          </a:p>
        </p:txBody>
      </p:sp>
    </p:spTree>
    <p:extLst>
      <p:ext uri="{BB962C8B-B14F-4D97-AF65-F5344CB8AC3E}">
        <p14:creationId xmlns:p14="http://schemas.microsoft.com/office/powerpoint/2010/main" val="3235961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15</a:t>
            </a:fld>
            <a:endParaRPr kumimoji="1" lang="ja-JP" altLang="en-US"/>
          </a:p>
        </p:txBody>
      </p:sp>
    </p:spTree>
    <p:extLst>
      <p:ext uri="{BB962C8B-B14F-4D97-AF65-F5344CB8AC3E}">
        <p14:creationId xmlns:p14="http://schemas.microsoft.com/office/powerpoint/2010/main" val="2607628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16</a:t>
            </a:fld>
            <a:endParaRPr kumimoji="1" lang="ja-JP" altLang="en-US"/>
          </a:p>
        </p:txBody>
      </p:sp>
    </p:spTree>
    <p:extLst>
      <p:ext uri="{BB962C8B-B14F-4D97-AF65-F5344CB8AC3E}">
        <p14:creationId xmlns:p14="http://schemas.microsoft.com/office/powerpoint/2010/main" val="482504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17</a:t>
            </a:fld>
            <a:endParaRPr kumimoji="1" lang="ja-JP" altLang="en-US"/>
          </a:p>
        </p:txBody>
      </p:sp>
    </p:spTree>
    <p:extLst>
      <p:ext uri="{BB962C8B-B14F-4D97-AF65-F5344CB8AC3E}">
        <p14:creationId xmlns:p14="http://schemas.microsoft.com/office/powerpoint/2010/main" val="3088352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18</a:t>
            </a:fld>
            <a:endParaRPr kumimoji="1" lang="ja-JP" altLang="en-US"/>
          </a:p>
        </p:txBody>
      </p:sp>
    </p:spTree>
    <p:extLst>
      <p:ext uri="{BB962C8B-B14F-4D97-AF65-F5344CB8AC3E}">
        <p14:creationId xmlns:p14="http://schemas.microsoft.com/office/powerpoint/2010/main" val="3596361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3</a:t>
            </a:fld>
            <a:endParaRPr kumimoji="1" lang="ja-JP" altLang="en-US"/>
          </a:p>
        </p:txBody>
      </p:sp>
    </p:spTree>
    <p:extLst>
      <p:ext uri="{BB962C8B-B14F-4D97-AF65-F5344CB8AC3E}">
        <p14:creationId xmlns:p14="http://schemas.microsoft.com/office/powerpoint/2010/main" val="13268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4</a:t>
            </a:fld>
            <a:endParaRPr kumimoji="1" lang="ja-JP" altLang="en-US"/>
          </a:p>
        </p:txBody>
      </p:sp>
    </p:spTree>
    <p:extLst>
      <p:ext uri="{BB962C8B-B14F-4D97-AF65-F5344CB8AC3E}">
        <p14:creationId xmlns:p14="http://schemas.microsoft.com/office/powerpoint/2010/main" val="356200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5</a:t>
            </a:fld>
            <a:endParaRPr kumimoji="1" lang="ja-JP" altLang="en-US"/>
          </a:p>
        </p:txBody>
      </p:sp>
    </p:spTree>
    <p:extLst>
      <p:ext uri="{BB962C8B-B14F-4D97-AF65-F5344CB8AC3E}">
        <p14:creationId xmlns:p14="http://schemas.microsoft.com/office/powerpoint/2010/main" val="2749869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6</a:t>
            </a:fld>
            <a:endParaRPr kumimoji="1" lang="ja-JP" altLang="en-US"/>
          </a:p>
        </p:txBody>
      </p:sp>
    </p:spTree>
    <p:extLst>
      <p:ext uri="{BB962C8B-B14F-4D97-AF65-F5344CB8AC3E}">
        <p14:creationId xmlns:p14="http://schemas.microsoft.com/office/powerpoint/2010/main" val="4228518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7</a:t>
            </a:fld>
            <a:endParaRPr kumimoji="1" lang="ja-JP" altLang="en-US"/>
          </a:p>
        </p:txBody>
      </p:sp>
    </p:spTree>
    <p:extLst>
      <p:ext uri="{BB962C8B-B14F-4D97-AF65-F5344CB8AC3E}">
        <p14:creationId xmlns:p14="http://schemas.microsoft.com/office/powerpoint/2010/main" val="341292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8</a:t>
            </a:fld>
            <a:endParaRPr kumimoji="1" lang="ja-JP" altLang="en-US"/>
          </a:p>
        </p:txBody>
      </p:sp>
    </p:spTree>
    <p:extLst>
      <p:ext uri="{BB962C8B-B14F-4D97-AF65-F5344CB8AC3E}">
        <p14:creationId xmlns:p14="http://schemas.microsoft.com/office/powerpoint/2010/main" val="3180552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9</a:t>
            </a:fld>
            <a:endParaRPr kumimoji="1" lang="ja-JP" altLang="en-US"/>
          </a:p>
        </p:txBody>
      </p:sp>
    </p:spTree>
    <p:extLst>
      <p:ext uri="{BB962C8B-B14F-4D97-AF65-F5344CB8AC3E}">
        <p14:creationId xmlns:p14="http://schemas.microsoft.com/office/powerpoint/2010/main" val="3187485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solidFill>
                <a:srgbClr val="FF0000"/>
              </a:solidFill>
            </a:endParaRPr>
          </a:p>
        </p:txBody>
      </p:sp>
      <p:sp>
        <p:nvSpPr>
          <p:cNvPr id="4" name="スライド番号プレースホルダー 3"/>
          <p:cNvSpPr>
            <a:spLocks noGrp="1"/>
          </p:cNvSpPr>
          <p:nvPr>
            <p:ph type="sldNum" sz="quarter" idx="5"/>
          </p:nvPr>
        </p:nvSpPr>
        <p:spPr/>
        <p:txBody>
          <a:bodyPr/>
          <a:lstStyle/>
          <a:p>
            <a:fld id="{687BF1DF-E645-4CA0-A528-BD53A190B560}" type="slidenum">
              <a:rPr kumimoji="1" lang="ja-JP" altLang="en-US" smtClean="0"/>
              <a:t>10</a:t>
            </a:fld>
            <a:endParaRPr kumimoji="1" lang="ja-JP" altLang="en-US"/>
          </a:p>
        </p:txBody>
      </p:sp>
    </p:spTree>
    <p:extLst>
      <p:ext uri="{BB962C8B-B14F-4D97-AF65-F5344CB8AC3E}">
        <p14:creationId xmlns:p14="http://schemas.microsoft.com/office/powerpoint/2010/main" val="3201022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664020" y="6483568"/>
            <a:ext cx="222885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794"/>
            <a:ext cx="9224962" cy="615712"/>
          </a:xfrm>
        </p:spPr>
        <p:txBody>
          <a:bodyPr>
            <a:noAutofit/>
          </a:bodyPr>
          <a:lstStyle>
            <a:lvl1pPr>
              <a:defRPr>
                <a:latin typeface="+mn-ea"/>
                <a:ea typeface="+mn-ea"/>
              </a:defRPr>
            </a:lvl1pPr>
          </a:lstStyle>
          <a:p>
            <a:endParaRPr lang="ja-JP" altLang="en-US" sz="220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4989" y="976866"/>
            <a:ext cx="8656021" cy="923330"/>
          </a:xfrm>
          <a:prstGeom prst="rect">
            <a:avLst/>
          </a:prstGeom>
          <a:noFill/>
        </p:spPr>
        <p:txBody>
          <a:bodyPr wrap="square" rtlCol="0">
            <a:spAutoFit/>
          </a:bodyPr>
          <a:lstStyle/>
          <a:p>
            <a:endParaRPr kumimoji="1" lang="en-US" altLang="ja-JP" b="1">
              <a:solidFill>
                <a:prstClr val="black"/>
              </a:solidFill>
              <a:latin typeface="+mn-ea"/>
              <a:ea typeface="+mn-ea"/>
            </a:endParaRPr>
          </a:p>
          <a:p>
            <a:endParaRPr kumimoji="1" lang="en-US" altLang="ja-JP" b="1">
              <a:solidFill>
                <a:prstClr val="black"/>
              </a:solidFill>
              <a:latin typeface="+mn-ea"/>
              <a:ea typeface="+mn-ea"/>
            </a:endParaRPr>
          </a:p>
          <a:p>
            <a:endParaRPr kumimoji="1" lang="en-US" altLang="ja-JP" sz="1800" b="1" i="0" u="none" strike="noStrike" kern="1200" cap="none" spc="0" normalizeH="0" baseline="0" noProof="0">
              <a:ln>
                <a:noFill/>
              </a:ln>
              <a:solidFill>
                <a:prstClr val="black"/>
              </a:solidFill>
              <a:effectLst/>
              <a:uLnTx/>
              <a:uFillTx/>
              <a:latin typeface="+mn-ea"/>
              <a:ea typeface="+mn-ea"/>
              <a:cs typeface="+mn-cs"/>
            </a:endParaRPr>
          </a:p>
        </p:txBody>
      </p:sp>
    </p:spTree>
    <p:extLst>
      <p:ext uri="{BB962C8B-B14F-4D97-AF65-F5344CB8AC3E}">
        <p14:creationId xmlns:p14="http://schemas.microsoft.com/office/powerpoint/2010/main" val="98928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100683118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lvl1pPr>
              <a:defRPr>
                <a:solidFill>
                  <a:schemeClr val="tx1"/>
                </a:solidFill>
              </a:defRPr>
            </a:lvl1p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410853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3913064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1776797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519640"/>
            <a:ext cx="8928100" cy="587469"/>
          </a:xfrm>
        </p:spPr>
        <p:txBody>
          <a:bodyPr/>
          <a:lstStyle>
            <a:lvl1pPr>
              <a:defRPr>
                <a:solidFill>
                  <a:schemeClr val="tx1"/>
                </a:solidFill>
              </a:defRPr>
            </a:lvl1p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14974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4066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11647"/>
            <a:ext cx="9224962" cy="615712"/>
          </a:xfrm>
        </p:spPr>
        <p:txBody>
          <a:bodyPr>
            <a:noAutofit/>
          </a:bodyPr>
          <a:lstStyle/>
          <a:p>
            <a:endParaRPr lang="ja-JP" altLang="en-US" sz="220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6523" y="976866"/>
            <a:ext cx="8656021" cy="923330"/>
          </a:xfrm>
          <a:prstGeom prst="rect">
            <a:avLst/>
          </a:prstGeom>
          <a:noFill/>
        </p:spPr>
        <p:txBody>
          <a:bodyPr wrap="square" rtlCol="0">
            <a:spAutoFit/>
          </a:bodyPr>
          <a:lstStyle/>
          <a:p>
            <a:endParaRPr kumimoji="1" lang="en-US" altLang="ja-JP" b="1">
              <a:solidFill>
                <a:prstClr val="black"/>
              </a:solidFill>
              <a:latin typeface="Meiryo UI" panose="020B0604030504040204" pitchFamily="50" charset="-128"/>
              <a:ea typeface="Meiryo UI" panose="020B0604030504040204" pitchFamily="50" charset="-128"/>
            </a:endParaRPr>
          </a:p>
          <a:p>
            <a:endParaRPr kumimoji="1" lang="en-US" altLang="ja-JP" b="1">
              <a:solidFill>
                <a:prstClr val="black"/>
              </a:solidFill>
              <a:latin typeface="Meiryo UI" panose="020B0604030504040204" pitchFamily="50" charset="-128"/>
              <a:ea typeface="Meiryo UI" panose="020B0604030504040204" pitchFamily="50" charset="-128"/>
            </a:endParaRPr>
          </a:p>
          <a:p>
            <a:endParaRPr kumimoji="1" lang="en-US" altLang="ja-JP" sz="1800" b="1" i="0" u="none" strike="noStrike" kern="1200" cap="none" spc="0" normalizeH="0" baseline="0" noProof="0">
              <a:ln>
                <a:noFill/>
              </a:ln>
              <a:solidFill>
                <a:prstClr val="black"/>
              </a:solidFill>
              <a:effectLst/>
              <a:uLnTx/>
              <a:uFillTx/>
              <a:latin typeface="Calibri"/>
              <a:ea typeface="Meiryo UI"/>
              <a:cs typeface="+mn-cs"/>
            </a:endParaRPr>
          </a:p>
        </p:txBody>
      </p:sp>
    </p:spTree>
    <p:extLst>
      <p:ext uri="{BB962C8B-B14F-4D97-AF65-F5344CB8AC3E}">
        <p14:creationId xmlns:p14="http://schemas.microsoft.com/office/powerpoint/2010/main" val="337493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endParaRPr kumimoji="1" lang="en-US" altLang="ja-JP"/>
          </a:p>
          <a:p>
            <a:r>
              <a:rPr kumimoji="1" lang="ja-JP" altLang="en-US"/>
              <a:t>サブタイトルサブ</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411317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664020" y="6483568"/>
            <a:ext cx="222885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81038" y="-794"/>
            <a:ext cx="9224962" cy="615712"/>
          </a:xfrm>
        </p:spPr>
        <p:txBody>
          <a:bodyPr>
            <a:noAutofit/>
          </a:bodyPr>
          <a:lstStyle>
            <a:lvl1pPr>
              <a:defRPr>
                <a:latin typeface="+mn-ea"/>
                <a:ea typeface="+mn-ea"/>
              </a:defRPr>
            </a:lvl1pPr>
          </a:lstStyle>
          <a:p>
            <a:endParaRPr lang="ja-JP" altLang="en-US" sz="220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85" y="287516"/>
            <a:ext cx="413805"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624989" y="976866"/>
            <a:ext cx="8656021" cy="923330"/>
          </a:xfrm>
          <a:prstGeom prst="rect">
            <a:avLst/>
          </a:prstGeom>
          <a:noFill/>
        </p:spPr>
        <p:txBody>
          <a:bodyPr wrap="square" rtlCol="0">
            <a:spAutoFit/>
          </a:bodyPr>
          <a:lstStyle/>
          <a:p>
            <a:endParaRPr kumimoji="1" lang="en-US" altLang="ja-JP" b="1">
              <a:solidFill>
                <a:prstClr val="black"/>
              </a:solidFill>
              <a:latin typeface="+mn-ea"/>
              <a:ea typeface="+mn-ea"/>
            </a:endParaRPr>
          </a:p>
          <a:p>
            <a:endParaRPr kumimoji="1" lang="en-US" altLang="ja-JP" b="1">
              <a:solidFill>
                <a:prstClr val="black"/>
              </a:solidFill>
              <a:latin typeface="+mn-ea"/>
              <a:ea typeface="+mn-ea"/>
            </a:endParaRPr>
          </a:p>
          <a:p>
            <a:endParaRPr kumimoji="1" lang="en-US" altLang="ja-JP" sz="1800" b="1" i="0" u="none" strike="noStrike" kern="1200" cap="none" spc="0" normalizeH="0" baseline="0" noProof="0">
              <a:ln>
                <a:noFill/>
              </a:ln>
              <a:solidFill>
                <a:prstClr val="black"/>
              </a:solidFill>
              <a:effectLst/>
              <a:uLnTx/>
              <a:uFillTx/>
              <a:latin typeface="+mn-ea"/>
              <a:ea typeface="+mn-ea"/>
              <a:cs typeface="+mn-cs"/>
            </a:endParaRPr>
          </a:p>
        </p:txBody>
      </p:sp>
      <p:pic>
        <p:nvPicPr>
          <p:cNvPr id="2" name="図 1" descr="ロゴ">
            <a:extLst>
              <a:ext uri="{FF2B5EF4-FFF2-40B4-BE49-F238E27FC236}">
                <a16:creationId xmlns:a16="http://schemas.microsoft.com/office/drawing/2014/main" id="{0E9BA693-DE26-01FF-B229-359B78B0F3F1}"/>
              </a:ext>
            </a:extLst>
          </p:cNvPr>
          <p:cNvPicPr>
            <a:picLocks noChangeAspect="1"/>
          </p:cNvPicPr>
          <p:nvPr userDrawn="1"/>
        </p:nvPicPr>
        <p:blipFill>
          <a:blip r:embed="rId3"/>
          <a:stretch>
            <a:fillRect/>
          </a:stretch>
        </p:blipFill>
        <p:spPr>
          <a:xfrm>
            <a:off x="3495488" y="2956698"/>
            <a:ext cx="2915021" cy="944604"/>
          </a:xfrm>
          <a:prstGeom prst="rect">
            <a:avLst/>
          </a:prstGeom>
        </p:spPr>
      </p:pic>
    </p:spTree>
    <p:extLst>
      <p:ext uri="{BB962C8B-B14F-4D97-AF65-F5344CB8AC3E}">
        <p14:creationId xmlns:p14="http://schemas.microsoft.com/office/powerpoint/2010/main" val="17899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
        <p:nvSpPr>
          <p:cNvPr id="2" name="四角形: 角を丸くする 1">
            <a:extLst>
              <a:ext uri="{FF2B5EF4-FFF2-40B4-BE49-F238E27FC236}">
                <a16:creationId xmlns:a16="http://schemas.microsoft.com/office/drawing/2014/main" id="{D1B73875-8931-C42E-B93E-A68267C005E7}"/>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Tree>
    <p:extLst>
      <p:ext uri="{BB962C8B-B14F-4D97-AF65-F5344CB8AC3E}">
        <p14:creationId xmlns:p14="http://schemas.microsoft.com/office/powerpoint/2010/main" val="104348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中面 A">
    <p:spTree>
      <p:nvGrpSpPr>
        <p:cNvPr id="1" name=""/>
        <p:cNvGrpSpPr/>
        <p:nvPr/>
      </p:nvGrpSpPr>
      <p:grpSpPr>
        <a:xfrm>
          <a:off x="0" y="0"/>
          <a:ext cx="0" cy="0"/>
          <a:chOff x="0" y="0"/>
          <a:chExt cx="0" cy="0"/>
        </a:xfrm>
      </p:grpSpPr>
      <p:cxnSp>
        <p:nvCxnSpPr>
          <p:cNvPr id="12" name="ライン_フッター">
            <a:extLst>
              <a:ext uri="{FF2B5EF4-FFF2-40B4-BE49-F238E27FC236}">
                <a16:creationId xmlns:a16="http://schemas.microsoft.com/office/drawing/2014/main" id="{65B17515-FD1C-4DA3-906A-E7D62E556228}"/>
              </a:ext>
            </a:extLst>
          </p:cNvPr>
          <p:cNvCxnSpPr>
            <a:cxnSpLocks/>
          </p:cNvCxnSpPr>
          <p:nvPr userDrawn="1"/>
        </p:nvCxnSpPr>
        <p:spPr>
          <a:xfrm>
            <a:off x="416927" y="6564368"/>
            <a:ext cx="9072320" cy="0"/>
          </a:xfrm>
          <a:prstGeom prst="line">
            <a:avLst/>
          </a:prstGeom>
          <a:ln w="4445">
            <a:solidFill>
              <a:srgbClr val="939292"/>
            </a:solidFill>
          </a:ln>
        </p:spPr>
        <p:style>
          <a:lnRef idx="1">
            <a:schemeClr val="accent1"/>
          </a:lnRef>
          <a:fillRef idx="0">
            <a:schemeClr val="accent1"/>
          </a:fillRef>
          <a:effectRef idx="0">
            <a:schemeClr val="accent1"/>
          </a:effectRef>
          <a:fontRef idx="minor">
            <a:schemeClr val="tx1"/>
          </a:fontRef>
        </p:style>
      </p:cxnSp>
      <p:cxnSp>
        <p:nvCxnSpPr>
          <p:cNvPr id="26" name="ライン_ヘッダー">
            <a:extLst>
              <a:ext uri="{FF2B5EF4-FFF2-40B4-BE49-F238E27FC236}">
                <a16:creationId xmlns:a16="http://schemas.microsoft.com/office/drawing/2014/main" id="{52050FBC-610C-4422-A2F2-453C99DC1F81}"/>
              </a:ext>
            </a:extLst>
          </p:cNvPr>
          <p:cNvCxnSpPr>
            <a:cxnSpLocks/>
          </p:cNvCxnSpPr>
          <p:nvPr userDrawn="1"/>
        </p:nvCxnSpPr>
        <p:spPr>
          <a:xfrm>
            <a:off x="416244" y="1257354"/>
            <a:ext cx="9072829"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バー／デザインエレメント">
            <a:extLst>
              <a:ext uri="{FF2B5EF4-FFF2-40B4-BE49-F238E27FC236}">
                <a16:creationId xmlns:a16="http://schemas.microsoft.com/office/drawing/2014/main" id="{65CC80CF-BB1F-4711-A7AE-8F5B9E61135B}"/>
              </a:ext>
            </a:extLst>
          </p:cNvPr>
          <p:cNvSpPr>
            <a:spLocks/>
          </p:cNvSpPr>
          <p:nvPr userDrawn="1"/>
        </p:nvSpPr>
        <p:spPr bwMode="auto">
          <a:xfrm>
            <a:off x="416927" y="228985"/>
            <a:ext cx="8641090" cy="66247"/>
          </a:xfrm>
          <a:custGeom>
            <a:avLst/>
            <a:gdLst>
              <a:gd name="T0" fmla="*/ 5869 w 5875"/>
              <a:gd name="T1" fmla="*/ 46 h 46"/>
              <a:gd name="T2" fmla="*/ 0 w 5875"/>
              <a:gd name="T3" fmla="*/ 46 h 46"/>
              <a:gd name="T4" fmla="*/ 6 w 5875"/>
              <a:gd name="T5" fmla="*/ 0 h 46"/>
              <a:gd name="T6" fmla="*/ 5875 w 5875"/>
              <a:gd name="T7" fmla="*/ 0 h 46"/>
              <a:gd name="T8" fmla="*/ 5869 w 5875"/>
              <a:gd name="T9" fmla="*/ 46 h 46"/>
            </a:gdLst>
            <a:ahLst/>
            <a:cxnLst>
              <a:cxn ang="0">
                <a:pos x="T0" y="T1"/>
              </a:cxn>
              <a:cxn ang="0">
                <a:pos x="T2" y="T3"/>
              </a:cxn>
              <a:cxn ang="0">
                <a:pos x="T4" y="T5"/>
              </a:cxn>
              <a:cxn ang="0">
                <a:pos x="T6" y="T7"/>
              </a:cxn>
              <a:cxn ang="0">
                <a:pos x="T8" y="T9"/>
              </a:cxn>
            </a:cxnLst>
            <a:rect l="0" t="0" r="r" b="b"/>
            <a:pathLst>
              <a:path w="5875" h="46">
                <a:moveTo>
                  <a:pt x="5869" y="46"/>
                </a:moveTo>
                <a:lnTo>
                  <a:pt x="0" y="46"/>
                </a:lnTo>
                <a:lnTo>
                  <a:pt x="6" y="0"/>
                </a:lnTo>
                <a:lnTo>
                  <a:pt x="5875" y="0"/>
                </a:lnTo>
                <a:lnTo>
                  <a:pt x="5869" y="46"/>
                </a:lnTo>
                <a:close/>
              </a:path>
            </a:pathLst>
          </a:custGeom>
          <a:solidFill>
            <a:schemeClr val="tx2"/>
          </a:solidFill>
          <a:ln>
            <a:noFill/>
          </a:ln>
        </p:spPr>
        <p:txBody>
          <a:bodyPr vert="horz" wrap="square" lIns="82953" tIns="41476" rIns="82953" bIns="41476" numCol="1" anchor="t" anchorCtr="0" compatLnSpc="1">
            <a:prstTxWarp prst="textNoShape">
              <a:avLst/>
            </a:prstTxWarp>
          </a:bodyPr>
          <a:lstStyle/>
          <a:p>
            <a:endParaRPr lang="ja-JP" altLang="en-US" sz="1633"/>
          </a:p>
        </p:txBody>
      </p:sp>
      <p:sp>
        <p:nvSpPr>
          <p:cNvPr id="13" name="出所">
            <a:extLst>
              <a:ext uri="{FF2B5EF4-FFF2-40B4-BE49-F238E27FC236}">
                <a16:creationId xmlns:a16="http://schemas.microsoft.com/office/drawing/2014/main" id="{0CB5E31F-0A27-4B9A-B63A-A565F2BA2026}"/>
              </a:ext>
            </a:extLst>
          </p:cNvPr>
          <p:cNvSpPr>
            <a:spLocks noGrp="1"/>
          </p:cNvSpPr>
          <p:nvPr>
            <p:ph type="body" sz="quarter" idx="20" hasCustomPrompt="1"/>
          </p:nvPr>
        </p:nvSpPr>
        <p:spPr>
          <a:xfrm>
            <a:off x="498610" y="6310882"/>
            <a:ext cx="8905550" cy="122852"/>
          </a:xfrm>
        </p:spPr>
        <p:txBody>
          <a:bodyPr anchor="b" anchorCtr="0"/>
          <a:lstStyle>
            <a:lvl1pPr marL="228614" indent="-228614" fontAlgn="ctr">
              <a:lnSpc>
                <a:spcPct val="110000"/>
              </a:lnSpc>
              <a:spcAft>
                <a:spcPts val="0"/>
              </a:spcAft>
              <a:buNone/>
              <a:defRPr sz="726" b="0">
                <a:solidFill>
                  <a:srgbClr val="000000"/>
                </a:solidFill>
              </a:defRPr>
            </a:lvl1pPr>
          </a:lstStyle>
          <a:p>
            <a:pPr lvl="0"/>
            <a:r>
              <a:rPr kumimoji="1" lang="ja-JP" altLang="en-US"/>
              <a:t>出所）</a:t>
            </a:r>
          </a:p>
        </p:txBody>
      </p:sp>
      <p:sp>
        <p:nvSpPr>
          <p:cNvPr id="6" name="テキスト プレースホルダー">
            <a:extLst>
              <a:ext uri="{FF2B5EF4-FFF2-40B4-BE49-F238E27FC236}">
                <a16:creationId xmlns:a16="http://schemas.microsoft.com/office/drawing/2014/main" id="{F6B95884-5A9B-49CB-837C-C8E92488E1EF}"/>
              </a:ext>
            </a:extLst>
          </p:cNvPr>
          <p:cNvSpPr>
            <a:spLocks noGrp="1"/>
          </p:cNvSpPr>
          <p:nvPr>
            <p:ph type="body" sz="quarter" idx="15" hasCustomPrompt="1"/>
          </p:nvPr>
        </p:nvSpPr>
        <p:spPr>
          <a:xfrm>
            <a:off x="500080" y="1556089"/>
            <a:ext cx="8905840" cy="1377084"/>
          </a:xfrm>
          <a:prstGeom prst="rect">
            <a:avLst/>
          </a:prstGeom>
        </p:spPr>
        <p:txBody>
          <a:bodyPr/>
          <a:lstStyle>
            <a:lvl1pPr marL="228614" indent="-228614">
              <a:spcAft>
                <a:spcPts val="544"/>
              </a:spcAft>
              <a:buClr>
                <a:srgbClr val="003B83"/>
              </a:buClr>
              <a:buFont typeface="Wingdings" panose="05000000000000000000" pitchFamily="2" charset="2"/>
              <a:buChar char="l"/>
              <a:defRPr b="1" baseline="0">
                <a:solidFill>
                  <a:srgbClr val="000000"/>
                </a:solidFill>
              </a:defRPr>
            </a:lvl1pPr>
            <a:lvl2pPr marL="228614">
              <a:spcAft>
                <a:spcPts val="544"/>
              </a:spcAft>
              <a:defRPr baseline="0"/>
            </a:lvl2pPr>
            <a:lvl3pPr marL="359251">
              <a:spcAft>
                <a:spcPts val="544"/>
              </a:spcAft>
              <a:defRPr baseline="0"/>
            </a:lvl3pPr>
            <a:lvl4pPr marL="489888" indent="-130637">
              <a:spcBef>
                <a:spcPts val="0"/>
              </a:spcBef>
              <a:defRPr baseline="0"/>
            </a:lvl4pPr>
            <a:lvl5pPr marL="587866">
              <a:defRPr baseline="0"/>
            </a:lvl5pPr>
          </a:lstStyle>
          <a:p>
            <a:pPr lvl="0"/>
            <a:r>
              <a:rPr kumimoji="1" lang="ja-JP" altLang="en-US"/>
              <a:t>第</a:t>
            </a:r>
            <a:r>
              <a:rPr kumimoji="1" lang="en-US" altLang="ja-JP"/>
              <a:t>1</a:t>
            </a:r>
            <a:r>
              <a:rPr kumimoji="1" lang="ja-JP" altLang="en-US"/>
              <a:t>レベル </a:t>
            </a:r>
            <a:r>
              <a:rPr kumimoji="1" lang="en-US" altLang="ja-JP"/>
              <a:t>16pt</a:t>
            </a:r>
            <a:endParaRPr kumimoji="1" lang="ja-JP" altLang="en-US"/>
          </a:p>
          <a:p>
            <a:pPr lvl="1"/>
            <a:r>
              <a:rPr kumimoji="1" lang="ja-JP" altLang="en-US"/>
              <a:t>第</a:t>
            </a:r>
            <a:r>
              <a:rPr kumimoji="1" lang="en-US" altLang="ja-JP"/>
              <a:t>2</a:t>
            </a:r>
            <a:r>
              <a:rPr kumimoji="1" lang="ja-JP" altLang="en-US"/>
              <a:t>レベル </a:t>
            </a:r>
            <a:r>
              <a:rPr kumimoji="1" lang="en-US" altLang="ja-JP"/>
              <a:t>16pt</a:t>
            </a:r>
            <a:endParaRPr kumimoji="1" lang="ja-JP" altLang="en-US"/>
          </a:p>
          <a:p>
            <a:pPr lvl="2"/>
            <a:r>
              <a:rPr kumimoji="1" lang="ja-JP" altLang="en-US"/>
              <a:t>第</a:t>
            </a:r>
            <a:r>
              <a:rPr kumimoji="1" lang="en-US" altLang="ja-JP"/>
              <a:t>3</a:t>
            </a:r>
            <a:r>
              <a:rPr kumimoji="1" lang="ja-JP" altLang="en-US"/>
              <a:t>レベル </a:t>
            </a:r>
            <a:r>
              <a:rPr kumimoji="1" lang="en-US" altLang="ja-JP"/>
              <a:t>14pt</a:t>
            </a:r>
            <a:endParaRPr kumimoji="1" lang="ja-JP" altLang="en-US"/>
          </a:p>
          <a:p>
            <a:pPr lvl="3"/>
            <a:r>
              <a:rPr kumimoji="1" lang="ja-JP" altLang="en-US"/>
              <a:t>第</a:t>
            </a:r>
            <a:r>
              <a:rPr kumimoji="1" lang="en-US" altLang="ja-JP"/>
              <a:t>4</a:t>
            </a:r>
            <a:r>
              <a:rPr kumimoji="1" lang="ja-JP" altLang="en-US"/>
              <a:t>レベル </a:t>
            </a:r>
            <a:r>
              <a:rPr kumimoji="1" lang="en-US" altLang="ja-JP"/>
              <a:t>12pt</a:t>
            </a:r>
            <a:endParaRPr kumimoji="1" lang="ja-JP" altLang="en-US"/>
          </a:p>
          <a:p>
            <a:pPr lvl="4"/>
            <a:r>
              <a:rPr kumimoji="1" lang="ja-JP" altLang="en-US"/>
              <a:t>第</a:t>
            </a:r>
            <a:r>
              <a:rPr kumimoji="1" lang="en-US" altLang="ja-JP"/>
              <a:t>5</a:t>
            </a:r>
            <a:r>
              <a:rPr kumimoji="1" lang="ja-JP" altLang="en-US"/>
              <a:t>レベル </a:t>
            </a:r>
            <a:r>
              <a:rPr kumimoji="1" lang="en-US" altLang="ja-JP"/>
              <a:t>10.5pt</a:t>
            </a:r>
            <a:endParaRPr kumimoji="1" lang="ja-JP" altLang="en-US"/>
          </a:p>
        </p:txBody>
      </p:sp>
      <p:sp>
        <p:nvSpPr>
          <p:cNvPr id="25" name="ページタイトル">
            <a:extLst>
              <a:ext uri="{FF2B5EF4-FFF2-40B4-BE49-F238E27FC236}">
                <a16:creationId xmlns:a16="http://schemas.microsoft.com/office/drawing/2014/main" id="{B161F847-12DE-428F-B720-87FF3F5725E1}"/>
              </a:ext>
            </a:extLst>
          </p:cNvPr>
          <p:cNvSpPr>
            <a:spLocks noGrp="1"/>
          </p:cNvSpPr>
          <p:nvPr>
            <p:ph type="subTitle" idx="10" hasCustomPrompt="1"/>
          </p:nvPr>
        </p:nvSpPr>
        <p:spPr>
          <a:xfrm>
            <a:off x="500312" y="766988"/>
            <a:ext cx="8538654" cy="442011"/>
          </a:xfrm>
          <a:prstGeom prst="rect">
            <a:avLst/>
          </a:prstGeom>
        </p:spPr>
        <p:txBody>
          <a:bodyPr bIns="108000" anchor="b" anchorCtr="0">
            <a:noAutofit/>
          </a:bodyPr>
          <a:lstStyle>
            <a:lvl1pPr marL="0" indent="0" fontAlgn="base">
              <a:lnSpc>
                <a:spcPct val="110000"/>
              </a:lnSpc>
              <a:spcAft>
                <a:spcPts val="0"/>
              </a:spcAft>
              <a:buNone/>
              <a:defRPr sz="2359" b="1" spc="91" baseline="0">
                <a:solidFill>
                  <a:srgbClr val="003B83"/>
                </a:solidFill>
              </a:defRPr>
            </a:lvl1pPr>
          </a:lstStyle>
          <a:p>
            <a:r>
              <a:rPr kumimoji="1" lang="ja-JP" altLang="en-US"/>
              <a:t>ページタイトル（結論／メッセージ）</a:t>
            </a:r>
          </a:p>
        </p:txBody>
      </p:sp>
      <p:sp>
        <p:nvSpPr>
          <p:cNvPr id="3" name="X.X Section（節）">
            <a:extLst>
              <a:ext uri="{FF2B5EF4-FFF2-40B4-BE49-F238E27FC236}">
                <a16:creationId xmlns:a16="http://schemas.microsoft.com/office/drawing/2014/main" id="{C66AD045-63CF-4DB0-971A-539A4EE33DBF}"/>
              </a:ext>
            </a:extLst>
          </p:cNvPr>
          <p:cNvSpPr>
            <a:spLocks noGrp="1"/>
          </p:cNvSpPr>
          <p:nvPr>
            <p:ph type="title" hasCustomPrompt="1"/>
          </p:nvPr>
        </p:nvSpPr>
        <p:spPr>
          <a:xfrm>
            <a:off x="500225" y="327217"/>
            <a:ext cx="8538654" cy="195951"/>
          </a:xfrm>
        </p:spPr>
        <p:txBody>
          <a:bodyPr anchor="t" anchorCtr="0">
            <a:noAutofit/>
          </a:bodyPr>
          <a:lstStyle>
            <a:lvl1pPr fontAlgn="ctr">
              <a:lnSpc>
                <a:spcPct val="100000"/>
              </a:lnSpc>
              <a:defRPr sz="1270" b="0">
                <a:solidFill>
                  <a:srgbClr val="003B83"/>
                </a:solidFill>
              </a:defRPr>
            </a:lvl1pPr>
          </a:lstStyle>
          <a:p>
            <a:r>
              <a:rPr kumimoji="1" lang="en-US" altLang="ja-JP"/>
              <a:t>X.X</a:t>
            </a:r>
            <a:r>
              <a:rPr kumimoji="1" lang="ja-JP" altLang="en-US"/>
              <a:t> </a:t>
            </a:r>
            <a:r>
              <a:rPr kumimoji="1" lang="en-US" altLang="ja-JP"/>
              <a:t>Section</a:t>
            </a:r>
            <a:r>
              <a:rPr kumimoji="1" lang="ja-JP" altLang="en-US"/>
              <a:t>（節）</a:t>
            </a:r>
          </a:p>
        </p:txBody>
      </p:sp>
      <p:sp>
        <p:nvSpPr>
          <p:cNvPr id="19" name="Page_num">
            <a:extLst>
              <a:ext uri="{FF2B5EF4-FFF2-40B4-BE49-F238E27FC236}">
                <a16:creationId xmlns:a16="http://schemas.microsoft.com/office/drawing/2014/main" id="{CA4BF186-2590-4137-8B41-D5F59B01202C}"/>
              </a:ext>
            </a:extLst>
          </p:cNvPr>
          <p:cNvSpPr txBox="1"/>
          <p:nvPr userDrawn="1"/>
        </p:nvSpPr>
        <p:spPr>
          <a:xfrm>
            <a:off x="4619459" y="6613356"/>
            <a:ext cx="667082" cy="9797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fontAlgn="ctr"/>
            <a:fld id="{AB47E478-DBB3-43BC-A738-41880CA68C90}" type="slidenum">
              <a:rPr lang="ja-JP" altLang="en-US" sz="590" baseline="0" smtClean="0">
                <a:solidFill>
                  <a:srgbClr val="595757"/>
                </a:solidFill>
                <a:latin typeface="+mn-lt"/>
                <a:ea typeface="+mn-ea"/>
                <a:sym typeface="Arial"/>
              </a:rPr>
              <a:pPr lvl="0" algn="ctr" fontAlgn="ctr"/>
              <a:t>‹#›</a:t>
            </a:fld>
            <a:endParaRPr lang="ja-JP" altLang="en-US" sz="590" baseline="0">
              <a:solidFill>
                <a:srgbClr val="595757"/>
              </a:solidFill>
              <a:latin typeface="+mn-lt"/>
              <a:ea typeface="+mn-ea"/>
              <a:sym typeface="Arial"/>
            </a:endParaRPr>
          </a:p>
        </p:txBody>
      </p:sp>
    </p:spTree>
    <p:extLst>
      <p:ext uri="{BB962C8B-B14F-4D97-AF65-F5344CB8AC3E}">
        <p14:creationId xmlns:p14="http://schemas.microsoft.com/office/powerpoint/2010/main" val="3483098911"/>
      </p:ext>
    </p:extLst>
  </p:cSld>
  <p:clrMapOvr>
    <a:masterClrMapping/>
  </p:clrMapOvr>
  <p:extLst>
    <p:ext uri="{DCECCB84-F9BA-43D5-87BE-67443E8EF086}">
      <p15:sldGuideLst xmlns:p15="http://schemas.microsoft.com/office/powerpoint/2012/main">
        <p15:guide id="7" orient="horz" pos="1088">
          <p15:clr>
            <a:srgbClr val="FBAE40"/>
          </p15:clr>
        </p15:guide>
        <p15:guide id="9" pos="3242">
          <p15:clr>
            <a:srgbClr val="FBAE40"/>
          </p15:clr>
        </p15:guide>
        <p15:guide id="10" pos="349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目次">
    <p:spTree>
      <p:nvGrpSpPr>
        <p:cNvPr id="1" name=""/>
        <p:cNvGrpSpPr/>
        <p:nvPr/>
      </p:nvGrpSpPr>
      <p:grpSpPr>
        <a:xfrm>
          <a:off x="0" y="0"/>
          <a:ext cx="0" cy="0"/>
          <a:chOff x="0" y="0"/>
          <a:chExt cx="0" cy="0"/>
        </a:xfrm>
      </p:grpSpPr>
      <p:sp>
        <p:nvSpPr>
          <p:cNvPr id="7" name="Page_num">
            <a:extLst>
              <a:ext uri="{FF2B5EF4-FFF2-40B4-BE49-F238E27FC236}">
                <a16:creationId xmlns:a16="http://schemas.microsoft.com/office/drawing/2014/main" id="{3E8703F6-8E5C-49D1-940A-2467E38ED10F}"/>
              </a:ext>
            </a:extLst>
          </p:cNvPr>
          <p:cNvSpPr txBox="1"/>
          <p:nvPr userDrawn="1"/>
        </p:nvSpPr>
        <p:spPr>
          <a:xfrm>
            <a:off x="4589313" y="6577817"/>
            <a:ext cx="727375" cy="23480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005" baseline="0" smtClean="0">
                <a:latin typeface="Meiryo UI" panose="020B0604030504040204" pitchFamily="50" charset="-128"/>
                <a:ea typeface="Meiryo UI" panose="020B0604030504040204" pitchFamily="50" charset="-128"/>
                <a:sym typeface="Arial"/>
              </a:rPr>
              <a:pPr lvl="0" algn="ctr"/>
              <a:t>‹#›</a:t>
            </a:fld>
            <a:endParaRPr lang="ja-JP" altLang="en-US" sz="1005" baseline="0">
              <a:latin typeface="Meiryo UI" panose="020B0604030504040204" pitchFamily="50" charset="-128"/>
              <a:ea typeface="Meiryo UI" panose="020B0604030504040204" pitchFamily="50" charset="-128"/>
              <a:sym typeface="Arial"/>
            </a:endParaRPr>
          </a:p>
        </p:txBody>
      </p:sp>
      <p:cxnSp>
        <p:nvCxnSpPr>
          <p:cNvPr id="3" name="直線コネクタ 2">
            <a:extLst>
              <a:ext uri="{FF2B5EF4-FFF2-40B4-BE49-F238E27FC236}">
                <a16:creationId xmlns:a16="http://schemas.microsoft.com/office/drawing/2014/main" id="{7F9D5FEF-0854-4D01-ACE4-868D3BB87593}"/>
              </a:ext>
            </a:extLst>
          </p:cNvPr>
          <p:cNvCxnSpPr>
            <a:cxnSpLocks/>
          </p:cNvCxnSpPr>
          <p:nvPr userDrawn="1"/>
        </p:nvCxnSpPr>
        <p:spPr>
          <a:xfrm>
            <a:off x="433517" y="881350"/>
            <a:ext cx="90389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3F60DF8F-F4D7-43C1-B38D-EE4BBD23AACA}"/>
              </a:ext>
            </a:extLst>
          </p:cNvPr>
          <p:cNvCxnSpPr>
            <a:cxnSpLocks/>
          </p:cNvCxnSpPr>
          <p:nvPr userDrawn="1"/>
        </p:nvCxnSpPr>
        <p:spPr>
          <a:xfrm>
            <a:off x="433517" y="6564568"/>
            <a:ext cx="903896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953144"/>
      </p:ext>
    </p:extLst>
  </p:cSld>
  <p:clrMapOvr>
    <a:masterClrMapping/>
  </p:clrMapOvr>
  <p:extLst>
    <p:ext uri="{DCECCB84-F9BA-43D5-87BE-67443E8EF086}">
      <p15:sldGuideLst xmlns:p15="http://schemas.microsoft.com/office/powerpoint/2012/main">
        <p15:guide id="7" orient="horz" pos="1085">
          <p15:clr>
            <a:srgbClr val="FBAE40"/>
          </p15:clr>
        </p15:guide>
        <p15:guide id="9" pos="11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385777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6855969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 id="2147483695" r:id="rId4"/>
    <p:sldLayoutId id="2147483700" r:id="rId5"/>
    <p:sldLayoutId id="2147483701" r:id="rId6"/>
    <p:sldLayoutId id="2147483697" r:id="rId7"/>
    <p:sldLayoutId id="2147483698"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89501593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17.png"/><Relationship Id="rId5" Type="http://schemas.openxmlformats.org/officeDocument/2006/relationships/image" Target="../media/image7.png"/><Relationship Id="rId10" Type="http://schemas.openxmlformats.org/officeDocument/2006/relationships/image" Target="../media/image28.svg"/><Relationship Id="rId4" Type="http://schemas.openxmlformats.org/officeDocument/2006/relationships/image" Target="../media/image4.svg"/><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29.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4.png"/><Relationship Id="rId5" Type="http://schemas.openxmlformats.org/officeDocument/2006/relationships/image" Target="../media/image5.png"/><Relationship Id="rId10" Type="http://schemas.openxmlformats.org/officeDocument/2006/relationships/image" Target="../media/image28.svg"/><Relationship Id="rId4" Type="http://schemas.openxmlformats.org/officeDocument/2006/relationships/image" Target="../media/image4.svg"/><Relationship Id="rId9" Type="http://schemas.openxmlformats.org/officeDocument/2006/relationships/image" Target="../media/image27.png"/><Relationship Id="rId14" Type="http://schemas.openxmlformats.org/officeDocument/2006/relationships/image" Target="../media/image30.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 Id="rId9" Type="http://schemas.openxmlformats.org/officeDocument/2006/relationships/image" Target="../media/image9.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31.svg"/><Relationship Id="rId5" Type="http://schemas.openxmlformats.org/officeDocument/2006/relationships/image" Target="../media/image7.png"/><Relationship Id="rId10" Type="http://schemas.openxmlformats.org/officeDocument/2006/relationships/image" Target="../media/image28.svg"/><Relationship Id="rId4" Type="http://schemas.openxmlformats.org/officeDocument/2006/relationships/image" Target="../media/image4.svg"/><Relationship Id="rId9"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30.sv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29.png"/><Relationship Id="rId5" Type="http://schemas.openxmlformats.org/officeDocument/2006/relationships/image" Target="../media/image5.png"/><Relationship Id="rId10" Type="http://schemas.openxmlformats.org/officeDocument/2006/relationships/image" Target="../media/image28.svg"/><Relationship Id="rId4" Type="http://schemas.openxmlformats.org/officeDocument/2006/relationships/image" Target="../media/image4.svg"/><Relationship Id="rId9" Type="http://schemas.openxmlformats.org/officeDocument/2006/relationships/image" Target="../media/image2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5.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3.svg"/><Relationship Id="rId5" Type="http://schemas.openxmlformats.org/officeDocument/2006/relationships/image" Target="../media/image5.png"/><Relationship Id="rId10" Type="http://schemas.openxmlformats.org/officeDocument/2006/relationships/image" Target="../media/image12.png"/><Relationship Id="rId4" Type="http://schemas.openxmlformats.org/officeDocument/2006/relationships/image" Target="../media/image4.sv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9.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7.png"/><Relationship Id="rId17" Type="http://schemas.openxmlformats.org/officeDocument/2006/relationships/image" Target="../media/image4.svg"/><Relationship Id="rId2" Type="http://schemas.openxmlformats.org/officeDocument/2006/relationships/notesSlide" Target="../notesSlides/notesSlide7.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6.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AE085-CD62-41E6-8028-4E0703DAD6DB}"/>
              </a:ext>
            </a:extLst>
          </p:cNvPr>
          <p:cNvSpPr>
            <a:spLocks noGrp="1"/>
          </p:cNvSpPr>
          <p:nvPr>
            <p:ph type="ctrTitle"/>
          </p:nvPr>
        </p:nvSpPr>
        <p:spPr>
          <a:xfrm>
            <a:off x="1100166" y="1675983"/>
            <a:ext cx="8213167" cy="1907517"/>
          </a:xfrm>
        </p:spPr>
        <p:txBody>
          <a:bodyPr>
            <a:noAutofit/>
          </a:bodyPr>
          <a:lstStyle/>
          <a:p>
            <a:pPr>
              <a:lnSpc>
                <a:spcPts val="4600"/>
              </a:lnSpc>
            </a:pPr>
            <a:r>
              <a:rPr lang="ja-JP" altLang="en-US" sz="1800" b="1" spc="-100">
                <a:latin typeface="Meiryo UI" panose="020B0604030504040204" pitchFamily="50" charset="-128"/>
                <a:ea typeface="Meiryo UI" panose="020B0604030504040204" pitchFamily="50" charset="-128"/>
              </a:rPr>
              <a:t>令和</a:t>
            </a:r>
            <a:r>
              <a:rPr lang="en-US" altLang="ja-JP" sz="1800" b="1" spc="-100">
                <a:latin typeface="Meiryo UI" panose="020B0604030504040204" pitchFamily="50" charset="-128"/>
                <a:ea typeface="Meiryo UI" panose="020B0604030504040204" pitchFamily="50" charset="-128"/>
              </a:rPr>
              <a:t>5</a:t>
            </a:r>
            <a:r>
              <a:rPr lang="ja-JP" altLang="en-US" sz="1800" b="1" spc="-100">
                <a:latin typeface="Meiryo UI" panose="020B0604030504040204" pitchFamily="50" charset="-128"/>
                <a:ea typeface="Meiryo UI" panose="020B0604030504040204" pitchFamily="50" charset="-128"/>
              </a:rPr>
              <a:t>年度　ガバメントクラウドの先行事業（基幹業務システム）における調査研究</a:t>
            </a:r>
            <a:br>
              <a:rPr lang="ja-JP" altLang="en-US" sz="1800" b="1" spc="-100">
                <a:latin typeface="Meiryo UI" panose="020B0604030504040204" pitchFamily="50" charset="-128"/>
                <a:ea typeface="Meiryo UI" panose="020B0604030504040204" pitchFamily="50" charset="-128"/>
              </a:rPr>
            </a:br>
            <a:r>
              <a:rPr lang="ja-JP" altLang="en-US" sz="1800" b="1" spc="-100">
                <a:latin typeface="Meiryo UI" panose="020B0604030504040204" pitchFamily="50" charset="-128"/>
                <a:ea typeface="Meiryo UI" panose="020B0604030504040204" pitchFamily="50" charset="-128"/>
              </a:rPr>
              <a:t>投資対効果の検証</a:t>
            </a:r>
            <a:r>
              <a:rPr lang="en-US" altLang="ja-JP" sz="1800" b="1" spc="-100">
                <a:latin typeface="Meiryo UI" panose="020B0604030504040204" pitchFamily="50" charset="-128"/>
                <a:ea typeface="Meiryo UI" panose="020B0604030504040204" pitchFamily="50" charset="-128"/>
              </a:rPr>
              <a:t>_</a:t>
            </a:r>
            <a:r>
              <a:rPr lang="ja-JP" altLang="en-US" sz="1800" spc="-100">
                <a:latin typeface="Meiryo UI" panose="020B0604030504040204" pitchFamily="50" charset="-128"/>
                <a:ea typeface="Meiryo UI" panose="020B0604030504040204" pitchFamily="50" charset="-128"/>
              </a:rPr>
              <a:t>中間</a:t>
            </a:r>
            <a:r>
              <a:rPr lang="ja-JP" altLang="en-US" sz="1800" b="1" spc="-100">
                <a:latin typeface="Meiryo UI" panose="020B0604030504040204" pitchFamily="50" charset="-128"/>
                <a:ea typeface="Meiryo UI" panose="020B0604030504040204" pitchFamily="50" charset="-128"/>
              </a:rPr>
              <a:t>報告</a:t>
            </a:r>
            <a:r>
              <a:rPr lang="en-US" altLang="ja-JP" sz="1800" b="1" spc="-100">
                <a:latin typeface="Meiryo UI" panose="020B0604030504040204" pitchFamily="50" charset="-128"/>
                <a:ea typeface="Meiryo UI" panose="020B0604030504040204" pitchFamily="50" charset="-128"/>
              </a:rPr>
              <a:t>_【</a:t>
            </a:r>
            <a:r>
              <a:rPr lang="ja-JP" altLang="en-US" sz="1800" b="1" spc="-100">
                <a:latin typeface="Meiryo UI" panose="020B0604030504040204" pitchFamily="50" charset="-128"/>
                <a:ea typeface="Meiryo UI" panose="020B0604030504040204" pitchFamily="50" charset="-128"/>
              </a:rPr>
              <a:t>基礎資料</a:t>
            </a:r>
            <a:r>
              <a:rPr lang="en-US" altLang="ja-JP" sz="1800" b="1" spc="-100">
                <a:latin typeface="Meiryo UI" panose="020B0604030504040204" pitchFamily="50" charset="-128"/>
                <a:ea typeface="Meiryo UI" panose="020B0604030504040204" pitchFamily="50" charset="-128"/>
              </a:rPr>
              <a:t>】</a:t>
            </a:r>
            <a:endParaRPr lang="ja-JP" altLang="en-US" sz="1800">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268FA18A-3194-B561-04C1-0A720FB93BEA}"/>
              </a:ext>
            </a:extLst>
          </p:cNvPr>
          <p:cNvSpPr>
            <a:spLocks noGrp="1"/>
          </p:cNvSpPr>
          <p:nvPr>
            <p:ph type="subTitle" idx="1"/>
          </p:nvPr>
        </p:nvSpPr>
        <p:spPr>
          <a:xfrm>
            <a:off x="1208269" y="3668893"/>
            <a:ext cx="7597565" cy="885299"/>
          </a:xfrm>
        </p:spPr>
        <p:txBody>
          <a:bodyPr anchor="b"/>
          <a:lstStyle/>
          <a:p>
            <a:pPr defTabSz="779173">
              <a:spcAft>
                <a:spcPts val="511"/>
              </a:spcAft>
              <a:defRPr/>
            </a:pPr>
            <a:r>
              <a:rPr lang="ja-JP" altLang="en-US" sz="2031" dirty="0">
                <a:latin typeface="Meiryo UI"/>
                <a:ea typeface="Meiryo UI"/>
              </a:rPr>
              <a:t>令和６年９月</a:t>
            </a:r>
            <a:endParaRPr kumimoji="1" lang="ja-JP" altLang="en-US" dirty="0"/>
          </a:p>
        </p:txBody>
      </p:sp>
    </p:spTree>
    <p:extLst>
      <p:ext uri="{BB962C8B-B14F-4D97-AF65-F5344CB8AC3E}">
        <p14:creationId xmlns:p14="http://schemas.microsoft.com/office/powerpoint/2010/main" val="4294794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直線コネクタ 59">
            <a:extLst>
              <a:ext uri="{FF2B5EF4-FFF2-40B4-BE49-F238E27FC236}">
                <a16:creationId xmlns:a16="http://schemas.microsoft.com/office/drawing/2014/main" id="{99F063F4-E727-A55A-4D43-817F0CEF283F}"/>
              </a:ext>
            </a:extLst>
          </p:cNvPr>
          <p:cNvCxnSpPr>
            <a:cxnSpLocks/>
          </p:cNvCxnSpPr>
          <p:nvPr/>
        </p:nvCxnSpPr>
        <p:spPr>
          <a:xfrm>
            <a:off x="3503420" y="3290516"/>
            <a:ext cx="385133" cy="165451"/>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D42F9BE3-3C59-2140-204C-94AE1109CA6B}"/>
              </a:ext>
            </a:extLst>
          </p:cNvPr>
          <p:cNvCxnSpPr>
            <a:cxnSpLocks/>
            <a:endCxn id="150" idx="0"/>
          </p:cNvCxnSpPr>
          <p:nvPr/>
        </p:nvCxnSpPr>
        <p:spPr>
          <a:xfrm>
            <a:off x="742630" y="3229890"/>
            <a:ext cx="621723" cy="497870"/>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令和５年度の検証結果（宇和島市の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宇和島市のコスト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1" name="テキスト ボックス 80">
            <a:extLst>
              <a:ext uri="{FF2B5EF4-FFF2-40B4-BE49-F238E27FC236}">
                <a16:creationId xmlns:a16="http://schemas.microsoft.com/office/drawing/2014/main" id="{D1C9E752-2FDF-42B5-AB11-C8BE0FA213AE}"/>
              </a:ext>
            </a:extLst>
          </p:cNvPr>
          <p:cNvSpPr txBox="1"/>
          <p:nvPr/>
        </p:nvSpPr>
        <p:spPr>
          <a:xfrm>
            <a:off x="764101" y="6285291"/>
            <a:ext cx="1277914"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8319DCFC-C47C-2C5D-2DC9-923AD57754ED}"/>
              </a:ext>
            </a:extLst>
          </p:cNvPr>
          <p:cNvSpPr txBox="1"/>
          <p:nvPr/>
        </p:nvSpPr>
        <p:spPr>
          <a:xfrm>
            <a:off x="3421269"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776FE448-F6CE-819F-495B-552D2DDC0E7A}"/>
              </a:ext>
            </a:extLst>
          </p:cNvPr>
          <p:cNvSpPr txBox="1"/>
          <p:nvPr/>
        </p:nvSpPr>
        <p:spPr>
          <a:xfrm>
            <a:off x="4428616" y="5899345"/>
            <a:ext cx="1498349"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A</a:t>
            </a:r>
            <a:r>
              <a:rPr kumimoji="1" lang="ja-JP" altLang="en-US" sz="8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B</a:t>
            </a:r>
            <a:r>
              <a:rPr kumimoji="1" lang="ja-JP" altLang="en-US" sz="8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800">
              <a:solidFill>
                <a:schemeClr val="accent1"/>
              </a:solidFill>
              <a:latin typeface="Meiryo UI" panose="020B0604030504040204" pitchFamily="50" charset="-128"/>
              <a:ea typeface="Meiryo UI" panose="020B0604030504040204" pitchFamily="50" charset="-128"/>
            </a:endParaRPr>
          </a:p>
          <a:p>
            <a:r>
              <a:rPr kumimoji="1" lang="ja-JP" altLang="en-US" sz="8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CDB0F2DF-8206-99C8-AF4C-71AF3724A3FB}"/>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95" name="直線コネクタ 94">
            <a:extLst>
              <a:ext uri="{FF2B5EF4-FFF2-40B4-BE49-F238E27FC236}">
                <a16:creationId xmlns:a16="http://schemas.microsoft.com/office/drawing/2014/main" id="{3DBE04ED-BDC6-3D15-6BD9-7B091BA4A76B}"/>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96" name="楕円 95">
            <a:extLst>
              <a:ext uri="{FF2B5EF4-FFF2-40B4-BE49-F238E27FC236}">
                <a16:creationId xmlns:a16="http://schemas.microsoft.com/office/drawing/2014/main" id="{144719E0-A05C-A7A6-953B-C89A1CC34717}"/>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97" name="直線コネクタ 96">
            <a:extLst>
              <a:ext uri="{FF2B5EF4-FFF2-40B4-BE49-F238E27FC236}">
                <a16:creationId xmlns:a16="http://schemas.microsoft.com/office/drawing/2014/main" id="{FEE7F385-4756-60B0-D116-3D4E19AB94CF}"/>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93FE9674-5FFD-0462-61F2-93C112D04D06}"/>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7" name="雲 6">
            <a:extLst>
              <a:ext uri="{FF2B5EF4-FFF2-40B4-BE49-F238E27FC236}">
                <a16:creationId xmlns:a16="http://schemas.microsoft.com/office/drawing/2014/main" id="{19DD6963-C7E6-3C6A-A41E-8F7171CA348D}"/>
              </a:ext>
            </a:extLst>
          </p:cNvPr>
          <p:cNvSpPr/>
          <p:nvPr/>
        </p:nvSpPr>
        <p:spPr>
          <a:xfrm>
            <a:off x="3109695" y="1786315"/>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OCI</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9" name="楕円 8">
            <a:extLst>
              <a:ext uri="{FF2B5EF4-FFF2-40B4-BE49-F238E27FC236}">
                <a16:creationId xmlns:a16="http://schemas.microsoft.com/office/drawing/2014/main" id="{B3BBD19A-E2AF-B2AD-9E1C-1A7BA8560F37}"/>
              </a:ext>
            </a:extLst>
          </p:cNvPr>
          <p:cNvSpPr/>
          <p:nvPr/>
        </p:nvSpPr>
        <p:spPr>
          <a:xfrm>
            <a:off x="3678373" y="1598453"/>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62" name="グラフィックス 61" descr="データベース 枠線">
            <a:extLst>
              <a:ext uri="{FF2B5EF4-FFF2-40B4-BE49-F238E27FC236}">
                <a16:creationId xmlns:a16="http://schemas.microsoft.com/office/drawing/2014/main" id="{064822A7-4B29-1087-279F-8F04F3BE847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03779" y="1739175"/>
            <a:ext cx="182407" cy="182407"/>
          </a:xfrm>
          <a:prstGeom prst="rect">
            <a:avLst/>
          </a:prstGeom>
        </p:spPr>
      </p:pic>
      <p:pic>
        <p:nvPicPr>
          <p:cNvPr id="70" name="グラフィックス 69" descr="データベース 枠線">
            <a:extLst>
              <a:ext uri="{FF2B5EF4-FFF2-40B4-BE49-F238E27FC236}">
                <a16:creationId xmlns:a16="http://schemas.microsoft.com/office/drawing/2014/main" id="{8A130BBC-AC2E-0EBC-812F-69AC9BED6EA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6179" y="1891575"/>
            <a:ext cx="182407" cy="182407"/>
          </a:xfrm>
          <a:prstGeom prst="rect">
            <a:avLst/>
          </a:prstGeom>
        </p:spPr>
      </p:pic>
      <p:sp>
        <p:nvSpPr>
          <p:cNvPr id="73" name="雲 72">
            <a:extLst>
              <a:ext uri="{FF2B5EF4-FFF2-40B4-BE49-F238E27FC236}">
                <a16:creationId xmlns:a16="http://schemas.microsoft.com/office/drawing/2014/main" id="{7D25E209-522E-5D00-1171-11D44BD6BFA2}"/>
              </a:ext>
            </a:extLst>
          </p:cNvPr>
          <p:cNvSpPr/>
          <p:nvPr/>
        </p:nvSpPr>
        <p:spPr>
          <a:xfrm>
            <a:off x="4468884" y="1831482"/>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cxnSp>
        <p:nvCxnSpPr>
          <p:cNvPr id="75" name="直線コネクタ 74">
            <a:extLst>
              <a:ext uri="{FF2B5EF4-FFF2-40B4-BE49-F238E27FC236}">
                <a16:creationId xmlns:a16="http://schemas.microsoft.com/office/drawing/2014/main" id="{BB41FB6C-ECDA-0008-6C8C-3839DDAA6B3E}"/>
              </a:ext>
            </a:extLst>
          </p:cNvPr>
          <p:cNvCxnSpPr>
            <a:cxnSpLocks/>
            <a:stCxn id="73" idx="1"/>
            <a:endCxn id="25" idx="3"/>
          </p:cNvCxnSpPr>
          <p:nvPr/>
        </p:nvCxnSpPr>
        <p:spPr>
          <a:xfrm flipH="1">
            <a:off x="3570483" y="2308352"/>
            <a:ext cx="1355601" cy="278645"/>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0" name="楕円 89">
            <a:extLst>
              <a:ext uri="{FF2B5EF4-FFF2-40B4-BE49-F238E27FC236}">
                <a16:creationId xmlns:a16="http://schemas.microsoft.com/office/drawing/2014/main" id="{0B17421C-0D58-0193-B28F-D1FD8A4F7F7D}"/>
              </a:ext>
            </a:extLst>
          </p:cNvPr>
          <p:cNvSpPr/>
          <p:nvPr/>
        </p:nvSpPr>
        <p:spPr>
          <a:xfrm>
            <a:off x="5031348" y="1604370"/>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94" name="グラフィックス 93" descr="データベース 枠線">
            <a:extLst>
              <a:ext uri="{FF2B5EF4-FFF2-40B4-BE49-F238E27FC236}">
                <a16:creationId xmlns:a16="http://schemas.microsoft.com/office/drawing/2014/main" id="{19C09E59-F4DB-2340-1D16-F667A4D03E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56754" y="1745092"/>
            <a:ext cx="182407" cy="182407"/>
          </a:xfrm>
          <a:prstGeom prst="rect">
            <a:avLst/>
          </a:prstGeom>
        </p:spPr>
      </p:pic>
      <p:pic>
        <p:nvPicPr>
          <p:cNvPr id="102" name="グラフィックス 101" descr="データベース 枠線">
            <a:extLst>
              <a:ext uri="{FF2B5EF4-FFF2-40B4-BE49-F238E27FC236}">
                <a16:creationId xmlns:a16="http://schemas.microsoft.com/office/drawing/2014/main" id="{C0D09DC9-986C-CAEA-6AFB-FCED0055CE9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09154" y="1897492"/>
            <a:ext cx="182407" cy="182407"/>
          </a:xfrm>
          <a:prstGeom prst="rect">
            <a:avLst/>
          </a:prstGeom>
        </p:spPr>
      </p:pic>
      <p:sp>
        <p:nvSpPr>
          <p:cNvPr id="103" name="テキスト ボックス 102">
            <a:extLst>
              <a:ext uri="{FF2B5EF4-FFF2-40B4-BE49-F238E27FC236}">
                <a16:creationId xmlns:a16="http://schemas.microsoft.com/office/drawing/2014/main" id="{9CFF35C7-FA1A-90B5-F3A1-5B800413061B}"/>
              </a:ext>
            </a:extLst>
          </p:cNvPr>
          <p:cNvSpPr txBox="1"/>
          <p:nvPr/>
        </p:nvSpPr>
        <p:spPr>
          <a:xfrm>
            <a:off x="3720200" y="1592870"/>
            <a:ext cx="518092" cy="21544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18</a:t>
            </a:r>
            <a:r>
              <a:rPr kumimoji="1" lang="ja-JP" altLang="en-US" sz="800">
                <a:latin typeface="Meiryo UI" panose="020B0604030504040204" pitchFamily="50" charset="-128"/>
                <a:ea typeface="Meiryo UI" panose="020B0604030504040204" pitchFamily="50" charset="-128"/>
              </a:rPr>
              <a:t>業務</a:t>
            </a:r>
          </a:p>
        </p:txBody>
      </p:sp>
      <p:sp>
        <p:nvSpPr>
          <p:cNvPr id="104" name="テキスト ボックス 103">
            <a:extLst>
              <a:ext uri="{FF2B5EF4-FFF2-40B4-BE49-F238E27FC236}">
                <a16:creationId xmlns:a16="http://schemas.microsoft.com/office/drawing/2014/main" id="{28A72C92-CCB0-C168-6F99-B94031E88274}"/>
              </a:ext>
            </a:extLst>
          </p:cNvPr>
          <p:cNvSpPr txBox="1"/>
          <p:nvPr/>
        </p:nvSpPr>
        <p:spPr>
          <a:xfrm>
            <a:off x="5130535" y="1592692"/>
            <a:ext cx="389850"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関連</a:t>
            </a:r>
          </a:p>
        </p:txBody>
      </p:sp>
      <p:sp>
        <p:nvSpPr>
          <p:cNvPr id="113" name="テキスト ボックス 112">
            <a:extLst>
              <a:ext uri="{FF2B5EF4-FFF2-40B4-BE49-F238E27FC236}">
                <a16:creationId xmlns:a16="http://schemas.microsoft.com/office/drawing/2014/main" id="{2D8A7CDD-D1EC-185F-9C0C-0B466C6E88F1}"/>
              </a:ext>
            </a:extLst>
          </p:cNvPr>
          <p:cNvSpPr txBox="1"/>
          <p:nvPr/>
        </p:nvSpPr>
        <p:spPr>
          <a:xfrm>
            <a:off x="2379270" y="2270950"/>
            <a:ext cx="1115958" cy="584775"/>
          </a:xfrm>
          <a:prstGeom prst="rect">
            <a:avLst/>
          </a:prstGeom>
          <a:noFill/>
        </p:spPr>
        <p:txBody>
          <a:bodyPr wrap="square" rtlCol="0">
            <a:spAutoFit/>
          </a:bodyPr>
          <a:lstStyle/>
          <a:p>
            <a:pPr marL="92075" indent="-92075">
              <a:buFont typeface="+mj-ea"/>
              <a:buAutoNum type="circleNumDbPlain" startAt="2"/>
            </a:pP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宇和島市</a:t>
            </a: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1</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団体で単独利用している保守回線であるため費用増加</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sp>
        <p:nvSpPr>
          <p:cNvPr id="125" name="楕円 124">
            <a:extLst>
              <a:ext uri="{FF2B5EF4-FFF2-40B4-BE49-F238E27FC236}">
                <a16:creationId xmlns:a16="http://schemas.microsoft.com/office/drawing/2014/main" id="{47ED56F1-4C24-3377-EC1A-F4D96D66912F}"/>
              </a:ext>
            </a:extLst>
          </p:cNvPr>
          <p:cNvSpPr/>
          <p:nvPr/>
        </p:nvSpPr>
        <p:spPr>
          <a:xfrm>
            <a:off x="4316197" y="3517160"/>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21" name="グラフィックス 120" descr="データベース 枠線">
            <a:extLst>
              <a:ext uri="{FF2B5EF4-FFF2-40B4-BE49-F238E27FC236}">
                <a16:creationId xmlns:a16="http://schemas.microsoft.com/office/drawing/2014/main" id="{526E5C9F-7017-BC23-FB87-57F60620678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8616" y="3691394"/>
            <a:ext cx="182407" cy="182407"/>
          </a:xfrm>
          <a:prstGeom prst="rect">
            <a:avLst/>
          </a:prstGeom>
        </p:spPr>
      </p:pic>
      <p:pic>
        <p:nvPicPr>
          <p:cNvPr id="123" name="グラフィックス 122" descr="データベース 枠線">
            <a:extLst>
              <a:ext uri="{FF2B5EF4-FFF2-40B4-BE49-F238E27FC236}">
                <a16:creationId xmlns:a16="http://schemas.microsoft.com/office/drawing/2014/main" id="{15A5299A-42A7-B0FE-0714-5238B28ADB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81016" y="3843794"/>
            <a:ext cx="182407" cy="182407"/>
          </a:xfrm>
          <a:prstGeom prst="rect">
            <a:avLst/>
          </a:prstGeom>
        </p:spPr>
      </p:pic>
      <p:sp>
        <p:nvSpPr>
          <p:cNvPr id="124" name="テキスト ボックス 123">
            <a:extLst>
              <a:ext uri="{FF2B5EF4-FFF2-40B4-BE49-F238E27FC236}">
                <a16:creationId xmlns:a16="http://schemas.microsoft.com/office/drawing/2014/main" id="{8996EA1C-9868-F2CE-E376-40D868B021DF}"/>
              </a:ext>
            </a:extLst>
          </p:cNvPr>
          <p:cNvSpPr txBox="1"/>
          <p:nvPr/>
        </p:nvSpPr>
        <p:spPr>
          <a:xfrm>
            <a:off x="4299804" y="3538994"/>
            <a:ext cx="595035"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一部業務</a:t>
            </a:r>
          </a:p>
        </p:txBody>
      </p:sp>
      <p:sp>
        <p:nvSpPr>
          <p:cNvPr id="127" name="テキスト ボックス 126">
            <a:extLst>
              <a:ext uri="{FF2B5EF4-FFF2-40B4-BE49-F238E27FC236}">
                <a16:creationId xmlns:a16="http://schemas.microsoft.com/office/drawing/2014/main" id="{5CF5A5F6-58A5-A906-C462-9879582001ED}"/>
              </a:ext>
            </a:extLst>
          </p:cNvPr>
          <p:cNvSpPr txBox="1"/>
          <p:nvPr/>
        </p:nvSpPr>
        <p:spPr>
          <a:xfrm>
            <a:off x="4955787" y="3451290"/>
            <a:ext cx="1124935" cy="954107"/>
          </a:xfrm>
          <a:prstGeom prst="rect">
            <a:avLst/>
          </a:prstGeom>
          <a:noFill/>
        </p:spPr>
        <p:txBody>
          <a:bodyPr wrap="square" rtlCol="0">
            <a:spAutoFit/>
          </a:bodyPr>
          <a:lstStyle/>
          <a:p>
            <a:pPr marL="90488" indent="-90488">
              <a:buFont typeface="Arial" panose="020B0604020202020204" pitchFamily="34" charset="0"/>
              <a:buChar char="•"/>
            </a:pP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の</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18</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業務と関連システムをガバクラへ移行</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a:p>
            <a:pPr marL="90488" indent="-90488">
              <a:buFont typeface="Arial" panose="020B0604020202020204" pitchFamily="34" charset="0"/>
              <a:buChar char="•"/>
            </a:pP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一部業務を除くソフトウェア借料相当分はガバクラ利用料に移行</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28" name="直線矢印コネクタ 127">
            <a:extLst>
              <a:ext uri="{FF2B5EF4-FFF2-40B4-BE49-F238E27FC236}">
                <a16:creationId xmlns:a16="http://schemas.microsoft.com/office/drawing/2014/main" id="{30E1955D-4CE0-4E36-3EFE-647BDCA901EE}"/>
              </a:ext>
            </a:extLst>
          </p:cNvPr>
          <p:cNvCxnSpPr>
            <a:cxnSpLocks/>
          </p:cNvCxnSpPr>
          <p:nvPr/>
        </p:nvCxnSpPr>
        <p:spPr>
          <a:xfrm flipH="1">
            <a:off x="4688600" y="3754438"/>
            <a:ext cx="368148"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144" name="グラフィックス 143" descr="データベース 枠線">
            <a:extLst>
              <a:ext uri="{FF2B5EF4-FFF2-40B4-BE49-F238E27FC236}">
                <a16:creationId xmlns:a16="http://schemas.microsoft.com/office/drawing/2014/main" id="{45A47838-AF57-4AEC-2C07-3661FC07F8B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7684" y="3643114"/>
            <a:ext cx="323145" cy="323145"/>
          </a:xfrm>
          <a:prstGeom prst="rect">
            <a:avLst/>
          </a:prstGeom>
        </p:spPr>
      </p:pic>
      <p:sp>
        <p:nvSpPr>
          <p:cNvPr id="145" name="楕円 144">
            <a:extLst>
              <a:ext uri="{FF2B5EF4-FFF2-40B4-BE49-F238E27FC236}">
                <a16:creationId xmlns:a16="http://schemas.microsoft.com/office/drawing/2014/main" id="{D85B5F5A-CFFB-AF26-4690-8A052236C1B1}"/>
              </a:ext>
            </a:extLst>
          </p:cNvPr>
          <p:cNvSpPr/>
          <p:nvPr/>
        </p:nvSpPr>
        <p:spPr>
          <a:xfrm>
            <a:off x="1468975"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49" name="グラフィックス 148" descr="建物 単色塗りつぶし">
            <a:extLst>
              <a:ext uri="{FF2B5EF4-FFF2-40B4-BE49-F238E27FC236}">
                <a16:creationId xmlns:a16="http://schemas.microsoft.com/office/drawing/2014/main" id="{C29994E9-158F-1896-2C2F-EEBCE0C657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3527" y="2974987"/>
            <a:ext cx="408665" cy="408665"/>
          </a:xfrm>
          <a:prstGeom prst="rect">
            <a:avLst/>
          </a:prstGeom>
        </p:spPr>
      </p:pic>
      <p:pic>
        <p:nvPicPr>
          <p:cNvPr id="150" name="グラフィックス 149" descr="建物 単色塗りつぶし">
            <a:extLst>
              <a:ext uri="{FF2B5EF4-FFF2-40B4-BE49-F238E27FC236}">
                <a16:creationId xmlns:a16="http://schemas.microsoft.com/office/drawing/2014/main" id="{92325389-7139-0F6D-2D2B-8FF27B12AF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60020" y="3727760"/>
            <a:ext cx="408665" cy="408665"/>
          </a:xfrm>
          <a:prstGeom prst="rect">
            <a:avLst/>
          </a:prstGeom>
        </p:spPr>
      </p:pic>
      <p:sp>
        <p:nvSpPr>
          <p:cNvPr id="151" name="テキスト ボックス 150">
            <a:extLst>
              <a:ext uri="{FF2B5EF4-FFF2-40B4-BE49-F238E27FC236}">
                <a16:creationId xmlns:a16="http://schemas.microsoft.com/office/drawing/2014/main" id="{94C288AC-C47C-F444-12EF-36F841D486A6}"/>
              </a:ext>
            </a:extLst>
          </p:cNvPr>
          <p:cNvSpPr txBox="1"/>
          <p:nvPr/>
        </p:nvSpPr>
        <p:spPr>
          <a:xfrm>
            <a:off x="380340" y="3382752"/>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RKKCS</a:t>
            </a:r>
          </a:p>
          <a:p>
            <a:pPr algn="ctr"/>
            <a:r>
              <a:rPr kumimoji="1" lang="ja-JP" altLang="en-US" sz="800">
                <a:latin typeface="Meiryo UI" panose="020B0604030504040204" pitchFamily="50" charset="-128"/>
                <a:ea typeface="Meiryo UI" panose="020B0604030504040204" pitchFamily="50" charset="-128"/>
              </a:rPr>
              <a:t>保守拠点</a:t>
            </a:r>
          </a:p>
        </p:txBody>
      </p:sp>
      <p:sp>
        <p:nvSpPr>
          <p:cNvPr id="152" name="テキスト ボックス 151">
            <a:extLst>
              <a:ext uri="{FF2B5EF4-FFF2-40B4-BE49-F238E27FC236}">
                <a16:creationId xmlns:a16="http://schemas.microsoft.com/office/drawing/2014/main" id="{742DA37C-9F0D-EF0E-7720-6CEDA6D203FD}"/>
              </a:ext>
            </a:extLst>
          </p:cNvPr>
          <p:cNvSpPr txBox="1"/>
          <p:nvPr/>
        </p:nvSpPr>
        <p:spPr>
          <a:xfrm>
            <a:off x="1058820" y="4093970"/>
            <a:ext cx="611065" cy="461665"/>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RKKCS</a:t>
            </a:r>
          </a:p>
          <a:p>
            <a:pPr algn="ctr"/>
            <a:r>
              <a:rPr kumimoji="1" lang="en-US" altLang="ja-JP" sz="800">
                <a:latin typeface="Meiryo UI" panose="020B0604030504040204" pitchFamily="50" charset="-128"/>
                <a:ea typeface="Meiryo UI" panose="020B0604030504040204" pitchFamily="50" charset="-128"/>
              </a:rPr>
              <a:t>ASP</a:t>
            </a:r>
          </a:p>
          <a:p>
            <a:pPr algn="ctr"/>
            <a:r>
              <a:rPr kumimoji="1" lang="ja-JP" altLang="en-US" sz="800">
                <a:latin typeface="Meiryo UI" panose="020B0604030504040204" pitchFamily="50" charset="-128"/>
                <a:ea typeface="Meiryo UI" panose="020B0604030504040204" pitchFamily="50" charset="-128"/>
              </a:rPr>
              <a:t>（メイン）</a:t>
            </a:r>
          </a:p>
        </p:txBody>
      </p:sp>
      <p:sp>
        <p:nvSpPr>
          <p:cNvPr id="153" name="テキスト ボックス 152">
            <a:extLst>
              <a:ext uri="{FF2B5EF4-FFF2-40B4-BE49-F238E27FC236}">
                <a16:creationId xmlns:a16="http://schemas.microsoft.com/office/drawing/2014/main" id="{C0A4E97C-3602-6074-DE2C-675381A6A099}"/>
              </a:ext>
            </a:extLst>
          </p:cNvPr>
          <p:cNvSpPr txBox="1"/>
          <p:nvPr/>
        </p:nvSpPr>
        <p:spPr>
          <a:xfrm>
            <a:off x="250477" y="3729361"/>
            <a:ext cx="1115958" cy="461665"/>
          </a:xfrm>
          <a:prstGeom prst="rect">
            <a:avLst/>
          </a:prstGeom>
          <a:noFill/>
        </p:spPr>
        <p:txBody>
          <a:bodyPr wrap="square" rtlCol="0">
            <a:spAutoFit/>
          </a:bodyPr>
          <a:lstStyle/>
          <a:p>
            <a:pPr marL="92075" indent="-92075">
              <a:buFont typeface="+mj-ea"/>
              <a:buAutoNum type="circleNumDbPlain"/>
            </a:pP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ASP</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サービスを利用する団体で共同利用し費用按分</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pic>
        <p:nvPicPr>
          <p:cNvPr id="155" name="グラフィックス 154" descr="データベース 枠線">
            <a:extLst>
              <a:ext uri="{FF2B5EF4-FFF2-40B4-BE49-F238E27FC236}">
                <a16:creationId xmlns:a16="http://schemas.microsoft.com/office/drawing/2014/main" id="{C5DD3442-5220-BC49-5981-593826770B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3005" y="3832683"/>
            <a:ext cx="323145" cy="323145"/>
          </a:xfrm>
          <a:prstGeom prst="rect">
            <a:avLst/>
          </a:prstGeom>
        </p:spPr>
      </p:pic>
      <p:sp>
        <p:nvSpPr>
          <p:cNvPr id="156" name="テキスト ボックス 155">
            <a:extLst>
              <a:ext uri="{FF2B5EF4-FFF2-40B4-BE49-F238E27FC236}">
                <a16:creationId xmlns:a16="http://schemas.microsoft.com/office/drawing/2014/main" id="{EAD4DC61-49CB-528B-C00D-677BE32E7D75}"/>
              </a:ext>
            </a:extLst>
          </p:cNvPr>
          <p:cNvSpPr txBox="1"/>
          <p:nvPr/>
        </p:nvSpPr>
        <p:spPr>
          <a:xfrm>
            <a:off x="1284542" y="2924650"/>
            <a:ext cx="1545156" cy="584775"/>
          </a:xfrm>
          <a:prstGeom prst="rect">
            <a:avLst/>
          </a:prstGeom>
          <a:noFill/>
        </p:spPr>
        <p:txBody>
          <a:bodyPr wrap="square" rtlCol="0">
            <a:spAutoFit/>
          </a:bodyPr>
          <a:lstStyle/>
          <a:p>
            <a:pPr marL="92075" indent="-92075">
              <a:buFont typeface="+mj-ea"/>
              <a:buAutoNum type="circleNumDbPlain" startAt="3"/>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複数の団体でハードウェア等を共同利用し</a:t>
            </a: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20</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業務と関連システムを運用</a:t>
            </a:r>
            <a:b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b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ソフトウェア借料として計上</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57" name="直線矢印コネクタ 156">
            <a:extLst>
              <a:ext uri="{FF2B5EF4-FFF2-40B4-BE49-F238E27FC236}">
                <a16:creationId xmlns:a16="http://schemas.microsoft.com/office/drawing/2014/main" id="{A7B880F8-7860-402E-5FEE-4FDDD3ADCCF9}"/>
              </a:ext>
            </a:extLst>
          </p:cNvPr>
          <p:cNvCxnSpPr>
            <a:cxnSpLocks/>
            <a:stCxn id="156" idx="2"/>
            <a:endCxn id="145" idx="7"/>
          </p:cNvCxnSpPr>
          <p:nvPr/>
        </p:nvCxnSpPr>
        <p:spPr>
          <a:xfrm>
            <a:off x="2057120" y="3509425"/>
            <a:ext cx="111304" cy="21099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66" name="楕円 165">
            <a:extLst>
              <a:ext uri="{FF2B5EF4-FFF2-40B4-BE49-F238E27FC236}">
                <a16:creationId xmlns:a16="http://schemas.microsoft.com/office/drawing/2014/main" id="{1238FF18-0A8A-322F-5582-4511430255A9}"/>
              </a:ext>
            </a:extLst>
          </p:cNvPr>
          <p:cNvSpPr/>
          <p:nvPr/>
        </p:nvSpPr>
        <p:spPr>
          <a:xfrm>
            <a:off x="1106131" y="3550761"/>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93" name="直線コネクタ 192">
            <a:extLst>
              <a:ext uri="{FF2B5EF4-FFF2-40B4-BE49-F238E27FC236}">
                <a16:creationId xmlns:a16="http://schemas.microsoft.com/office/drawing/2014/main" id="{58A8D62F-45D6-9299-6EE9-AC45A38B09C8}"/>
              </a:ext>
            </a:extLst>
          </p:cNvPr>
          <p:cNvCxnSpPr>
            <a:cxnSpLocks/>
            <a:stCxn id="7" idx="1"/>
            <a:endCxn id="206" idx="3"/>
          </p:cNvCxnSpPr>
          <p:nvPr/>
        </p:nvCxnSpPr>
        <p:spPr>
          <a:xfrm>
            <a:off x="3566895" y="2263185"/>
            <a:ext cx="1359189" cy="295016"/>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206" name="雲 205">
            <a:extLst>
              <a:ext uri="{FF2B5EF4-FFF2-40B4-BE49-F238E27FC236}">
                <a16:creationId xmlns:a16="http://schemas.microsoft.com/office/drawing/2014/main" id="{9D0A45E0-30F0-A878-268E-82762396EB6C}"/>
              </a:ext>
            </a:extLst>
          </p:cNvPr>
          <p:cNvSpPr/>
          <p:nvPr/>
        </p:nvSpPr>
        <p:spPr>
          <a:xfrm>
            <a:off x="4764084" y="2541451"/>
            <a:ext cx="324000" cy="292948"/>
          </a:xfrm>
          <a:prstGeom prst="cloud">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cxnSp>
        <p:nvCxnSpPr>
          <p:cNvPr id="209" name="直線コネクタ 208">
            <a:extLst>
              <a:ext uri="{FF2B5EF4-FFF2-40B4-BE49-F238E27FC236}">
                <a16:creationId xmlns:a16="http://schemas.microsoft.com/office/drawing/2014/main" id="{71C378A7-0B61-2E31-5687-79061EB453C5}"/>
              </a:ext>
            </a:extLst>
          </p:cNvPr>
          <p:cNvCxnSpPr>
            <a:cxnSpLocks/>
            <a:stCxn id="73" idx="1"/>
          </p:cNvCxnSpPr>
          <p:nvPr/>
        </p:nvCxnSpPr>
        <p:spPr>
          <a:xfrm>
            <a:off x="4926084" y="2308352"/>
            <a:ext cx="0" cy="2880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a:extLst>
              <a:ext uri="{FF2B5EF4-FFF2-40B4-BE49-F238E27FC236}">
                <a16:creationId xmlns:a16="http://schemas.microsoft.com/office/drawing/2014/main" id="{6D9C92EE-0F73-5333-961E-4435FEE1E0A2}"/>
              </a:ext>
            </a:extLst>
          </p:cNvPr>
          <p:cNvCxnSpPr>
            <a:cxnSpLocks/>
            <a:stCxn id="206" idx="1"/>
          </p:cNvCxnSpPr>
          <p:nvPr/>
        </p:nvCxnSpPr>
        <p:spPr>
          <a:xfrm>
            <a:off x="4926084" y="2834087"/>
            <a:ext cx="0" cy="215358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242" name="テキスト ボックス 241">
            <a:extLst>
              <a:ext uri="{FF2B5EF4-FFF2-40B4-BE49-F238E27FC236}">
                <a16:creationId xmlns:a16="http://schemas.microsoft.com/office/drawing/2014/main" id="{64A0DBB3-9636-14EA-9A09-0CEDBF0894C6}"/>
              </a:ext>
            </a:extLst>
          </p:cNvPr>
          <p:cNvSpPr txBox="1"/>
          <p:nvPr/>
        </p:nvSpPr>
        <p:spPr>
          <a:xfrm>
            <a:off x="4816117" y="5062243"/>
            <a:ext cx="1548000"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先行事業では宇和島市</a:t>
            </a: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1</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団体で単独利用する専用回線</a:t>
            </a:r>
          </a:p>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ガバメントクラウドへ付け替え</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250" name="直線矢印コネクタ 249">
            <a:extLst>
              <a:ext uri="{FF2B5EF4-FFF2-40B4-BE49-F238E27FC236}">
                <a16:creationId xmlns:a16="http://schemas.microsoft.com/office/drawing/2014/main" id="{7FCED884-4062-3D42-7618-8EC90247F0F8}"/>
              </a:ext>
            </a:extLst>
          </p:cNvPr>
          <p:cNvCxnSpPr>
            <a:cxnSpLocks/>
            <a:stCxn id="242" idx="0"/>
          </p:cNvCxnSpPr>
          <p:nvPr/>
        </p:nvCxnSpPr>
        <p:spPr>
          <a:xfrm flipH="1" flipV="1">
            <a:off x="4972027" y="4918414"/>
            <a:ext cx="618090" cy="14382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2" name="グラフィックス 1" descr="校舎 単色塗りつぶし">
            <a:extLst>
              <a:ext uri="{FF2B5EF4-FFF2-40B4-BE49-F238E27FC236}">
                <a16:creationId xmlns:a16="http://schemas.microsoft.com/office/drawing/2014/main" id="{1EAA0F8E-2F1F-AD72-2ADB-1695DDDE5D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60020" y="5419699"/>
            <a:ext cx="408665" cy="408665"/>
          </a:xfrm>
          <a:prstGeom prst="rect">
            <a:avLst/>
          </a:prstGeom>
        </p:spPr>
      </p:pic>
      <p:sp>
        <p:nvSpPr>
          <p:cNvPr id="5" name="テキスト ボックス 4">
            <a:extLst>
              <a:ext uri="{FF2B5EF4-FFF2-40B4-BE49-F238E27FC236}">
                <a16:creationId xmlns:a16="http://schemas.microsoft.com/office/drawing/2014/main" id="{3572332B-5AFC-3057-22EC-3D5B78DD2884}"/>
              </a:ext>
            </a:extLst>
          </p:cNvPr>
          <p:cNvSpPr txBox="1"/>
          <p:nvPr/>
        </p:nvSpPr>
        <p:spPr>
          <a:xfrm>
            <a:off x="1075428" y="5878202"/>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宇和島市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6" name="直線コネクタ 5">
            <a:extLst>
              <a:ext uri="{FF2B5EF4-FFF2-40B4-BE49-F238E27FC236}">
                <a16:creationId xmlns:a16="http://schemas.microsoft.com/office/drawing/2014/main" id="{4C319390-65B5-2F59-CBCA-F44FF7ADFC77}"/>
              </a:ext>
            </a:extLst>
          </p:cNvPr>
          <p:cNvCxnSpPr>
            <a:cxnSpLocks/>
            <a:endCxn id="2" idx="0"/>
          </p:cNvCxnSpPr>
          <p:nvPr/>
        </p:nvCxnSpPr>
        <p:spPr>
          <a:xfrm>
            <a:off x="1364353" y="4555635"/>
            <a:ext cx="0" cy="86406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3C7377BB-D167-C31F-5961-11278D8557A5}"/>
              </a:ext>
            </a:extLst>
          </p:cNvPr>
          <p:cNvSpPr txBox="1"/>
          <p:nvPr/>
        </p:nvSpPr>
        <p:spPr>
          <a:xfrm>
            <a:off x="1338816" y="4768504"/>
            <a:ext cx="1192686"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宇和島市のみが利用する専用回線</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pic>
        <p:nvPicPr>
          <p:cNvPr id="10" name="グラフィックス 9" descr="データベース 単色塗りつぶし">
            <a:extLst>
              <a:ext uri="{FF2B5EF4-FFF2-40B4-BE49-F238E27FC236}">
                <a16:creationId xmlns:a16="http://schemas.microsoft.com/office/drawing/2014/main" id="{A9DF82D9-48AE-5302-F5B5-C94E97E4F5F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99409" y="5308546"/>
            <a:ext cx="338554" cy="338554"/>
          </a:xfrm>
          <a:prstGeom prst="rect">
            <a:avLst/>
          </a:prstGeom>
        </p:spPr>
      </p:pic>
      <p:cxnSp>
        <p:nvCxnSpPr>
          <p:cNvPr id="18" name="直線コネクタ 17">
            <a:extLst>
              <a:ext uri="{FF2B5EF4-FFF2-40B4-BE49-F238E27FC236}">
                <a16:creationId xmlns:a16="http://schemas.microsoft.com/office/drawing/2014/main" id="{3172A1F3-F464-7414-93FC-74A071C342EF}"/>
              </a:ext>
            </a:extLst>
          </p:cNvPr>
          <p:cNvCxnSpPr>
            <a:cxnSpLocks/>
            <a:stCxn id="152" idx="2"/>
            <a:endCxn id="26" idx="0"/>
          </p:cNvCxnSpPr>
          <p:nvPr/>
        </p:nvCxnSpPr>
        <p:spPr>
          <a:xfrm flipH="1">
            <a:off x="655458" y="4555635"/>
            <a:ext cx="708895" cy="251148"/>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C9FE4A49-2492-03C2-4832-F454212E7627}"/>
              </a:ext>
            </a:extLst>
          </p:cNvPr>
          <p:cNvCxnSpPr>
            <a:cxnSpLocks/>
            <a:stCxn id="152" idx="2"/>
            <a:endCxn id="27" idx="0"/>
          </p:cNvCxnSpPr>
          <p:nvPr/>
        </p:nvCxnSpPr>
        <p:spPr>
          <a:xfrm flipH="1">
            <a:off x="804861" y="4555635"/>
            <a:ext cx="559492" cy="316640"/>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EA9DED6-2F31-3519-3263-7D35B8C5121A}"/>
              </a:ext>
            </a:extLst>
          </p:cNvPr>
          <p:cNvCxnSpPr>
            <a:cxnSpLocks/>
            <a:stCxn id="152" idx="2"/>
            <a:endCxn id="29" idx="0"/>
          </p:cNvCxnSpPr>
          <p:nvPr/>
        </p:nvCxnSpPr>
        <p:spPr>
          <a:xfrm flipH="1">
            <a:off x="963789" y="4555635"/>
            <a:ext cx="400564" cy="368951"/>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154390D-80EC-9DD1-22DA-0B039AE2C43E}"/>
              </a:ext>
            </a:extLst>
          </p:cNvPr>
          <p:cNvSpPr txBox="1"/>
          <p:nvPr/>
        </p:nvSpPr>
        <p:spPr>
          <a:xfrm>
            <a:off x="401743" y="5116776"/>
            <a:ext cx="793807"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a:t>
            </a:r>
            <a:r>
              <a:rPr kumimoji="1" lang="en-US" altLang="ja-JP" sz="800">
                <a:latin typeface="Meiryo UI" panose="020B0604030504040204" pitchFamily="50" charset="-128"/>
                <a:ea typeface="Meiryo UI" panose="020B0604030504040204" pitchFamily="50" charset="-128"/>
              </a:rPr>
              <a:t>RKKCS</a:t>
            </a:r>
            <a:r>
              <a:rPr kumimoji="1" lang="ja-JP" altLang="en-US" sz="800">
                <a:latin typeface="Meiryo UI" panose="020B0604030504040204" pitchFamily="50" charset="-128"/>
                <a:ea typeface="Meiryo UI" panose="020B0604030504040204" pitchFamily="50" charset="-128"/>
              </a:rPr>
              <a:t>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sp>
        <p:nvSpPr>
          <p:cNvPr id="23" name="テキスト ボックス 22">
            <a:extLst>
              <a:ext uri="{FF2B5EF4-FFF2-40B4-BE49-F238E27FC236}">
                <a16:creationId xmlns:a16="http://schemas.microsoft.com/office/drawing/2014/main" id="{3288FB54-D0CC-40D4-C3D1-4E4464E8672B}"/>
              </a:ext>
            </a:extLst>
          </p:cNvPr>
          <p:cNvSpPr txBox="1"/>
          <p:nvPr/>
        </p:nvSpPr>
        <p:spPr>
          <a:xfrm>
            <a:off x="1538131" y="5649638"/>
            <a:ext cx="1383651" cy="215949"/>
          </a:xfrm>
          <a:prstGeom prst="rect">
            <a:avLst/>
          </a:prstGeom>
          <a:noFill/>
        </p:spPr>
        <p:txBody>
          <a:bodyPr wrap="square" rtlCol="0">
            <a:spAutoFit/>
          </a:bodyPr>
          <a:lstStyle/>
          <a:p>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一部システムを庁舎内で運用</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24" name="直線矢印コネクタ 23">
            <a:extLst>
              <a:ext uri="{FF2B5EF4-FFF2-40B4-BE49-F238E27FC236}">
                <a16:creationId xmlns:a16="http://schemas.microsoft.com/office/drawing/2014/main" id="{58A56146-412B-889D-30CC-10B2C897B2FE}"/>
              </a:ext>
            </a:extLst>
          </p:cNvPr>
          <p:cNvCxnSpPr>
            <a:cxnSpLocks/>
          </p:cNvCxnSpPr>
          <p:nvPr/>
        </p:nvCxnSpPr>
        <p:spPr>
          <a:xfrm flipH="1" flipV="1">
            <a:off x="1742648" y="5477823"/>
            <a:ext cx="375799" cy="16375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8A14B49B-626D-DBAE-BC00-A94C11D9597C}"/>
              </a:ext>
            </a:extLst>
          </p:cNvPr>
          <p:cNvSpPr txBox="1"/>
          <p:nvPr/>
        </p:nvSpPr>
        <p:spPr>
          <a:xfrm>
            <a:off x="4751455" y="5532518"/>
            <a:ext cx="1601820"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一部システムを庁舎で継続利用するためハードウェア借料等が継続発生</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50" name="直線矢印コネクタ 49">
            <a:extLst>
              <a:ext uri="{FF2B5EF4-FFF2-40B4-BE49-F238E27FC236}">
                <a16:creationId xmlns:a16="http://schemas.microsoft.com/office/drawing/2014/main" id="{6221A5EF-45FD-44DC-CF88-7B99709C58E1}"/>
              </a:ext>
            </a:extLst>
          </p:cNvPr>
          <p:cNvCxnSpPr>
            <a:cxnSpLocks/>
            <a:stCxn id="49" idx="1"/>
            <a:endCxn id="89" idx="2"/>
          </p:cNvCxnSpPr>
          <p:nvPr/>
        </p:nvCxnSpPr>
        <p:spPr>
          <a:xfrm flipH="1" flipV="1">
            <a:off x="4429986" y="5591082"/>
            <a:ext cx="321469" cy="17226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5150D763-F8E6-AE4E-A8C6-D4E693E4AB7B}"/>
              </a:ext>
            </a:extLst>
          </p:cNvPr>
          <p:cNvSpPr txBox="1"/>
          <p:nvPr/>
        </p:nvSpPr>
        <p:spPr>
          <a:xfrm>
            <a:off x="5088084" y="2795492"/>
            <a:ext cx="970307"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ガバメントクラウド接続サービス</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67" name="直線矢印コネクタ 66">
            <a:extLst>
              <a:ext uri="{FF2B5EF4-FFF2-40B4-BE49-F238E27FC236}">
                <a16:creationId xmlns:a16="http://schemas.microsoft.com/office/drawing/2014/main" id="{FB2EE986-536E-BC67-3866-2BEBFE0117BC}"/>
              </a:ext>
            </a:extLst>
          </p:cNvPr>
          <p:cNvCxnSpPr>
            <a:cxnSpLocks/>
            <a:endCxn id="206" idx="0"/>
          </p:cNvCxnSpPr>
          <p:nvPr/>
        </p:nvCxnSpPr>
        <p:spPr>
          <a:xfrm flipH="1" flipV="1">
            <a:off x="5087814" y="2687925"/>
            <a:ext cx="165091" cy="12762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5" name="雲 24">
            <a:extLst>
              <a:ext uri="{FF2B5EF4-FFF2-40B4-BE49-F238E27FC236}">
                <a16:creationId xmlns:a16="http://schemas.microsoft.com/office/drawing/2014/main" id="{C14A8B5F-EF7B-538D-DC6A-005DC93ADAF8}"/>
              </a:ext>
            </a:extLst>
          </p:cNvPr>
          <p:cNvSpPr/>
          <p:nvPr/>
        </p:nvSpPr>
        <p:spPr>
          <a:xfrm>
            <a:off x="3408483" y="2570247"/>
            <a:ext cx="324000" cy="292948"/>
          </a:xfrm>
          <a:prstGeom prst="cloud">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cxnSp>
        <p:nvCxnSpPr>
          <p:cNvPr id="30" name="直線コネクタ 29">
            <a:extLst>
              <a:ext uri="{FF2B5EF4-FFF2-40B4-BE49-F238E27FC236}">
                <a16:creationId xmlns:a16="http://schemas.microsoft.com/office/drawing/2014/main" id="{5A05E24A-306B-D056-F6F7-E6E28A28BFF4}"/>
              </a:ext>
            </a:extLst>
          </p:cNvPr>
          <p:cNvCxnSpPr>
            <a:cxnSpLocks/>
            <a:endCxn id="25" idx="1"/>
          </p:cNvCxnSpPr>
          <p:nvPr/>
        </p:nvCxnSpPr>
        <p:spPr>
          <a:xfrm flipH="1" flipV="1">
            <a:off x="3570483" y="2862883"/>
            <a:ext cx="307036" cy="574107"/>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935F7421-6B53-B725-AE18-85ED1A17ECD6}"/>
              </a:ext>
            </a:extLst>
          </p:cNvPr>
          <p:cNvCxnSpPr>
            <a:cxnSpLocks/>
            <a:stCxn id="7" idx="1"/>
          </p:cNvCxnSpPr>
          <p:nvPr/>
        </p:nvCxnSpPr>
        <p:spPr>
          <a:xfrm>
            <a:off x="3566895" y="2263185"/>
            <a:ext cx="0" cy="288000"/>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3DD6A2A6-D6C1-3FED-1EEE-D0B5708B4A68}"/>
              </a:ext>
            </a:extLst>
          </p:cNvPr>
          <p:cNvSpPr txBox="1"/>
          <p:nvPr/>
        </p:nvSpPr>
        <p:spPr>
          <a:xfrm>
            <a:off x="3920120" y="4095293"/>
            <a:ext cx="611065" cy="461665"/>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RKKCS</a:t>
            </a:r>
          </a:p>
          <a:p>
            <a:pPr algn="ctr"/>
            <a:r>
              <a:rPr kumimoji="1" lang="en-US" altLang="ja-JP" sz="800">
                <a:latin typeface="Meiryo UI" panose="020B0604030504040204" pitchFamily="50" charset="-128"/>
                <a:ea typeface="Meiryo UI" panose="020B0604030504040204" pitchFamily="50" charset="-128"/>
              </a:rPr>
              <a:t>ASP</a:t>
            </a:r>
          </a:p>
          <a:p>
            <a:pPr algn="ctr"/>
            <a:r>
              <a:rPr kumimoji="1" lang="ja-JP" altLang="en-US" sz="800">
                <a:latin typeface="Meiryo UI" panose="020B0604030504040204" pitchFamily="50" charset="-128"/>
                <a:ea typeface="Meiryo UI" panose="020B0604030504040204" pitchFamily="50" charset="-128"/>
              </a:rPr>
              <a:t>（メイン）</a:t>
            </a:r>
          </a:p>
        </p:txBody>
      </p:sp>
      <p:pic>
        <p:nvPicPr>
          <p:cNvPr id="85" name="グラフィックス 84" descr="校舎 単色塗りつぶし">
            <a:extLst>
              <a:ext uri="{FF2B5EF4-FFF2-40B4-BE49-F238E27FC236}">
                <a16:creationId xmlns:a16="http://schemas.microsoft.com/office/drawing/2014/main" id="{B9953DF4-1EB7-2C7D-55C7-B38097ED228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21320" y="5363681"/>
            <a:ext cx="408665" cy="408665"/>
          </a:xfrm>
          <a:prstGeom prst="rect">
            <a:avLst/>
          </a:prstGeom>
        </p:spPr>
      </p:pic>
      <p:sp>
        <p:nvSpPr>
          <p:cNvPr id="86" name="テキスト ボックス 85">
            <a:extLst>
              <a:ext uri="{FF2B5EF4-FFF2-40B4-BE49-F238E27FC236}">
                <a16:creationId xmlns:a16="http://schemas.microsoft.com/office/drawing/2014/main" id="{56AFA4C1-E1B4-BA35-BC83-CF5338CEAAD1}"/>
              </a:ext>
            </a:extLst>
          </p:cNvPr>
          <p:cNvSpPr txBox="1"/>
          <p:nvPr/>
        </p:nvSpPr>
        <p:spPr>
          <a:xfrm>
            <a:off x="3936728" y="5822184"/>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宇和島市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87" name="直線コネクタ 86">
            <a:extLst>
              <a:ext uri="{FF2B5EF4-FFF2-40B4-BE49-F238E27FC236}">
                <a16:creationId xmlns:a16="http://schemas.microsoft.com/office/drawing/2014/main" id="{93207A0A-838A-80FE-0884-EC70051DD913}"/>
              </a:ext>
            </a:extLst>
          </p:cNvPr>
          <p:cNvCxnSpPr>
            <a:cxnSpLocks/>
            <a:stCxn id="76" idx="2"/>
            <a:endCxn id="85" idx="0"/>
          </p:cNvCxnSpPr>
          <p:nvPr/>
        </p:nvCxnSpPr>
        <p:spPr>
          <a:xfrm>
            <a:off x="4225653" y="4556958"/>
            <a:ext cx="0" cy="806723"/>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9" name="グラフィックス 88" descr="データベース 単色塗りつぶし">
            <a:extLst>
              <a:ext uri="{FF2B5EF4-FFF2-40B4-BE49-F238E27FC236}">
                <a16:creationId xmlns:a16="http://schemas.microsoft.com/office/drawing/2014/main" id="{6E933978-7ACF-414A-E829-130C3CAAE2E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60709" y="5252528"/>
            <a:ext cx="338554" cy="338554"/>
          </a:xfrm>
          <a:prstGeom prst="rect">
            <a:avLst/>
          </a:prstGeom>
        </p:spPr>
      </p:pic>
      <p:sp>
        <p:nvSpPr>
          <p:cNvPr id="163" name="雲 162">
            <a:extLst>
              <a:ext uri="{FF2B5EF4-FFF2-40B4-BE49-F238E27FC236}">
                <a16:creationId xmlns:a16="http://schemas.microsoft.com/office/drawing/2014/main" id="{4DB7A969-39AA-F9D7-FB74-80001DEE7F58}"/>
              </a:ext>
            </a:extLst>
          </p:cNvPr>
          <p:cNvSpPr/>
          <p:nvPr/>
        </p:nvSpPr>
        <p:spPr>
          <a:xfrm>
            <a:off x="891199" y="3290516"/>
            <a:ext cx="324000" cy="292948"/>
          </a:xfrm>
          <a:prstGeom prst="cloud">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pic>
        <p:nvPicPr>
          <p:cNvPr id="26" name="グラフィックス 133" descr="校舎 単色塗りつぶし">
            <a:extLst>
              <a:ext uri="{FF2B5EF4-FFF2-40B4-BE49-F238E27FC236}">
                <a16:creationId xmlns:a16="http://schemas.microsoft.com/office/drawing/2014/main" id="{3EBA2D20-D1D7-A6DD-E9C2-B9AE1CE29FF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40117" y="4806783"/>
            <a:ext cx="230681" cy="230681"/>
          </a:xfrm>
          <a:prstGeom prst="rect">
            <a:avLst/>
          </a:prstGeom>
        </p:spPr>
      </p:pic>
      <p:pic>
        <p:nvPicPr>
          <p:cNvPr id="27" name="グラフィックス 134" descr="校舎 単色塗りつぶし">
            <a:extLst>
              <a:ext uri="{FF2B5EF4-FFF2-40B4-BE49-F238E27FC236}">
                <a16:creationId xmlns:a16="http://schemas.microsoft.com/office/drawing/2014/main" id="{1240CB2B-8B60-B56B-3E17-0E2B1A7B9D0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9520" y="4872275"/>
            <a:ext cx="230681" cy="230681"/>
          </a:xfrm>
          <a:prstGeom prst="rect">
            <a:avLst/>
          </a:prstGeom>
        </p:spPr>
      </p:pic>
      <p:pic>
        <p:nvPicPr>
          <p:cNvPr id="29" name="グラフィックス 135" descr="校舎 単色塗りつぶし">
            <a:extLst>
              <a:ext uri="{FF2B5EF4-FFF2-40B4-BE49-F238E27FC236}">
                <a16:creationId xmlns:a16="http://schemas.microsoft.com/office/drawing/2014/main" id="{535DFBA7-FC74-5BE6-713A-8E7C7A6C7EC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48448" y="4924586"/>
            <a:ext cx="230681" cy="230681"/>
          </a:xfrm>
          <a:prstGeom prst="rect">
            <a:avLst/>
          </a:prstGeom>
        </p:spPr>
      </p:pic>
      <p:cxnSp>
        <p:nvCxnSpPr>
          <p:cNvPr id="52" name="直線コネクタ 51">
            <a:extLst>
              <a:ext uri="{FF2B5EF4-FFF2-40B4-BE49-F238E27FC236}">
                <a16:creationId xmlns:a16="http://schemas.microsoft.com/office/drawing/2014/main" id="{82E9599B-368E-6426-AE4E-53EFCBC7DB2C}"/>
              </a:ext>
            </a:extLst>
          </p:cNvPr>
          <p:cNvCxnSpPr>
            <a:cxnSpLocks/>
            <a:endCxn id="72" idx="0"/>
          </p:cNvCxnSpPr>
          <p:nvPr/>
        </p:nvCxnSpPr>
        <p:spPr>
          <a:xfrm>
            <a:off x="3866022" y="3420770"/>
            <a:ext cx="359631" cy="250972"/>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53" name="グラフィックス 52" descr="建物 単色塗りつぶし">
            <a:extLst>
              <a:ext uri="{FF2B5EF4-FFF2-40B4-BE49-F238E27FC236}">
                <a16:creationId xmlns:a16="http://schemas.microsoft.com/office/drawing/2014/main" id="{D933D60F-C842-6C93-BE2F-B9B6196CA5F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57537" y="3140102"/>
            <a:ext cx="307036" cy="307036"/>
          </a:xfrm>
          <a:prstGeom prst="rect">
            <a:avLst/>
          </a:prstGeom>
        </p:spPr>
      </p:pic>
      <p:sp>
        <p:nvSpPr>
          <p:cNvPr id="54" name="テキスト ボックス 53">
            <a:extLst>
              <a:ext uri="{FF2B5EF4-FFF2-40B4-BE49-F238E27FC236}">
                <a16:creationId xmlns:a16="http://schemas.microsoft.com/office/drawing/2014/main" id="{3D388D85-5ED4-71DF-6173-29026042E712}"/>
              </a:ext>
            </a:extLst>
          </p:cNvPr>
          <p:cNvSpPr txBox="1"/>
          <p:nvPr/>
        </p:nvSpPr>
        <p:spPr>
          <a:xfrm>
            <a:off x="3219104" y="3382752"/>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RKKCS</a:t>
            </a:r>
          </a:p>
          <a:p>
            <a:pPr algn="ctr"/>
            <a:r>
              <a:rPr kumimoji="1" lang="ja-JP" altLang="en-US" sz="800">
                <a:latin typeface="Meiryo UI" panose="020B0604030504040204" pitchFamily="50" charset="-128"/>
                <a:ea typeface="Meiryo UI" panose="020B0604030504040204" pitchFamily="50" charset="-128"/>
              </a:rPr>
              <a:t>保守拠点</a:t>
            </a:r>
          </a:p>
        </p:txBody>
      </p:sp>
      <p:sp>
        <p:nvSpPr>
          <p:cNvPr id="55" name="テキスト ボックス 54">
            <a:extLst>
              <a:ext uri="{FF2B5EF4-FFF2-40B4-BE49-F238E27FC236}">
                <a16:creationId xmlns:a16="http://schemas.microsoft.com/office/drawing/2014/main" id="{B3A0A4C1-18F4-61B9-0861-0A974903EA06}"/>
              </a:ext>
            </a:extLst>
          </p:cNvPr>
          <p:cNvSpPr txBox="1"/>
          <p:nvPr/>
        </p:nvSpPr>
        <p:spPr>
          <a:xfrm>
            <a:off x="3089241" y="3729361"/>
            <a:ext cx="1115958" cy="461665"/>
          </a:xfrm>
          <a:prstGeom prst="rect">
            <a:avLst/>
          </a:prstGeom>
          <a:noFill/>
        </p:spPr>
        <p:txBody>
          <a:bodyPr wrap="square" rtlCol="0">
            <a:spAutoFit/>
          </a:bodyPr>
          <a:lstStyle/>
          <a:p>
            <a:pPr marL="92075" indent="-92075">
              <a:buFont typeface="+mj-ea"/>
              <a:buAutoNum type="circleNumDbPlain"/>
            </a:pP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ASP</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サービスを利用する団体で共同利用し費用按分</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sp>
        <p:nvSpPr>
          <p:cNvPr id="56" name="楕円 55">
            <a:extLst>
              <a:ext uri="{FF2B5EF4-FFF2-40B4-BE49-F238E27FC236}">
                <a16:creationId xmlns:a16="http://schemas.microsoft.com/office/drawing/2014/main" id="{9E0DC785-B71F-09B5-0103-8EE8E7149EE9}"/>
              </a:ext>
            </a:extLst>
          </p:cNvPr>
          <p:cNvSpPr/>
          <p:nvPr/>
        </p:nvSpPr>
        <p:spPr>
          <a:xfrm>
            <a:off x="4012131" y="3531711"/>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57" name="雲 56">
            <a:extLst>
              <a:ext uri="{FF2B5EF4-FFF2-40B4-BE49-F238E27FC236}">
                <a16:creationId xmlns:a16="http://schemas.microsoft.com/office/drawing/2014/main" id="{DFC090AF-D84E-EC36-2D9C-A3DF2AE4E205}"/>
              </a:ext>
            </a:extLst>
          </p:cNvPr>
          <p:cNvSpPr/>
          <p:nvPr/>
        </p:nvSpPr>
        <p:spPr>
          <a:xfrm>
            <a:off x="3729963" y="3290516"/>
            <a:ext cx="324000" cy="292948"/>
          </a:xfrm>
          <a:prstGeom prst="cloud">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cxnSp>
        <p:nvCxnSpPr>
          <p:cNvPr id="83" name="直線矢印コネクタ 82">
            <a:extLst>
              <a:ext uri="{FF2B5EF4-FFF2-40B4-BE49-F238E27FC236}">
                <a16:creationId xmlns:a16="http://schemas.microsoft.com/office/drawing/2014/main" id="{0DA6F8BE-41CB-5300-132D-51A4A8D463FA}"/>
              </a:ext>
            </a:extLst>
          </p:cNvPr>
          <p:cNvCxnSpPr>
            <a:cxnSpLocks/>
          </p:cNvCxnSpPr>
          <p:nvPr/>
        </p:nvCxnSpPr>
        <p:spPr>
          <a:xfrm flipH="1">
            <a:off x="4073562" y="1588537"/>
            <a:ext cx="485594" cy="24084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F924684D-0DC8-2E94-FC9D-67D934FDB9CD}"/>
              </a:ext>
            </a:extLst>
          </p:cNvPr>
          <p:cNvCxnSpPr>
            <a:cxnSpLocks/>
            <a:endCxn id="85" idx="0"/>
          </p:cNvCxnSpPr>
          <p:nvPr/>
        </p:nvCxnSpPr>
        <p:spPr>
          <a:xfrm flipH="1">
            <a:off x="4225653" y="4985049"/>
            <a:ext cx="700431" cy="378632"/>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B9251AE7-4592-78E6-C89D-3629B5446471}"/>
              </a:ext>
            </a:extLst>
          </p:cNvPr>
          <p:cNvCxnSpPr>
            <a:cxnSpLocks/>
            <a:endCxn id="130" idx="0"/>
          </p:cNvCxnSpPr>
          <p:nvPr/>
        </p:nvCxnSpPr>
        <p:spPr>
          <a:xfrm flipH="1">
            <a:off x="3504559" y="4555635"/>
            <a:ext cx="708895" cy="251148"/>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1F162FCA-6ACA-E55C-9DCC-A03B73A7F0E8}"/>
              </a:ext>
            </a:extLst>
          </p:cNvPr>
          <p:cNvCxnSpPr>
            <a:cxnSpLocks/>
            <a:endCxn id="131" idx="0"/>
          </p:cNvCxnSpPr>
          <p:nvPr/>
        </p:nvCxnSpPr>
        <p:spPr>
          <a:xfrm flipH="1">
            <a:off x="3653962" y="4555635"/>
            <a:ext cx="559492" cy="316640"/>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16D4180C-1230-2D2D-F7B1-0B333E39C082}"/>
              </a:ext>
            </a:extLst>
          </p:cNvPr>
          <p:cNvCxnSpPr>
            <a:cxnSpLocks/>
            <a:endCxn id="134" idx="0"/>
          </p:cNvCxnSpPr>
          <p:nvPr/>
        </p:nvCxnSpPr>
        <p:spPr>
          <a:xfrm flipH="1">
            <a:off x="3812890" y="4555635"/>
            <a:ext cx="400564" cy="368951"/>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08BB768B-5476-EC0F-DB6E-38D9B9C34078}"/>
              </a:ext>
            </a:extLst>
          </p:cNvPr>
          <p:cNvSpPr txBox="1"/>
          <p:nvPr/>
        </p:nvSpPr>
        <p:spPr>
          <a:xfrm>
            <a:off x="3250844" y="5116776"/>
            <a:ext cx="793807"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a:t>
            </a:r>
            <a:r>
              <a:rPr kumimoji="1" lang="en-US" altLang="ja-JP" sz="800">
                <a:latin typeface="Meiryo UI" panose="020B0604030504040204" pitchFamily="50" charset="-128"/>
                <a:ea typeface="Meiryo UI" panose="020B0604030504040204" pitchFamily="50" charset="-128"/>
              </a:rPr>
              <a:t>RKKCS</a:t>
            </a:r>
            <a:r>
              <a:rPr kumimoji="1" lang="ja-JP" altLang="en-US" sz="800">
                <a:latin typeface="Meiryo UI" panose="020B0604030504040204" pitchFamily="50" charset="-128"/>
                <a:ea typeface="Meiryo UI" panose="020B0604030504040204" pitchFamily="50" charset="-128"/>
              </a:rPr>
              <a:t>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pic>
        <p:nvPicPr>
          <p:cNvPr id="130" name="グラフィックス 133" descr="校舎 単色塗りつぶし">
            <a:extLst>
              <a:ext uri="{FF2B5EF4-FFF2-40B4-BE49-F238E27FC236}">
                <a16:creationId xmlns:a16="http://schemas.microsoft.com/office/drawing/2014/main" id="{79D11FE6-5770-3FD8-CC21-38F78767A6E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389218" y="4806783"/>
            <a:ext cx="230681" cy="230681"/>
          </a:xfrm>
          <a:prstGeom prst="rect">
            <a:avLst/>
          </a:prstGeom>
        </p:spPr>
      </p:pic>
      <p:pic>
        <p:nvPicPr>
          <p:cNvPr id="131" name="グラフィックス 134" descr="校舎 単色塗りつぶし">
            <a:extLst>
              <a:ext uri="{FF2B5EF4-FFF2-40B4-BE49-F238E27FC236}">
                <a16:creationId xmlns:a16="http://schemas.microsoft.com/office/drawing/2014/main" id="{2293F14E-EC95-4751-291A-F9BB471B5BB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621" y="4872275"/>
            <a:ext cx="230681" cy="230681"/>
          </a:xfrm>
          <a:prstGeom prst="rect">
            <a:avLst/>
          </a:prstGeom>
        </p:spPr>
      </p:pic>
      <p:pic>
        <p:nvPicPr>
          <p:cNvPr id="134" name="グラフィックス 135" descr="校舎 単色塗りつぶし">
            <a:extLst>
              <a:ext uri="{FF2B5EF4-FFF2-40B4-BE49-F238E27FC236}">
                <a16:creationId xmlns:a16="http://schemas.microsoft.com/office/drawing/2014/main" id="{69DE2739-A6C6-FB0B-2B0A-8A79182130A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697549" y="4924586"/>
            <a:ext cx="230681" cy="230681"/>
          </a:xfrm>
          <a:prstGeom prst="rect">
            <a:avLst/>
          </a:prstGeom>
        </p:spPr>
      </p:pic>
      <p:pic>
        <p:nvPicPr>
          <p:cNvPr id="72" name="グラフィックス 71" descr="建物 単色塗りつぶし">
            <a:extLst>
              <a:ext uri="{FF2B5EF4-FFF2-40B4-BE49-F238E27FC236}">
                <a16:creationId xmlns:a16="http://schemas.microsoft.com/office/drawing/2014/main" id="{B70D6CCA-F97A-B4B3-C338-988961050E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21320" y="3671742"/>
            <a:ext cx="408665" cy="408665"/>
          </a:xfrm>
          <a:prstGeom prst="rect">
            <a:avLst/>
          </a:prstGeom>
        </p:spPr>
      </p:pic>
      <p:cxnSp>
        <p:nvCxnSpPr>
          <p:cNvPr id="137" name="直線コネクタ 136">
            <a:extLst>
              <a:ext uri="{FF2B5EF4-FFF2-40B4-BE49-F238E27FC236}">
                <a16:creationId xmlns:a16="http://schemas.microsoft.com/office/drawing/2014/main" id="{109B99D9-89B3-D1BB-4596-19D574FE02ED}"/>
              </a:ext>
            </a:extLst>
          </p:cNvPr>
          <p:cNvCxnSpPr>
            <a:cxnSpLocks/>
          </p:cNvCxnSpPr>
          <p:nvPr/>
        </p:nvCxnSpPr>
        <p:spPr>
          <a:xfrm>
            <a:off x="6891110" y="3290516"/>
            <a:ext cx="385133" cy="165451"/>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0" name="雲 139">
            <a:extLst>
              <a:ext uri="{FF2B5EF4-FFF2-40B4-BE49-F238E27FC236}">
                <a16:creationId xmlns:a16="http://schemas.microsoft.com/office/drawing/2014/main" id="{31647F21-0243-8A42-03A9-E9CDE0A9CB25}"/>
              </a:ext>
            </a:extLst>
          </p:cNvPr>
          <p:cNvSpPr/>
          <p:nvPr/>
        </p:nvSpPr>
        <p:spPr>
          <a:xfrm>
            <a:off x="6497385" y="1643440"/>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OCI</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141" name="楕円 140">
            <a:extLst>
              <a:ext uri="{FF2B5EF4-FFF2-40B4-BE49-F238E27FC236}">
                <a16:creationId xmlns:a16="http://schemas.microsoft.com/office/drawing/2014/main" id="{524DB6C0-886C-E841-C925-D87DBAC1B05D}"/>
              </a:ext>
            </a:extLst>
          </p:cNvPr>
          <p:cNvSpPr/>
          <p:nvPr/>
        </p:nvSpPr>
        <p:spPr>
          <a:xfrm>
            <a:off x="7066063" y="1455578"/>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42" name="グラフィックス 141" descr="データベース 枠線">
            <a:extLst>
              <a:ext uri="{FF2B5EF4-FFF2-40B4-BE49-F238E27FC236}">
                <a16:creationId xmlns:a16="http://schemas.microsoft.com/office/drawing/2014/main" id="{EF5773C2-BE96-C183-782A-6BAB021397C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91469" y="1596300"/>
            <a:ext cx="182407" cy="182407"/>
          </a:xfrm>
          <a:prstGeom prst="rect">
            <a:avLst/>
          </a:prstGeom>
        </p:spPr>
      </p:pic>
      <p:pic>
        <p:nvPicPr>
          <p:cNvPr id="143" name="グラフィックス 142" descr="データベース 枠線">
            <a:extLst>
              <a:ext uri="{FF2B5EF4-FFF2-40B4-BE49-F238E27FC236}">
                <a16:creationId xmlns:a16="http://schemas.microsoft.com/office/drawing/2014/main" id="{246DD053-D464-35B2-F555-606EE1920EA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3869" y="1748700"/>
            <a:ext cx="182407" cy="182407"/>
          </a:xfrm>
          <a:prstGeom prst="rect">
            <a:avLst/>
          </a:prstGeom>
        </p:spPr>
      </p:pic>
      <p:sp>
        <p:nvSpPr>
          <p:cNvPr id="146" name="雲 145">
            <a:extLst>
              <a:ext uri="{FF2B5EF4-FFF2-40B4-BE49-F238E27FC236}">
                <a16:creationId xmlns:a16="http://schemas.microsoft.com/office/drawing/2014/main" id="{9B79854A-F1A1-0B90-438A-5C11E58A6149}"/>
              </a:ext>
            </a:extLst>
          </p:cNvPr>
          <p:cNvSpPr/>
          <p:nvPr/>
        </p:nvSpPr>
        <p:spPr>
          <a:xfrm>
            <a:off x="7856574" y="1688607"/>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cxnSp>
        <p:nvCxnSpPr>
          <p:cNvPr id="147" name="直線コネクタ 146">
            <a:extLst>
              <a:ext uri="{FF2B5EF4-FFF2-40B4-BE49-F238E27FC236}">
                <a16:creationId xmlns:a16="http://schemas.microsoft.com/office/drawing/2014/main" id="{3C6B146E-FC20-DBFF-1A70-E301B291A1EC}"/>
              </a:ext>
            </a:extLst>
          </p:cNvPr>
          <p:cNvCxnSpPr>
            <a:cxnSpLocks/>
            <a:stCxn id="146" idx="1"/>
            <a:endCxn id="187" idx="3"/>
          </p:cNvCxnSpPr>
          <p:nvPr/>
        </p:nvCxnSpPr>
        <p:spPr>
          <a:xfrm flipH="1">
            <a:off x="6958173" y="2165477"/>
            <a:ext cx="1355601" cy="421520"/>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8" name="楕円 147">
            <a:extLst>
              <a:ext uri="{FF2B5EF4-FFF2-40B4-BE49-F238E27FC236}">
                <a16:creationId xmlns:a16="http://schemas.microsoft.com/office/drawing/2014/main" id="{8E18DBCF-4CB1-C63B-4192-BC2C1CE95061}"/>
              </a:ext>
            </a:extLst>
          </p:cNvPr>
          <p:cNvSpPr/>
          <p:nvPr/>
        </p:nvSpPr>
        <p:spPr>
          <a:xfrm>
            <a:off x="8419038" y="1461495"/>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54" name="グラフィックス 153" descr="データベース 枠線">
            <a:extLst>
              <a:ext uri="{FF2B5EF4-FFF2-40B4-BE49-F238E27FC236}">
                <a16:creationId xmlns:a16="http://schemas.microsoft.com/office/drawing/2014/main" id="{4A4C0DE9-C4FC-A29A-4C3C-84C111B4569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44444" y="1602217"/>
            <a:ext cx="182407" cy="182407"/>
          </a:xfrm>
          <a:prstGeom prst="rect">
            <a:avLst/>
          </a:prstGeom>
        </p:spPr>
      </p:pic>
      <p:pic>
        <p:nvPicPr>
          <p:cNvPr id="158" name="グラフィックス 157" descr="データベース 枠線">
            <a:extLst>
              <a:ext uri="{FF2B5EF4-FFF2-40B4-BE49-F238E27FC236}">
                <a16:creationId xmlns:a16="http://schemas.microsoft.com/office/drawing/2014/main" id="{5D78C474-B693-AAC6-E7BF-2B96A99FB7B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96844" y="1754617"/>
            <a:ext cx="182407" cy="182407"/>
          </a:xfrm>
          <a:prstGeom prst="rect">
            <a:avLst/>
          </a:prstGeom>
        </p:spPr>
      </p:pic>
      <p:sp>
        <p:nvSpPr>
          <p:cNvPr id="159" name="テキスト ボックス 158">
            <a:extLst>
              <a:ext uri="{FF2B5EF4-FFF2-40B4-BE49-F238E27FC236}">
                <a16:creationId xmlns:a16="http://schemas.microsoft.com/office/drawing/2014/main" id="{2E265B80-859E-74A7-399A-0B87E42E06C1}"/>
              </a:ext>
            </a:extLst>
          </p:cNvPr>
          <p:cNvSpPr txBox="1"/>
          <p:nvPr/>
        </p:nvSpPr>
        <p:spPr>
          <a:xfrm>
            <a:off x="7107891" y="1449995"/>
            <a:ext cx="518091" cy="21544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18</a:t>
            </a:r>
            <a:r>
              <a:rPr kumimoji="1" lang="ja-JP" altLang="en-US" sz="800">
                <a:latin typeface="Meiryo UI" panose="020B0604030504040204" pitchFamily="50" charset="-128"/>
                <a:ea typeface="Meiryo UI" panose="020B0604030504040204" pitchFamily="50" charset="-128"/>
              </a:rPr>
              <a:t>業務</a:t>
            </a:r>
            <a:endParaRPr kumimoji="1" lang="ja-JP" altLang="en-US" sz="800">
              <a:highlight>
                <a:srgbClr val="FFFF00"/>
              </a:highlight>
              <a:latin typeface="Meiryo UI" panose="020B0604030504040204" pitchFamily="50" charset="-128"/>
              <a:ea typeface="Meiryo UI" panose="020B0604030504040204" pitchFamily="50" charset="-128"/>
            </a:endParaRPr>
          </a:p>
        </p:txBody>
      </p:sp>
      <p:sp>
        <p:nvSpPr>
          <p:cNvPr id="160" name="テキスト ボックス 159">
            <a:extLst>
              <a:ext uri="{FF2B5EF4-FFF2-40B4-BE49-F238E27FC236}">
                <a16:creationId xmlns:a16="http://schemas.microsoft.com/office/drawing/2014/main" id="{B1F6E8ED-5309-B585-ACDA-F841FD8AA181}"/>
              </a:ext>
            </a:extLst>
          </p:cNvPr>
          <p:cNvSpPr txBox="1"/>
          <p:nvPr/>
        </p:nvSpPr>
        <p:spPr>
          <a:xfrm>
            <a:off x="8518225" y="1449817"/>
            <a:ext cx="389850"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関連</a:t>
            </a:r>
          </a:p>
        </p:txBody>
      </p:sp>
      <p:sp>
        <p:nvSpPr>
          <p:cNvPr id="162" name="楕円 161">
            <a:extLst>
              <a:ext uri="{FF2B5EF4-FFF2-40B4-BE49-F238E27FC236}">
                <a16:creationId xmlns:a16="http://schemas.microsoft.com/office/drawing/2014/main" id="{F75A4318-5DEC-D6D3-E4F2-237ABFD41A19}"/>
              </a:ext>
            </a:extLst>
          </p:cNvPr>
          <p:cNvSpPr/>
          <p:nvPr/>
        </p:nvSpPr>
        <p:spPr>
          <a:xfrm>
            <a:off x="7703887" y="3517160"/>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64" name="グラフィックス 163" descr="データベース 枠線">
            <a:extLst>
              <a:ext uri="{FF2B5EF4-FFF2-40B4-BE49-F238E27FC236}">
                <a16:creationId xmlns:a16="http://schemas.microsoft.com/office/drawing/2014/main" id="{9BEF1A07-C379-A1EE-9E1A-CA584CF28BA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6306" y="3691394"/>
            <a:ext cx="182407" cy="182407"/>
          </a:xfrm>
          <a:prstGeom prst="rect">
            <a:avLst/>
          </a:prstGeom>
        </p:spPr>
      </p:pic>
      <p:pic>
        <p:nvPicPr>
          <p:cNvPr id="167" name="グラフィックス 166" descr="データベース 枠線">
            <a:extLst>
              <a:ext uri="{FF2B5EF4-FFF2-40B4-BE49-F238E27FC236}">
                <a16:creationId xmlns:a16="http://schemas.microsoft.com/office/drawing/2014/main" id="{2242DAB2-4F58-CD32-95D1-FC8D9F35BCF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68706" y="3843794"/>
            <a:ext cx="182407" cy="182407"/>
          </a:xfrm>
          <a:prstGeom prst="rect">
            <a:avLst/>
          </a:prstGeom>
        </p:spPr>
      </p:pic>
      <p:sp>
        <p:nvSpPr>
          <p:cNvPr id="168" name="テキスト ボックス 167">
            <a:extLst>
              <a:ext uri="{FF2B5EF4-FFF2-40B4-BE49-F238E27FC236}">
                <a16:creationId xmlns:a16="http://schemas.microsoft.com/office/drawing/2014/main" id="{D45A44DC-0077-516B-4155-D65B7C5BB913}"/>
              </a:ext>
            </a:extLst>
          </p:cNvPr>
          <p:cNvSpPr txBox="1"/>
          <p:nvPr/>
        </p:nvSpPr>
        <p:spPr>
          <a:xfrm>
            <a:off x="7687494" y="3538994"/>
            <a:ext cx="595035"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一部業務</a:t>
            </a:r>
          </a:p>
        </p:txBody>
      </p:sp>
      <p:cxnSp>
        <p:nvCxnSpPr>
          <p:cNvPr id="177" name="直線コネクタ 176">
            <a:extLst>
              <a:ext uri="{FF2B5EF4-FFF2-40B4-BE49-F238E27FC236}">
                <a16:creationId xmlns:a16="http://schemas.microsoft.com/office/drawing/2014/main" id="{26AFA1CD-9C4D-F7AB-A88E-FBF155EFF2C3}"/>
              </a:ext>
            </a:extLst>
          </p:cNvPr>
          <p:cNvCxnSpPr>
            <a:cxnSpLocks/>
            <a:stCxn id="140" idx="1"/>
            <a:endCxn id="178" idx="3"/>
          </p:cNvCxnSpPr>
          <p:nvPr/>
        </p:nvCxnSpPr>
        <p:spPr>
          <a:xfrm>
            <a:off x="6954585" y="2120310"/>
            <a:ext cx="1359189" cy="437891"/>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178" name="雲 177">
            <a:extLst>
              <a:ext uri="{FF2B5EF4-FFF2-40B4-BE49-F238E27FC236}">
                <a16:creationId xmlns:a16="http://schemas.microsoft.com/office/drawing/2014/main" id="{6BD355D9-B4F8-9030-9D6D-0E81EE1D798A}"/>
              </a:ext>
            </a:extLst>
          </p:cNvPr>
          <p:cNvSpPr/>
          <p:nvPr/>
        </p:nvSpPr>
        <p:spPr>
          <a:xfrm>
            <a:off x="8151774" y="2541451"/>
            <a:ext cx="324000" cy="292948"/>
          </a:xfrm>
          <a:prstGeom prst="cloud">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cxnSp>
        <p:nvCxnSpPr>
          <p:cNvPr id="179" name="直線コネクタ 178">
            <a:extLst>
              <a:ext uri="{FF2B5EF4-FFF2-40B4-BE49-F238E27FC236}">
                <a16:creationId xmlns:a16="http://schemas.microsoft.com/office/drawing/2014/main" id="{5FA753A9-99C8-B730-304E-1851D917006B}"/>
              </a:ext>
            </a:extLst>
          </p:cNvPr>
          <p:cNvCxnSpPr>
            <a:cxnSpLocks/>
            <a:stCxn id="146" idx="1"/>
            <a:endCxn id="178" idx="3"/>
          </p:cNvCxnSpPr>
          <p:nvPr/>
        </p:nvCxnSpPr>
        <p:spPr>
          <a:xfrm>
            <a:off x="8313774" y="2165477"/>
            <a:ext cx="0" cy="39272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82C13100-98C4-0AD9-DC2E-EE1AB9D5A37F}"/>
              </a:ext>
            </a:extLst>
          </p:cNvPr>
          <p:cNvCxnSpPr>
            <a:cxnSpLocks/>
            <a:stCxn id="178" idx="1"/>
          </p:cNvCxnSpPr>
          <p:nvPr/>
        </p:nvCxnSpPr>
        <p:spPr>
          <a:xfrm>
            <a:off x="8313774" y="2834087"/>
            <a:ext cx="0" cy="446066"/>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2" name="直線矢印コネクタ 181">
            <a:extLst>
              <a:ext uri="{FF2B5EF4-FFF2-40B4-BE49-F238E27FC236}">
                <a16:creationId xmlns:a16="http://schemas.microsoft.com/office/drawing/2014/main" id="{7DE39C5C-765C-93BC-9BEA-2FF9AB64913B}"/>
              </a:ext>
            </a:extLst>
          </p:cNvPr>
          <p:cNvCxnSpPr>
            <a:cxnSpLocks/>
            <a:stCxn id="232" idx="0"/>
          </p:cNvCxnSpPr>
          <p:nvPr/>
        </p:nvCxnSpPr>
        <p:spPr>
          <a:xfrm flipH="1" flipV="1">
            <a:off x="7750864" y="4624923"/>
            <a:ext cx="627407" cy="16390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87" name="雲 186">
            <a:extLst>
              <a:ext uri="{FF2B5EF4-FFF2-40B4-BE49-F238E27FC236}">
                <a16:creationId xmlns:a16="http://schemas.microsoft.com/office/drawing/2014/main" id="{27A37721-5BCE-781E-8FC4-152F113F3DE0}"/>
              </a:ext>
            </a:extLst>
          </p:cNvPr>
          <p:cNvSpPr/>
          <p:nvPr/>
        </p:nvSpPr>
        <p:spPr>
          <a:xfrm>
            <a:off x="6796173" y="2570247"/>
            <a:ext cx="324000" cy="292948"/>
          </a:xfrm>
          <a:prstGeom prst="cloud">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cxnSp>
        <p:nvCxnSpPr>
          <p:cNvPr id="188" name="直線コネクタ 187">
            <a:extLst>
              <a:ext uri="{FF2B5EF4-FFF2-40B4-BE49-F238E27FC236}">
                <a16:creationId xmlns:a16="http://schemas.microsoft.com/office/drawing/2014/main" id="{9CE2C9C2-6D08-8CFD-8031-45E8E300B1AF}"/>
              </a:ext>
            </a:extLst>
          </p:cNvPr>
          <p:cNvCxnSpPr>
            <a:cxnSpLocks/>
            <a:endCxn id="187" idx="1"/>
          </p:cNvCxnSpPr>
          <p:nvPr/>
        </p:nvCxnSpPr>
        <p:spPr>
          <a:xfrm flipH="1" flipV="1">
            <a:off x="6958173" y="2862883"/>
            <a:ext cx="307035" cy="588027"/>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89" name="直線コネクタ 188">
            <a:extLst>
              <a:ext uri="{FF2B5EF4-FFF2-40B4-BE49-F238E27FC236}">
                <a16:creationId xmlns:a16="http://schemas.microsoft.com/office/drawing/2014/main" id="{E32932A4-0465-411E-5036-EA1EAC9BE555}"/>
              </a:ext>
            </a:extLst>
          </p:cNvPr>
          <p:cNvCxnSpPr>
            <a:cxnSpLocks/>
            <a:stCxn id="140" idx="1"/>
            <a:endCxn id="187" idx="3"/>
          </p:cNvCxnSpPr>
          <p:nvPr/>
        </p:nvCxnSpPr>
        <p:spPr>
          <a:xfrm>
            <a:off x="6954585" y="2120310"/>
            <a:ext cx="3588" cy="466687"/>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90" name="テキスト ボックス 189">
            <a:extLst>
              <a:ext uri="{FF2B5EF4-FFF2-40B4-BE49-F238E27FC236}">
                <a16:creationId xmlns:a16="http://schemas.microsoft.com/office/drawing/2014/main" id="{C52F483C-651D-BE80-2ED3-8662231023E9}"/>
              </a:ext>
            </a:extLst>
          </p:cNvPr>
          <p:cNvSpPr txBox="1"/>
          <p:nvPr/>
        </p:nvSpPr>
        <p:spPr>
          <a:xfrm>
            <a:off x="7307810" y="4095293"/>
            <a:ext cx="611065" cy="461665"/>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RKKCS</a:t>
            </a:r>
          </a:p>
          <a:p>
            <a:pPr algn="ctr"/>
            <a:r>
              <a:rPr kumimoji="1" lang="en-US" altLang="ja-JP" sz="800">
                <a:latin typeface="Meiryo UI" panose="020B0604030504040204" pitchFamily="50" charset="-128"/>
                <a:ea typeface="Meiryo UI" panose="020B0604030504040204" pitchFamily="50" charset="-128"/>
              </a:rPr>
              <a:t>ASP</a:t>
            </a:r>
          </a:p>
          <a:p>
            <a:pPr algn="ctr"/>
            <a:r>
              <a:rPr kumimoji="1" lang="ja-JP" altLang="en-US" sz="800">
                <a:latin typeface="Meiryo UI" panose="020B0604030504040204" pitchFamily="50" charset="-128"/>
                <a:ea typeface="Meiryo UI" panose="020B0604030504040204" pitchFamily="50" charset="-128"/>
              </a:rPr>
              <a:t>（メイン）</a:t>
            </a:r>
          </a:p>
        </p:txBody>
      </p:sp>
      <p:pic>
        <p:nvPicPr>
          <p:cNvPr id="191" name="グラフィックス 190" descr="校舎 単色塗りつぶし">
            <a:extLst>
              <a:ext uri="{FF2B5EF4-FFF2-40B4-BE49-F238E27FC236}">
                <a16:creationId xmlns:a16="http://schemas.microsoft.com/office/drawing/2014/main" id="{E9B87FC6-8327-CC7F-D722-B01424B7C69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09010" y="5363681"/>
            <a:ext cx="408665" cy="408665"/>
          </a:xfrm>
          <a:prstGeom prst="rect">
            <a:avLst/>
          </a:prstGeom>
        </p:spPr>
      </p:pic>
      <p:sp>
        <p:nvSpPr>
          <p:cNvPr id="192" name="テキスト ボックス 191">
            <a:extLst>
              <a:ext uri="{FF2B5EF4-FFF2-40B4-BE49-F238E27FC236}">
                <a16:creationId xmlns:a16="http://schemas.microsoft.com/office/drawing/2014/main" id="{D19A2D0D-7E7C-6C28-B3AE-9AC173EFC196}"/>
              </a:ext>
            </a:extLst>
          </p:cNvPr>
          <p:cNvSpPr txBox="1"/>
          <p:nvPr/>
        </p:nvSpPr>
        <p:spPr>
          <a:xfrm>
            <a:off x="7324418" y="5822184"/>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宇和島市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194" name="直線コネクタ 193">
            <a:extLst>
              <a:ext uri="{FF2B5EF4-FFF2-40B4-BE49-F238E27FC236}">
                <a16:creationId xmlns:a16="http://schemas.microsoft.com/office/drawing/2014/main" id="{F1BBF01A-C305-C13A-9E52-DE8DAE50129D}"/>
              </a:ext>
            </a:extLst>
          </p:cNvPr>
          <p:cNvCxnSpPr>
            <a:cxnSpLocks/>
            <a:stCxn id="215" idx="1"/>
            <a:endCxn id="191" idx="0"/>
          </p:cNvCxnSpPr>
          <p:nvPr/>
        </p:nvCxnSpPr>
        <p:spPr>
          <a:xfrm flipH="1">
            <a:off x="7613343" y="5051394"/>
            <a:ext cx="3426" cy="312287"/>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95" name="グラフィックス 194" descr="データベース 単色塗りつぶし">
            <a:extLst>
              <a:ext uri="{FF2B5EF4-FFF2-40B4-BE49-F238E27FC236}">
                <a16:creationId xmlns:a16="http://schemas.microsoft.com/office/drawing/2014/main" id="{6B257292-1A25-8230-335A-F37DD4FDC3B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48399" y="5252528"/>
            <a:ext cx="338554" cy="338554"/>
          </a:xfrm>
          <a:prstGeom prst="rect">
            <a:avLst/>
          </a:prstGeom>
        </p:spPr>
      </p:pic>
      <p:cxnSp>
        <p:nvCxnSpPr>
          <p:cNvPr id="196" name="直線コネクタ 195">
            <a:extLst>
              <a:ext uri="{FF2B5EF4-FFF2-40B4-BE49-F238E27FC236}">
                <a16:creationId xmlns:a16="http://schemas.microsoft.com/office/drawing/2014/main" id="{08EF2B9A-7B66-4E9B-877A-952F5147792F}"/>
              </a:ext>
            </a:extLst>
          </p:cNvPr>
          <p:cNvCxnSpPr>
            <a:cxnSpLocks/>
            <a:endCxn id="214" idx="0"/>
          </p:cNvCxnSpPr>
          <p:nvPr/>
        </p:nvCxnSpPr>
        <p:spPr>
          <a:xfrm>
            <a:off x="7253712" y="3420770"/>
            <a:ext cx="359631" cy="250972"/>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197" name="グラフィックス 196" descr="建物 単色塗りつぶし">
            <a:extLst>
              <a:ext uri="{FF2B5EF4-FFF2-40B4-BE49-F238E27FC236}">
                <a16:creationId xmlns:a16="http://schemas.microsoft.com/office/drawing/2014/main" id="{9D766F4E-14AA-0EBC-6126-A715C9B45F9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45227" y="3140102"/>
            <a:ext cx="307036" cy="307036"/>
          </a:xfrm>
          <a:prstGeom prst="rect">
            <a:avLst/>
          </a:prstGeom>
        </p:spPr>
      </p:pic>
      <p:sp>
        <p:nvSpPr>
          <p:cNvPr id="198" name="テキスト ボックス 197">
            <a:extLst>
              <a:ext uri="{FF2B5EF4-FFF2-40B4-BE49-F238E27FC236}">
                <a16:creationId xmlns:a16="http://schemas.microsoft.com/office/drawing/2014/main" id="{EF0138AE-FA77-3406-BE3E-042A8315AFE3}"/>
              </a:ext>
            </a:extLst>
          </p:cNvPr>
          <p:cNvSpPr txBox="1"/>
          <p:nvPr/>
        </p:nvSpPr>
        <p:spPr>
          <a:xfrm>
            <a:off x="6606794" y="3382752"/>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RKKCS</a:t>
            </a:r>
          </a:p>
          <a:p>
            <a:pPr algn="ctr"/>
            <a:r>
              <a:rPr kumimoji="1" lang="ja-JP" altLang="en-US" sz="800">
                <a:latin typeface="Meiryo UI" panose="020B0604030504040204" pitchFamily="50" charset="-128"/>
                <a:ea typeface="Meiryo UI" panose="020B0604030504040204" pitchFamily="50" charset="-128"/>
              </a:rPr>
              <a:t>保守拠点</a:t>
            </a:r>
          </a:p>
        </p:txBody>
      </p:sp>
      <p:sp>
        <p:nvSpPr>
          <p:cNvPr id="200" name="楕円 199">
            <a:extLst>
              <a:ext uri="{FF2B5EF4-FFF2-40B4-BE49-F238E27FC236}">
                <a16:creationId xmlns:a16="http://schemas.microsoft.com/office/drawing/2014/main" id="{E404178D-D43F-51F4-E170-BAA45F9E450D}"/>
              </a:ext>
            </a:extLst>
          </p:cNvPr>
          <p:cNvSpPr/>
          <p:nvPr/>
        </p:nvSpPr>
        <p:spPr>
          <a:xfrm>
            <a:off x="7399821" y="3531711"/>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01" name="雲 200">
            <a:extLst>
              <a:ext uri="{FF2B5EF4-FFF2-40B4-BE49-F238E27FC236}">
                <a16:creationId xmlns:a16="http://schemas.microsoft.com/office/drawing/2014/main" id="{F14BA2E4-1F0B-8560-6AC1-B8A50A0CA356}"/>
              </a:ext>
            </a:extLst>
          </p:cNvPr>
          <p:cNvSpPr/>
          <p:nvPr/>
        </p:nvSpPr>
        <p:spPr>
          <a:xfrm>
            <a:off x="7117653" y="3290516"/>
            <a:ext cx="324000" cy="292948"/>
          </a:xfrm>
          <a:prstGeom prst="cloud">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kumimoji="1" lang="ja-JP" altLang="en-US" sz="800">
              <a:latin typeface="Meiryo UI" panose="020B0604030504040204" pitchFamily="50" charset="-128"/>
              <a:ea typeface="Meiryo UI" panose="020B0604030504040204" pitchFamily="50" charset="-128"/>
            </a:endParaRPr>
          </a:p>
        </p:txBody>
      </p:sp>
      <p:cxnSp>
        <p:nvCxnSpPr>
          <p:cNvPr id="202" name="直線矢印コネクタ 201">
            <a:extLst>
              <a:ext uri="{FF2B5EF4-FFF2-40B4-BE49-F238E27FC236}">
                <a16:creationId xmlns:a16="http://schemas.microsoft.com/office/drawing/2014/main" id="{1089FB23-1DB1-5C3C-44DD-45E029D7EF06}"/>
              </a:ext>
            </a:extLst>
          </p:cNvPr>
          <p:cNvCxnSpPr>
            <a:cxnSpLocks/>
          </p:cNvCxnSpPr>
          <p:nvPr/>
        </p:nvCxnSpPr>
        <p:spPr>
          <a:xfrm flipH="1">
            <a:off x="7839948" y="1347109"/>
            <a:ext cx="485594" cy="24084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直線コネクタ 202">
            <a:extLst>
              <a:ext uri="{FF2B5EF4-FFF2-40B4-BE49-F238E27FC236}">
                <a16:creationId xmlns:a16="http://schemas.microsoft.com/office/drawing/2014/main" id="{1B5D99B1-5A78-B7F3-120E-8833834ABD79}"/>
              </a:ext>
            </a:extLst>
          </p:cNvPr>
          <p:cNvCxnSpPr>
            <a:cxnSpLocks/>
          </p:cNvCxnSpPr>
          <p:nvPr/>
        </p:nvCxnSpPr>
        <p:spPr>
          <a:xfrm flipH="1">
            <a:off x="7613343" y="3280153"/>
            <a:ext cx="700431" cy="378632"/>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204" name="直線コネクタ 203">
            <a:extLst>
              <a:ext uri="{FF2B5EF4-FFF2-40B4-BE49-F238E27FC236}">
                <a16:creationId xmlns:a16="http://schemas.microsoft.com/office/drawing/2014/main" id="{C8D76D7B-B1C7-5F91-E963-F8B5FF1B7F0B}"/>
              </a:ext>
            </a:extLst>
          </p:cNvPr>
          <p:cNvCxnSpPr>
            <a:cxnSpLocks/>
            <a:stCxn id="215" idx="2"/>
            <a:endCxn id="210" idx="0"/>
          </p:cNvCxnSpPr>
          <p:nvPr/>
        </p:nvCxnSpPr>
        <p:spPr>
          <a:xfrm flipH="1">
            <a:off x="6892249" y="4905232"/>
            <a:ext cx="570766" cy="69202"/>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a:extLst>
              <a:ext uri="{FF2B5EF4-FFF2-40B4-BE49-F238E27FC236}">
                <a16:creationId xmlns:a16="http://schemas.microsoft.com/office/drawing/2014/main" id="{B4EB0C86-96F2-3537-7374-94D7FDAF839B}"/>
              </a:ext>
            </a:extLst>
          </p:cNvPr>
          <p:cNvCxnSpPr>
            <a:cxnSpLocks/>
            <a:stCxn id="215" idx="2"/>
            <a:endCxn id="211" idx="0"/>
          </p:cNvCxnSpPr>
          <p:nvPr/>
        </p:nvCxnSpPr>
        <p:spPr>
          <a:xfrm flipH="1">
            <a:off x="7041652" y="4905232"/>
            <a:ext cx="421363" cy="134694"/>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a:extLst>
              <a:ext uri="{FF2B5EF4-FFF2-40B4-BE49-F238E27FC236}">
                <a16:creationId xmlns:a16="http://schemas.microsoft.com/office/drawing/2014/main" id="{995AEEF5-54D9-3F51-7A18-F9AFBB34BEE8}"/>
              </a:ext>
            </a:extLst>
          </p:cNvPr>
          <p:cNvCxnSpPr>
            <a:cxnSpLocks/>
            <a:stCxn id="215" idx="2"/>
            <a:endCxn id="213" idx="0"/>
          </p:cNvCxnSpPr>
          <p:nvPr/>
        </p:nvCxnSpPr>
        <p:spPr>
          <a:xfrm flipH="1">
            <a:off x="7200580" y="4905232"/>
            <a:ext cx="262435" cy="187005"/>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08" name="テキスト ボックス 207">
            <a:extLst>
              <a:ext uri="{FF2B5EF4-FFF2-40B4-BE49-F238E27FC236}">
                <a16:creationId xmlns:a16="http://schemas.microsoft.com/office/drawing/2014/main" id="{0816A34B-D5C7-E77F-CDC4-27B5ACEE96D8}"/>
              </a:ext>
            </a:extLst>
          </p:cNvPr>
          <p:cNvSpPr txBox="1"/>
          <p:nvPr/>
        </p:nvSpPr>
        <p:spPr>
          <a:xfrm>
            <a:off x="6638534" y="5284427"/>
            <a:ext cx="793807"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a:t>
            </a:r>
            <a:r>
              <a:rPr kumimoji="1" lang="en-US" altLang="ja-JP" sz="800">
                <a:latin typeface="Meiryo UI" panose="020B0604030504040204" pitchFamily="50" charset="-128"/>
                <a:ea typeface="Meiryo UI" panose="020B0604030504040204" pitchFamily="50" charset="-128"/>
              </a:rPr>
              <a:t>RKKCS</a:t>
            </a:r>
            <a:r>
              <a:rPr kumimoji="1" lang="ja-JP" altLang="en-US" sz="800">
                <a:latin typeface="Meiryo UI" panose="020B0604030504040204" pitchFamily="50" charset="-128"/>
                <a:ea typeface="Meiryo UI" panose="020B0604030504040204" pitchFamily="50" charset="-128"/>
              </a:rPr>
              <a:t>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pic>
        <p:nvPicPr>
          <p:cNvPr id="210" name="グラフィックス 133" descr="校舎 単色塗りつぶし">
            <a:extLst>
              <a:ext uri="{FF2B5EF4-FFF2-40B4-BE49-F238E27FC236}">
                <a16:creationId xmlns:a16="http://schemas.microsoft.com/office/drawing/2014/main" id="{BA603292-9DBE-3DA7-1B9F-8DE75B98048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76908" y="4974434"/>
            <a:ext cx="230681" cy="230681"/>
          </a:xfrm>
          <a:prstGeom prst="rect">
            <a:avLst/>
          </a:prstGeom>
        </p:spPr>
      </p:pic>
      <p:pic>
        <p:nvPicPr>
          <p:cNvPr id="211" name="グラフィックス 134" descr="校舎 単色塗りつぶし">
            <a:extLst>
              <a:ext uri="{FF2B5EF4-FFF2-40B4-BE49-F238E27FC236}">
                <a16:creationId xmlns:a16="http://schemas.microsoft.com/office/drawing/2014/main" id="{3846E9BD-C51B-B953-4294-EA0F06A723B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26311" y="5039926"/>
            <a:ext cx="230681" cy="230681"/>
          </a:xfrm>
          <a:prstGeom prst="rect">
            <a:avLst/>
          </a:prstGeom>
        </p:spPr>
      </p:pic>
      <p:pic>
        <p:nvPicPr>
          <p:cNvPr id="213" name="グラフィックス 135" descr="校舎 単色塗りつぶし">
            <a:extLst>
              <a:ext uri="{FF2B5EF4-FFF2-40B4-BE49-F238E27FC236}">
                <a16:creationId xmlns:a16="http://schemas.microsoft.com/office/drawing/2014/main" id="{48371F9E-3D96-E0B5-CCDA-87C0DB59D28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85239" y="5092237"/>
            <a:ext cx="230681" cy="230681"/>
          </a:xfrm>
          <a:prstGeom prst="rect">
            <a:avLst/>
          </a:prstGeom>
        </p:spPr>
      </p:pic>
      <p:pic>
        <p:nvPicPr>
          <p:cNvPr id="214" name="グラフィックス 213" descr="建物 単色塗りつぶし">
            <a:extLst>
              <a:ext uri="{FF2B5EF4-FFF2-40B4-BE49-F238E27FC236}">
                <a16:creationId xmlns:a16="http://schemas.microsoft.com/office/drawing/2014/main" id="{1D024E49-B992-6C7B-4B04-2DFB120E60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09010" y="3671742"/>
            <a:ext cx="408665" cy="408665"/>
          </a:xfrm>
          <a:prstGeom prst="rect">
            <a:avLst/>
          </a:prstGeom>
        </p:spPr>
      </p:pic>
      <p:sp>
        <p:nvSpPr>
          <p:cNvPr id="215" name="雲 214">
            <a:extLst>
              <a:ext uri="{FF2B5EF4-FFF2-40B4-BE49-F238E27FC236}">
                <a16:creationId xmlns:a16="http://schemas.microsoft.com/office/drawing/2014/main" id="{4312C230-7764-55CB-29A5-2422DAEEE7E9}"/>
              </a:ext>
            </a:extLst>
          </p:cNvPr>
          <p:cNvSpPr/>
          <p:nvPr/>
        </p:nvSpPr>
        <p:spPr>
          <a:xfrm>
            <a:off x="7462055" y="4758758"/>
            <a:ext cx="309428" cy="292948"/>
          </a:xfrm>
          <a:prstGeom prst="clou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220" name="直線コネクタ 219">
            <a:extLst>
              <a:ext uri="{FF2B5EF4-FFF2-40B4-BE49-F238E27FC236}">
                <a16:creationId xmlns:a16="http://schemas.microsoft.com/office/drawing/2014/main" id="{744C0D07-2D33-BA1A-4DD8-48048587E219}"/>
              </a:ext>
            </a:extLst>
          </p:cNvPr>
          <p:cNvCxnSpPr>
            <a:cxnSpLocks/>
            <a:stCxn id="190" idx="2"/>
            <a:endCxn id="215" idx="3"/>
          </p:cNvCxnSpPr>
          <p:nvPr/>
        </p:nvCxnSpPr>
        <p:spPr>
          <a:xfrm>
            <a:off x="7613343" y="4556958"/>
            <a:ext cx="3426" cy="21855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23" name="楕円 222">
            <a:extLst>
              <a:ext uri="{FF2B5EF4-FFF2-40B4-BE49-F238E27FC236}">
                <a16:creationId xmlns:a16="http://schemas.microsoft.com/office/drawing/2014/main" id="{E80ED7A1-87CB-2910-8F5F-F5E11938BA12}"/>
              </a:ext>
            </a:extLst>
          </p:cNvPr>
          <p:cNvSpPr/>
          <p:nvPr/>
        </p:nvSpPr>
        <p:spPr>
          <a:xfrm>
            <a:off x="7525463" y="4606796"/>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25" name="楕円 224">
            <a:extLst>
              <a:ext uri="{FF2B5EF4-FFF2-40B4-BE49-F238E27FC236}">
                <a16:creationId xmlns:a16="http://schemas.microsoft.com/office/drawing/2014/main" id="{358256CD-BA13-6A75-FF81-1D607FD47C30}"/>
              </a:ext>
            </a:extLst>
          </p:cNvPr>
          <p:cNvSpPr/>
          <p:nvPr/>
        </p:nvSpPr>
        <p:spPr>
          <a:xfrm>
            <a:off x="8225895" y="2962463"/>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27" name="楕円 226">
            <a:extLst>
              <a:ext uri="{FF2B5EF4-FFF2-40B4-BE49-F238E27FC236}">
                <a16:creationId xmlns:a16="http://schemas.microsoft.com/office/drawing/2014/main" id="{05827C51-BB65-10C5-ECD4-1A049E7B566D}"/>
              </a:ext>
            </a:extLst>
          </p:cNvPr>
          <p:cNvSpPr/>
          <p:nvPr/>
        </p:nvSpPr>
        <p:spPr>
          <a:xfrm>
            <a:off x="7918875" y="2396626"/>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31" name="テキスト ボックス 230">
            <a:extLst>
              <a:ext uri="{FF2B5EF4-FFF2-40B4-BE49-F238E27FC236}">
                <a16:creationId xmlns:a16="http://schemas.microsoft.com/office/drawing/2014/main" id="{5B57D498-F377-C23F-D9E1-C5518374FE31}"/>
              </a:ext>
            </a:extLst>
          </p:cNvPr>
          <p:cNvSpPr txBox="1"/>
          <p:nvPr/>
        </p:nvSpPr>
        <p:spPr>
          <a:xfrm>
            <a:off x="8392470" y="3143745"/>
            <a:ext cx="1263084" cy="215444"/>
          </a:xfrm>
          <a:prstGeom prst="rect">
            <a:avLst/>
          </a:prstGeom>
          <a:noFill/>
        </p:spPr>
        <p:txBody>
          <a:bodyPr wrap="square" rtlCol="0">
            <a:spAutoFit/>
          </a:bodyPr>
          <a:lstStyle/>
          <a:p>
            <a:pPr marL="92075" indent="-92075">
              <a:buFont typeface="+mj-ea"/>
              <a:buAutoNum type="circleNumDbPlain" startAt="2"/>
            </a:pPr>
            <a:r>
              <a:rPr kumimoji="1" lang="ja-JP" altLang="en-US" sz="800">
                <a:solidFill>
                  <a:schemeClr val="accent6"/>
                </a:solidFill>
                <a:latin typeface="Meiryo UI" panose="020B0604030504040204" pitchFamily="50" charset="-128"/>
                <a:ea typeface="Meiryo UI" panose="020B0604030504040204" pitchFamily="50" charset="-128"/>
              </a:rPr>
              <a:t>多数の団体で共同利用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232" name="テキスト ボックス 231">
            <a:extLst>
              <a:ext uri="{FF2B5EF4-FFF2-40B4-BE49-F238E27FC236}">
                <a16:creationId xmlns:a16="http://schemas.microsoft.com/office/drawing/2014/main" id="{D3F8886A-AEF4-C147-CFF1-14C96AE07FFB}"/>
              </a:ext>
            </a:extLst>
          </p:cNvPr>
          <p:cNvSpPr txBox="1"/>
          <p:nvPr/>
        </p:nvSpPr>
        <p:spPr>
          <a:xfrm>
            <a:off x="7746729" y="4788832"/>
            <a:ext cx="1263084" cy="215444"/>
          </a:xfrm>
          <a:prstGeom prst="rect">
            <a:avLst/>
          </a:prstGeom>
          <a:noFill/>
        </p:spPr>
        <p:txBody>
          <a:bodyPr wrap="square" rtlCol="0">
            <a:spAutoFit/>
          </a:bodyPr>
          <a:lstStyle/>
          <a:p>
            <a:pPr marL="92075" indent="-92075">
              <a:buFont typeface="+mj-ea"/>
              <a:buAutoNum type="circleNumDbPlain" startAt="2"/>
            </a:pPr>
            <a:r>
              <a:rPr kumimoji="1" lang="ja-JP" altLang="en-US" sz="800">
                <a:solidFill>
                  <a:schemeClr val="accent6"/>
                </a:solidFill>
                <a:latin typeface="Meiryo UI" panose="020B0604030504040204" pitchFamily="50" charset="-128"/>
                <a:ea typeface="Meiryo UI" panose="020B0604030504040204" pitchFamily="50" charset="-128"/>
              </a:rPr>
              <a:t>多数の団体で共同利用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234" name="直線矢印コネクタ 233">
            <a:extLst>
              <a:ext uri="{FF2B5EF4-FFF2-40B4-BE49-F238E27FC236}">
                <a16:creationId xmlns:a16="http://schemas.microsoft.com/office/drawing/2014/main" id="{8C7A1CCF-5BEF-16AB-73FF-EA21BF6B0744}"/>
              </a:ext>
            </a:extLst>
          </p:cNvPr>
          <p:cNvCxnSpPr>
            <a:cxnSpLocks/>
            <a:stCxn id="231" idx="0"/>
          </p:cNvCxnSpPr>
          <p:nvPr/>
        </p:nvCxnSpPr>
        <p:spPr>
          <a:xfrm flipH="1" flipV="1">
            <a:off x="8436188" y="2998073"/>
            <a:ext cx="587824" cy="14567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36" name="テキスト ボックス 235">
            <a:extLst>
              <a:ext uri="{FF2B5EF4-FFF2-40B4-BE49-F238E27FC236}">
                <a16:creationId xmlns:a16="http://schemas.microsoft.com/office/drawing/2014/main" id="{C71471E2-7B2C-663F-A38F-D8CEDD785286}"/>
              </a:ext>
            </a:extLst>
          </p:cNvPr>
          <p:cNvSpPr txBox="1"/>
          <p:nvPr/>
        </p:nvSpPr>
        <p:spPr>
          <a:xfrm>
            <a:off x="7209694" y="974136"/>
            <a:ext cx="2445860" cy="338554"/>
          </a:xfrm>
          <a:prstGeom prst="rect">
            <a:avLst/>
          </a:prstGeom>
          <a:noFill/>
        </p:spPr>
        <p:txBody>
          <a:bodyPr wrap="square" rtlCol="0">
            <a:spAutoFit/>
          </a:bodyPr>
          <a:lstStyle/>
          <a:p>
            <a:pPr marL="93600" indent="-93600">
              <a:buFont typeface="+mj-ea"/>
              <a:buAutoNum type="circleNumDbPlain" startAt="5"/>
            </a:pPr>
            <a:r>
              <a:rPr kumimoji="1" lang="ja-JP" altLang="en-US" sz="800">
                <a:solidFill>
                  <a:schemeClr val="accent6"/>
                </a:solidFill>
                <a:latin typeface="Meiryo UI" panose="020B0604030504040204" pitchFamily="50" charset="-128"/>
                <a:ea typeface="Meiryo UI" panose="020B0604030504040204" pitchFamily="50" charset="-128"/>
              </a:rPr>
              <a:t>サーバの稼働時間の見直し、オートスケールの適用等クラウド環境の最適化を進めることにより費用逓減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237" name="テキスト ボックス 236">
            <a:extLst>
              <a:ext uri="{FF2B5EF4-FFF2-40B4-BE49-F238E27FC236}">
                <a16:creationId xmlns:a16="http://schemas.microsoft.com/office/drawing/2014/main" id="{6AEBFDAC-7755-F3F1-0045-495E307B4D94}"/>
              </a:ext>
            </a:extLst>
          </p:cNvPr>
          <p:cNvSpPr txBox="1"/>
          <p:nvPr/>
        </p:nvSpPr>
        <p:spPr>
          <a:xfrm>
            <a:off x="7890126" y="6053211"/>
            <a:ext cx="197533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緑字：コスト</a:t>
            </a:r>
            <a:r>
              <a:rPr kumimoji="1" lang="en-US" altLang="ja-JP" sz="800">
                <a:solidFill>
                  <a:schemeClr val="accent6"/>
                </a:solidFill>
                <a:latin typeface="Meiryo UI" panose="020B0604030504040204" pitchFamily="50" charset="-128"/>
                <a:ea typeface="Meiryo UI" panose="020B0604030504040204" pitchFamily="50" charset="-128"/>
              </a:rPr>
              <a:t>B</a:t>
            </a:r>
            <a:r>
              <a:rPr kumimoji="1" lang="ja-JP" altLang="en-US" sz="8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238" name="グラフィックス 237" descr="データベース 枠線">
            <a:extLst>
              <a:ext uri="{FF2B5EF4-FFF2-40B4-BE49-F238E27FC236}">
                <a16:creationId xmlns:a16="http://schemas.microsoft.com/office/drawing/2014/main" id="{37B097C1-CCE1-5218-82E5-89D53774990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4050" y="5881266"/>
            <a:ext cx="150750" cy="150750"/>
          </a:xfrm>
          <a:prstGeom prst="rect">
            <a:avLst/>
          </a:prstGeom>
        </p:spPr>
      </p:pic>
      <p:sp>
        <p:nvSpPr>
          <p:cNvPr id="239" name="テキスト ボックス 238">
            <a:extLst>
              <a:ext uri="{FF2B5EF4-FFF2-40B4-BE49-F238E27FC236}">
                <a16:creationId xmlns:a16="http://schemas.microsoft.com/office/drawing/2014/main" id="{50B5E9C9-2E81-A7A9-AF43-917216F83A0B}"/>
              </a:ext>
            </a:extLst>
          </p:cNvPr>
          <p:cNvSpPr txBox="1"/>
          <p:nvPr/>
        </p:nvSpPr>
        <p:spPr>
          <a:xfrm>
            <a:off x="8124800" y="5857985"/>
            <a:ext cx="171757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240" name="矢印: 下 239">
            <a:extLst>
              <a:ext uri="{FF2B5EF4-FFF2-40B4-BE49-F238E27FC236}">
                <a16:creationId xmlns:a16="http://schemas.microsoft.com/office/drawing/2014/main" id="{E0C9634F-FDC9-3456-B20F-3073688CB6A3}"/>
              </a:ext>
            </a:extLst>
          </p:cNvPr>
          <p:cNvSpPr/>
          <p:nvPr/>
        </p:nvSpPr>
        <p:spPr>
          <a:xfrm rot="16200000">
            <a:off x="6054350" y="44149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41" name="矢印: 下 240">
            <a:extLst>
              <a:ext uri="{FF2B5EF4-FFF2-40B4-BE49-F238E27FC236}">
                <a16:creationId xmlns:a16="http://schemas.microsoft.com/office/drawing/2014/main" id="{8A9FCAB6-9647-9326-0CF0-5629C181ABB7}"/>
              </a:ext>
            </a:extLst>
          </p:cNvPr>
          <p:cNvSpPr/>
          <p:nvPr/>
        </p:nvSpPr>
        <p:spPr>
          <a:xfrm rot="16200000">
            <a:off x="2205897" y="44149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43" name="テキスト ボックス 242">
            <a:extLst>
              <a:ext uri="{FF2B5EF4-FFF2-40B4-BE49-F238E27FC236}">
                <a16:creationId xmlns:a16="http://schemas.microsoft.com/office/drawing/2014/main" id="{3090C2BC-0BBE-FF32-FF47-DD3208E04672}"/>
              </a:ext>
            </a:extLst>
          </p:cNvPr>
          <p:cNvSpPr txBox="1"/>
          <p:nvPr/>
        </p:nvSpPr>
        <p:spPr>
          <a:xfrm>
            <a:off x="6733588"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12" name="楕円 11">
            <a:extLst>
              <a:ext uri="{FF2B5EF4-FFF2-40B4-BE49-F238E27FC236}">
                <a16:creationId xmlns:a16="http://schemas.microsoft.com/office/drawing/2014/main" id="{AB079BC8-213F-4A39-77BF-5F399977236B}"/>
              </a:ext>
            </a:extLst>
          </p:cNvPr>
          <p:cNvSpPr/>
          <p:nvPr/>
        </p:nvSpPr>
        <p:spPr>
          <a:xfrm>
            <a:off x="6941896" y="2962463"/>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3" name="楕円 12">
            <a:extLst>
              <a:ext uri="{FF2B5EF4-FFF2-40B4-BE49-F238E27FC236}">
                <a16:creationId xmlns:a16="http://schemas.microsoft.com/office/drawing/2014/main" id="{ED718A05-7849-D478-5126-D89844A42CBE}"/>
              </a:ext>
            </a:extLst>
          </p:cNvPr>
          <p:cNvSpPr/>
          <p:nvPr/>
        </p:nvSpPr>
        <p:spPr>
          <a:xfrm>
            <a:off x="6863312" y="2323887"/>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4" name="直線矢印コネクタ 13">
            <a:extLst>
              <a:ext uri="{FF2B5EF4-FFF2-40B4-BE49-F238E27FC236}">
                <a16:creationId xmlns:a16="http://schemas.microsoft.com/office/drawing/2014/main" id="{3FC152C1-FDD1-B35D-BBA5-3451064F795A}"/>
              </a:ext>
            </a:extLst>
          </p:cNvPr>
          <p:cNvCxnSpPr>
            <a:cxnSpLocks/>
            <a:stCxn id="231" idx="0"/>
          </p:cNvCxnSpPr>
          <p:nvPr/>
        </p:nvCxnSpPr>
        <p:spPr>
          <a:xfrm flipH="1" flipV="1">
            <a:off x="7156992" y="3111892"/>
            <a:ext cx="1867020" cy="3185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2452832-FF88-BA6F-67E6-1C95BB577664}"/>
              </a:ext>
            </a:extLst>
          </p:cNvPr>
          <p:cNvCxnSpPr>
            <a:cxnSpLocks/>
            <a:stCxn id="231" idx="0"/>
            <a:endCxn id="13" idx="5"/>
          </p:cNvCxnSpPr>
          <p:nvPr/>
        </p:nvCxnSpPr>
        <p:spPr>
          <a:xfrm flipH="1" flipV="1">
            <a:off x="7013330" y="2409393"/>
            <a:ext cx="2010682" cy="73435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2" name="テキスト ボックス 131">
            <a:extLst>
              <a:ext uri="{FF2B5EF4-FFF2-40B4-BE49-F238E27FC236}">
                <a16:creationId xmlns:a16="http://schemas.microsoft.com/office/drawing/2014/main" id="{BCE16EB6-5563-C8E0-7B01-6696D80E2C33}"/>
              </a:ext>
            </a:extLst>
          </p:cNvPr>
          <p:cNvSpPr txBox="1"/>
          <p:nvPr/>
        </p:nvSpPr>
        <p:spPr>
          <a:xfrm>
            <a:off x="2929493" y="936169"/>
            <a:ext cx="3564000" cy="274430"/>
          </a:xfrm>
          <a:prstGeom prst="rect">
            <a:avLst/>
          </a:prstGeom>
          <a:noFill/>
        </p:spPr>
        <p:txBody>
          <a:bodyPr wrap="square" rtlCol="0">
            <a:noAutofit/>
          </a:bodyPr>
          <a:lstStyle/>
          <a:p>
            <a:pPr marL="92075" indent="-92075">
              <a:buFont typeface="+mj-ea"/>
              <a:buAutoNum type="circleNumDbPlain" startAt="4"/>
            </a:pP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先行事業では宇和島市</a:t>
            </a: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1</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団体で単独利用</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a:p>
            <a:pPr marL="92075" indent="-92075">
              <a:buFont typeface="+mj-ea"/>
              <a:buAutoNum type="circleNumDbPlain" startAt="4"/>
            </a:pPr>
            <a:r>
              <a:rPr kumimoji="1" lang="ja-JP" altLang="en-US" sz="800">
                <a:solidFill>
                  <a:srgbClr val="FF0000"/>
                </a:solidFill>
                <a:latin typeface="Meiryo UI" panose="020B0604030504040204" pitchFamily="50" charset="-128"/>
                <a:ea typeface="Meiryo UI" panose="020B0604030504040204" pitchFamily="50" charset="-128"/>
              </a:rPr>
              <a:t>ガバクラにリフトしたシステムは、クラウド最適化が十分に行えていないためクラウド利用経費の逓減に至っていない</a:t>
            </a:r>
            <a:endParaRPr kumimoji="1" lang="en-US" altLang="ja-JP" sz="800">
              <a:solidFill>
                <a:srgbClr val="FF0000"/>
              </a:solidFill>
              <a:latin typeface="Meiryo UI" panose="020B0604030504040204" pitchFamily="50" charset="-128"/>
              <a:ea typeface="Meiryo UI" panose="020B0604030504040204" pitchFamily="50" charset="-128"/>
            </a:endParaRPr>
          </a:p>
          <a:p>
            <a:pPr marL="92075" indent="-92075">
              <a:buFont typeface="+mj-ea"/>
              <a:buAutoNum type="circleNumDbPlain" startAt="4"/>
            </a:pP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61084B1A-B701-6797-F783-A1FE7176BF27}"/>
              </a:ext>
            </a:extLst>
          </p:cNvPr>
          <p:cNvSpPr txBox="1"/>
          <p:nvPr/>
        </p:nvSpPr>
        <p:spPr>
          <a:xfrm>
            <a:off x="3103506" y="1323030"/>
            <a:ext cx="3922492" cy="274430"/>
          </a:xfrm>
          <a:prstGeom prst="rect">
            <a:avLst/>
          </a:prstGeom>
          <a:noFill/>
        </p:spPr>
        <p:txBody>
          <a:bodyPr wrap="square" rtlCol="0">
            <a:noAutofit/>
          </a:bodyPr>
          <a:lstStyle/>
          <a:p>
            <a:r>
              <a:rPr kumimoji="1" lang="en-US" altLang="ja-JP" sz="700">
                <a:solidFill>
                  <a:srgbClr val="FF0000"/>
                </a:solidFill>
                <a:effectLst>
                  <a:glow rad="127000">
                    <a:schemeClr val="bg1"/>
                  </a:glow>
                </a:effectLst>
                <a:latin typeface="Meiryo UI" panose="020B0604030504040204" pitchFamily="50" charset="-128"/>
                <a:ea typeface="Meiryo UI" panose="020B0604030504040204" pitchFamily="50" charset="-128"/>
              </a:rPr>
              <a:t>※AWS</a:t>
            </a:r>
            <a:r>
              <a:rPr kumimoji="1" lang="ja-JP" altLang="en-US" sz="700">
                <a:solidFill>
                  <a:srgbClr val="FF0000"/>
                </a:solidFill>
                <a:effectLst>
                  <a:glow rad="127000">
                    <a:schemeClr val="bg1"/>
                  </a:glow>
                </a:effectLst>
                <a:latin typeface="Meiryo UI" panose="020B0604030504040204" pitchFamily="50" charset="-128"/>
                <a:ea typeface="Meiryo UI" panose="020B0604030504040204" pitchFamily="50" charset="-128"/>
              </a:rPr>
              <a:t>：宇和島市の単独利用を想定しているため当該環境の共同利用化の想定は無い</a:t>
            </a:r>
            <a:endParaRPr kumimoji="1" lang="en-US" altLang="ja-JP" sz="700">
              <a:solidFill>
                <a:srgbClr val="FF0000"/>
              </a:solidFill>
              <a:effectLst>
                <a:glow rad="127000">
                  <a:schemeClr val="bg1"/>
                </a:glow>
              </a:effectLst>
              <a:latin typeface="Meiryo UI" panose="020B0604030504040204" pitchFamily="50" charset="-128"/>
              <a:ea typeface="Meiryo UI" panose="020B0604030504040204" pitchFamily="50" charset="-128"/>
            </a:endParaRPr>
          </a:p>
          <a:p>
            <a:r>
              <a:rPr kumimoji="1" lang="ja-JP" altLang="en-US" sz="700">
                <a:solidFill>
                  <a:srgbClr val="FF0000"/>
                </a:solidFill>
                <a:effectLst>
                  <a:glow rad="127000">
                    <a:schemeClr val="bg1"/>
                  </a:glow>
                </a:effectLst>
                <a:latin typeface="Meiryo UI" panose="020B0604030504040204" pitchFamily="50" charset="-128"/>
                <a:ea typeface="Meiryo UI" panose="020B0604030504040204" pitchFamily="50" charset="-128"/>
              </a:rPr>
              <a:t>　 </a:t>
            </a:r>
            <a:r>
              <a:rPr kumimoji="1" lang="en-US" altLang="ja-JP" sz="700">
                <a:solidFill>
                  <a:srgbClr val="FF0000"/>
                </a:solidFill>
                <a:effectLst>
                  <a:glow rad="127000">
                    <a:schemeClr val="bg1"/>
                  </a:glow>
                </a:effectLst>
                <a:latin typeface="Meiryo UI" panose="020B0604030504040204" pitchFamily="50" charset="-128"/>
                <a:ea typeface="Meiryo UI" panose="020B0604030504040204" pitchFamily="50" charset="-128"/>
              </a:rPr>
              <a:t>OCI</a:t>
            </a:r>
            <a:r>
              <a:rPr kumimoji="1" lang="ja-JP" altLang="en-US" sz="700">
                <a:solidFill>
                  <a:srgbClr val="FF0000"/>
                </a:solidFill>
                <a:effectLst>
                  <a:glow rad="127000">
                    <a:schemeClr val="bg1"/>
                  </a:glow>
                </a:effectLst>
                <a:latin typeface="Meiryo UI" panose="020B0604030504040204" pitchFamily="50" charset="-128"/>
                <a:ea typeface="Meiryo UI" panose="020B0604030504040204" pitchFamily="50" charset="-128"/>
              </a:rPr>
              <a:t>：</a:t>
            </a:r>
            <a:r>
              <a:rPr lang="ja-JP" altLang="en-US" sz="700" b="0" i="0">
                <a:solidFill>
                  <a:srgbClr val="FF0000"/>
                </a:solidFill>
                <a:effectLst/>
                <a:latin typeface="Meiryo UI" panose="020B0604030504040204" pitchFamily="50" charset="-128"/>
                <a:ea typeface="Meiryo UI" panose="020B0604030504040204" pitchFamily="50" charset="-128"/>
              </a:rPr>
              <a:t>共同利用を想定しているが、設計中の</a:t>
            </a:r>
            <a:r>
              <a:rPr lang="ja-JP" altLang="en-US" sz="700">
                <a:solidFill>
                  <a:srgbClr val="FF0000"/>
                </a:solidFill>
                <a:latin typeface="Meiryo UI" panose="020B0604030504040204" pitchFamily="50" charset="-128"/>
                <a:ea typeface="Meiryo UI" panose="020B0604030504040204" pitchFamily="50" charset="-128"/>
              </a:rPr>
              <a:t>ため</a:t>
            </a:r>
            <a:r>
              <a:rPr lang="ja-JP" altLang="en-US" sz="700" b="0" i="0">
                <a:solidFill>
                  <a:srgbClr val="FF0000"/>
                </a:solidFill>
                <a:effectLst/>
                <a:latin typeface="Meiryo UI" panose="020B0604030504040204" pitchFamily="50" charset="-128"/>
                <a:ea typeface="Meiryo UI" panose="020B0604030504040204" pitchFamily="50" charset="-128"/>
              </a:rPr>
              <a:t>個別領域部分のみ試算</a:t>
            </a:r>
            <a:endParaRPr kumimoji="1" lang="en-US" altLang="ja-JP" sz="7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cxnSp>
        <p:nvCxnSpPr>
          <p:cNvPr id="31" name="直線矢印コネクタ 30">
            <a:extLst>
              <a:ext uri="{FF2B5EF4-FFF2-40B4-BE49-F238E27FC236}">
                <a16:creationId xmlns:a16="http://schemas.microsoft.com/office/drawing/2014/main" id="{448B2A02-0E43-CE73-A472-4D10A7654FE0}"/>
              </a:ext>
            </a:extLst>
          </p:cNvPr>
          <p:cNvCxnSpPr>
            <a:cxnSpLocks/>
          </p:cNvCxnSpPr>
          <p:nvPr/>
        </p:nvCxnSpPr>
        <p:spPr>
          <a:xfrm>
            <a:off x="4587608" y="1578999"/>
            <a:ext cx="518734" cy="26812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99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令和５年度の検証結果（須坂市の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1815849"/>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須坂市のランニングコストは、</a:t>
            </a:r>
            <a:r>
              <a:rPr kumimoji="1" lang="ja-JP" altLang="en-US" sz="1600" b="1" u="sng" kern="0">
                <a:solidFill>
                  <a:srgbClr val="FF0000"/>
                </a:solidFill>
                <a:latin typeface="Meiryo UI"/>
                <a:ea typeface="Meiryo UI"/>
              </a:rPr>
              <a:t>約４百万円増加</a:t>
            </a:r>
            <a:r>
              <a:rPr kumimoji="1" lang="ja-JP" altLang="en-US" sz="1200" b="1" u="sng" kern="0">
                <a:solidFill>
                  <a:srgbClr val="FF0000"/>
                </a:solidFill>
                <a:latin typeface="Meiryo UI"/>
                <a:ea typeface="Meiryo UI"/>
              </a:rPr>
              <a:t>（</a:t>
            </a:r>
            <a:r>
              <a:rPr kumimoji="1" lang="en-US" altLang="ja-JP" sz="1200" b="1" u="sng" kern="0">
                <a:solidFill>
                  <a:srgbClr val="FF0000"/>
                </a:solidFill>
                <a:latin typeface="Meiryo UI"/>
                <a:ea typeface="Meiryo UI"/>
              </a:rPr>
              <a:t>+</a:t>
            </a:r>
            <a:r>
              <a:rPr kumimoji="1" lang="ja-JP" altLang="en-US" sz="1200" b="1" u="sng" kern="0">
                <a:solidFill>
                  <a:srgbClr val="FF0000"/>
                </a:solidFill>
                <a:latin typeface="Meiryo UI"/>
                <a:ea typeface="Meiryo UI"/>
              </a:rPr>
              <a:t>１</a:t>
            </a:r>
            <a:r>
              <a:rPr kumimoji="1" lang="en-US" altLang="ja-JP" sz="1200" b="1" u="sng" kern="0">
                <a:solidFill>
                  <a:srgbClr val="FF0000"/>
                </a:solidFill>
                <a:latin typeface="Meiryo UI"/>
                <a:ea typeface="Meiryo UI"/>
              </a:rPr>
              <a:t>%</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現行のデータセンター（ハードウェア共有）で発生していた、</a:t>
            </a:r>
            <a:r>
              <a:rPr kumimoji="1" lang="ja-JP" altLang="en-US" sz="1600" b="1" u="sng" kern="0">
                <a:solidFill>
                  <a:prstClr val="black"/>
                </a:solidFill>
                <a:latin typeface="Meiryo UI"/>
                <a:ea typeface="Meiryo UI"/>
              </a:rPr>
              <a:t>「データセンター利用料」がガバメントクラウドへ移行したことで逓減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70</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-15%</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a:t>
            </a:r>
            <a:r>
              <a:rPr kumimoji="1" lang="ja-JP" altLang="en-US" sz="1600" b="1" kern="0">
                <a:solidFill>
                  <a:prstClr val="black"/>
                </a:solidFill>
                <a:latin typeface="Meiryo UI"/>
                <a:ea typeface="Meiryo UI"/>
              </a:rPr>
              <a:t>「通信回線費」が事業者による共同利用ネットワークの整備により逓減</a:t>
            </a:r>
            <a:r>
              <a:rPr kumimoji="1" lang="ja-JP" altLang="en-US" sz="1100" b="1" kern="0">
                <a:solidFill>
                  <a:srgbClr val="00338D"/>
                </a:solidFill>
                <a:latin typeface="Meiryo UI"/>
                <a:ea typeface="Meiryo UI"/>
              </a:rPr>
              <a:t>（</a:t>
            </a:r>
            <a:r>
              <a:rPr kumimoji="1" lang="ja-JP" altLang="en-US" sz="1200" b="1" kern="0">
                <a:solidFill>
                  <a:srgbClr val="00338D"/>
                </a:solidFill>
                <a:latin typeface="Meiryo UI"/>
                <a:ea typeface="Meiryo UI"/>
              </a:rPr>
              <a:t>約</a:t>
            </a:r>
            <a:r>
              <a:rPr kumimoji="1" lang="en-US" altLang="ja-JP" sz="1200" b="1" kern="0">
                <a:solidFill>
                  <a:srgbClr val="00338D"/>
                </a:solidFill>
                <a:latin typeface="Meiryo UI"/>
                <a:ea typeface="Meiryo UI"/>
              </a:rPr>
              <a:t>11</a:t>
            </a:r>
            <a:r>
              <a:rPr kumimoji="1" lang="ja-JP" altLang="en-US" sz="1200" b="1" kern="0">
                <a:solidFill>
                  <a:srgbClr val="00338D"/>
                </a:solidFill>
                <a:latin typeface="Meiryo UI"/>
                <a:ea typeface="Meiryo UI"/>
              </a:rPr>
              <a:t>百万円、</a:t>
            </a:r>
            <a:r>
              <a:rPr kumimoji="1" lang="en-US" altLang="ja-JP" sz="1200" b="1" kern="0">
                <a:solidFill>
                  <a:srgbClr val="00338D"/>
                </a:solidFill>
                <a:latin typeface="Meiryo UI"/>
                <a:ea typeface="Meiryo UI"/>
              </a:rPr>
              <a:t>-</a:t>
            </a:r>
            <a:r>
              <a:rPr kumimoji="1" lang="ja-JP" altLang="en-US" sz="1200" b="1" kern="0">
                <a:solidFill>
                  <a:srgbClr val="00338D"/>
                </a:solidFill>
                <a:latin typeface="Meiryo UI"/>
                <a:ea typeface="Meiryo UI"/>
              </a:rPr>
              <a:t>３</a:t>
            </a:r>
            <a:r>
              <a:rPr kumimoji="1" lang="en-US" altLang="ja-JP" sz="1200" b="1" kern="0">
                <a:solidFill>
                  <a:srgbClr val="00338D"/>
                </a:solidFill>
                <a:latin typeface="Meiryo UI"/>
                <a:ea typeface="Meiryo UI"/>
              </a:rPr>
              <a:t>%</a:t>
            </a:r>
            <a:r>
              <a:rPr kumimoji="1" lang="ja-JP" altLang="en-US" sz="1200" b="1" kern="0">
                <a:solidFill>
                  <a:srgbClr val="00338D"/>
                </a:solidFill>
                <a:latin typeface="Meiryo UI"/>
                <a:ea typeface="Meiryo UI"/>
              </a:rPr>
              <a:t>）</a:t>
            </a:r>
            <a:r>
              <a:rPr kumimoji="1" lang="ja-JP" altLang="en-US" sz="1600" kern="0">
                <a:solidFill>
                  <a:prstClr val="black"/>
                </a:solidFill>
                <a:latin typeface="Meiryo UI"/>
                <a:ea typeface="Meiryo UI"/>
              </a:rPr>
              <a:t>。一方で、</a:t>
            </a:r>
            <a:r>
              <a:rPr kumimoji="1" lang="ja-JP" altLang="en-US" sz="1600" b="1" u="sng" kern="0">
                <a:solidFill>
                  <a:prstClr val="black"/>
                </a:solidFill>
                <a:latin typeface="Meiryo UI"/>
                <a:ea typeface="Meiryo UI"/>
              </a:rPr>
              <a:t>「ソフトウェア借料」及び「クラウド利用経費」が増加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92</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20%</a:t>
            </a:r>
            <a:r>
              <a:rPr kumimoji="1" lang="ja-JP" altLang="en-US" sz="1200" b="1" u="sng" kern="0">
                <a:solidFill>
                  <a:prstClr val="black"/>
                </a:solidFill>
                <a:latin typeface="Meiryo UI"/>
                <a:ea typeface="Meiryo UI"/>
              </a:rPr>
              <a:t>）</a:t>
            </a:r>
            <a:r>
              <a:rPr kumimoji="1" lang="ja-JP" altLang="en-US" sz="1600" kern="0">
                <a:solidFill>
                  <a:prstClr val="black"/>
                </a:solidFill>
                <a:latin typeface="Meiryo UI"/>
                <a:ea typeface="Meiryo UI"/>
              </a:rPr>
              <a:t>した。</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なお、庁内の証明書発行サーバやそれに付随するネットワーク機器等を継続利用するため、ガバメントクラウドへ移行後においても同規模の「ハードウェア借料」及び「ハードウェア保守費」が発生する。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また、</a:t>
            </a:r>
            <a:r>
              <a:rPr kumimoji="1" lang="ja-JP" altLang="en-US" sz="1600" b="1" u="sng" kern="0">
                <a:solidFill>
                  <a:prstClr val="black"/>
                </a:solidFill>
                <a:latin typeface="Meiryo UI"/>
                <a:ea typeface="Meiryo UI"/>
              </a:rPr>
              <a:t>運用の自動化等により「システム運用作業」が逓減</a:t>
            </a:r>
            <a:r>
              <a:rPr kumimoji="1" lang="ja-JP" altLang="en-US" sz="1200" b="1" u="sng" kern="0">
                <a:solidFill>
                  <a:srgbClr val="00338D"/>
                </a:solidFill>
                <a:latin typeface="Meiryo UI"/>
                <a:ea typeface="Meiryo UI"/>
              </a:rPr>
              <a:t>（約７百万円、</a:t>
            </a:r>
            <a:r>
              <a:rPr kumimoji="1" lang="en-US" altLang="ja-JP" sz="1200" b="1" u="sng" kern="0">
                <a:solidFill>
                  <a:srgbClr val="00338D"/>
                </a:solidFill>
                <a:latin typeface="Meiryo UI"/>
                <a:ea typeface="Meiryo UI"/>
              </a:rPr>
              <a:t>-</a:t>
            </a:r>
            <a:r>
              <a:rPr kumimoji="1" lang="ja-JP" altLang="en-US" sz="1200" b="1" u="sng" kern="0">
                <a:solidFill>
                  <a:srgbClr val="00338D"/>
                </a:solidFill>
                <a:latin typeface="Meiryo UI"/>
                <a:ea typeface="Meiryo UI"/>
              </a:rPr>
              <a:t>１</a:t>
            </a:r>
            <a:r>
              <a:rPr kumimoji="1" lang="en-US" altLang="ja-JP" sz="1200" b="1" u="sng" kern="0">
                <a:solidFill>
                  <a:srgbClr val="00338D"/>
                </a:solidFill>
                <a:latin typeface="Meiryo UI"/>
                <a:ea typeface="Meiryo UI"/>
              </a:rPr>
              <a:t>%</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テキスト ボックス 7">
            <a:extLst>
              <a:ext uri="{FF2B5EF4-FFF2-40B4-BE49-F238E27FC236}">
                <a16:creationId xmlns:a16="http://schemas.microsoft.com/office/drawing/2014/main" id="{1C0480B5-B2B3-1CF7-63F3-CC3F6FBFFA9B}"/>
              </a:ext>
            </a:extLst>
          </p:cNvPr>
          <p:cNvSpPr txBox="1"/>
          <p:nvPr/>
        </p:nvSpPr>
        <p:spPr>
          <a:xfrm>
            <a:off x="258029" y="2621392"/>
            <a:ext cx="2188420"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須坂市の経費項目ごとの増減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7" name="テキスト ボックス 6">
            <a:extLst>
              <a:ext uri="{FF2B5EF4-FFF2-40B4-BE49-F238E27FC236}">
                <a16:creationId xmlns:a16="http://schemas.microsoft.com/office/drawing/2014/main" id="{377336E0-5ABD-F7A2-49B9-AFE86F668FC9}"/>
              </a:ext>
            </a:extLst>
          </p:cNvPr>
          <p:cNvSpPr txBox="1"/>
          <p:nvPr/>
        </p:nvSpPr>
        <p:spPr>
          <a:xfrm>
            <a:off x="5236494" y="2775280"/>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F13B52F6-A16D-D7F1-3E27-7D9ED3BA7AA7}"/>
              </a:ext>
            </a:extLst>
          </p:cNvPr>
          <p:cNvGraphicFramePr>
            <a:graphicFrameLocks noGrp="1"/>
          </p:cNvGraphicFramePr>
          <p:nvPr>
            <p:extLst>
              <p:ext uri="{D42A27DB-BD31-4B8C-83A1-F6EECF244321}">
                <p14:modId xmlns:p14="http://schemas.microsoft.com/office/powerpoint/2010/main" val="2414674221"/>
              </p:ext>
            </p:extLst>
          </p:nvPr>
        </p:nvGraphicFramePr>
        <p:xfrm>
          <a:off x="360000" y="298800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78,801,000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72,301,000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-6,500,000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462,000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462,000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109,145,000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109,145,000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188,408,000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181,908,000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-6,500,000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12,600,000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1,380,000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1,380,000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103,842,000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115,062,000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11,220,000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50,211,000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50,211,000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76,212,000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5,640,000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-70,572,000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-93%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22,574,400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11,340,000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-11,234,400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-50%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6,866,259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87,632,415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80,766,156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1176%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273,685,659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284,165,415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10,479,756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462,093,659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466,073,415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3,979,756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6" name="正方形/長方形 5">
            <a:extLst>
              <a:ext uri="{FF2B5EF4-FFF2-40B4-BE49-F238E27FC236}">
                <a16:creationId xmlns:a16="http://schemas.microsoft.com/office/drawing/2014/main" id="{65343755-F299-5374-63B1-C1E19C6DB688}"/>
              </a:ext>
            </a:extLst>
          </p:cNvPr>
          <p:cNvSpPr>
            <a:spLocks/>
          </p:cNvSpPr>
          <p:nvPr/>
        </p:nvSpPr>
        <p:spPr>
          <a:xfrm>
            <a:off x="6411875" y="4155671"/>
            <a:ext cx="3427682" cy="149698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クラウド利用経</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費増加の要因（詳細）と削減見込み</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クラウド最適化未実施の構成であることで費用増</a:t>
            </a:r>
            <a:endParaRPr lang="en-US" altLang="ja-JP" sz="900" kern="0">
              <a:solidFill>
                <a:srgbClr val="000000"/>
              </a:solidFill>
              <a:latin typeface="Meiryo UI"/>
              <a:ea typeface="Meiryo UI"/>
              <a:cs typeface="Arial"/>
            </a:endParaRPr>
          </a:p>
          <a:p>
            <a:pPr marL="453150" lvl="0" indent="-228600" defTabSz="914400">
              <a:buFont typeface="+mj-ea"/>
              <a:buAutoNum type="circleNumDbPlain" startAt="2"/>
              <a:defRPr/>
            </a:pPr>
            <a:r>
              <a:rPr lang="ja-JP" altLang="en-US" sz="900" kern="0">
                <a:solidFill>
                  <a:srgbClr val="000000"/>
                </a:solidFill>
                <a:latin typeface="Meiryo UI"/>
                <a:ea typeface="Meiryo UI"/>
                <a:cs typeface="Arial"/>
              </a:rPr>
              <a:t>先行事業では、クラウド最適化未実施の構成にてガバメントクラウド環境への移行しているため費用増となるが、コストメリットを出すためのクラウド環境の最適化の余地があると想定する</a:t>
            </a:r>
            <a:endParaRPr lang="en-US" altLang="ja-JP" sz="900" kern="0">
              <a:solidFill>
                <a:srgbClr val="000000"/>
              </a:solidFill>
              <a:latin typeface="Meiryo UI"/>
              <a:ea typeface="Meiryo UI"/>
              <a:cs typeface="Arial"/>
            </a:endParaRPr>
          </a:p>
          <a:p>
            <a:pPr marL="224550" lvl="0" defTabSz="914400">
              <a:defRPr/>
            </a:pPr>
            <a:r>
              <a:rPr lang="ja-JP" altLang="en-US" sz="900" kern="0">
                <a:solidFill>
                  <a:srgbClr val="FF0000"/>
                </a:solidFill>
                <a:latin typeface="Meiryo UI"/>
                <a:ea typeface="Meiryo UI"/>
                <a:cs typeface="Arial"/>
              </a:rPr>
              <a:t>→</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仮想マシンの台数減に向けた改修、仮想マシンのオートスケール、</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リザーブドインスタンス適用に向けた仮想マシンリソースの見直し等</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クラウド環境の最適化を進めることでコストメリットを活かし、費用</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逓減が可能と想定</a:t>
            </a:r>
            <a:r>
              <a:rPr lang="en-US" altLang="ja-JP" sz="900" kern="0">
                <a:solidFill>
                  <a:srgbClr val="FF0000"/>
                </a:solidFill>
                <a:latin typeface="Meiryo UI"/>
                <a:ea typeface="Meiryo UI"/>
                <a:cs typeface="Arial"/>
              </a:rPr>
              <a:t>】</a:t>
            </a:r>
          </a:p>
          <a:p>
            <a:pPr marL="224550"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クラウド最適化によりクラウド利用経費を逓減が可能と想定</a:t>
            </a:r>
            <a:r>
              <a:rPr lang="en-US" altLang="ja-JP" sz="900" kern="0">
                <a:solidFill>
                  <a:srgbClr val="FF0000"/>
                </a:solidFill>
                <a:latin typeface="Meiryo UI"/>
                <a:ea typeface="Meiryo UI"/>
                <a:cs typeface="Arial"/>
              </a:rPr>
              <a:t>】</a:t>
            </a:r>
            <a:endParaRPr kumimoji="0" lang="en-US" altLang="ja-JP" sz="900" b="0" i="0" u="none" strike="noStrike" kern="0" cap="none" spc="0" normalizeH="0" baseline="0" noProof="0">
              <a:ln>
                <a:noFill/>
              </a:ln>
              <a:solidFill>
                <a:srgbClr val="FF0000"/>
              </a:solidFill>
              <a:effectLst/>
              <a:uLnTx/>
              <a:uFillTx/>
              <a:latin typeface="Meiryo UI"/>
              <a:ea typeface="Meiryo UI"/>
              <a:cs typeface="Arial"/>
            </a:endParaRPr>
          </a:p>
          <a:p>
            <a:pPr marL="224550" lvl="0" defTabSz="914400">
              <a:defRPr/>
            </a:pPr>
            <a:endParaRPr lang="en-US" altLang="ja-JP" sz="900" kern="0">
              <a:solidFill>
                <a:srgbClr val="000000"/>
              </a:solidFill>
              <a:latin typeface="Meiryo UI"/>
              <a:ea typeface="Meiryo UI"/>
              <a:cs typeface="Arial"/>
            </a:endParaRPr>
          </a:p>
        </p:txBody>
      </p:sp>
      <p:sp>
        <p:nvSpPr>
          <p:cNvPr id="9" name="正方形/長方形 8">
            <a:extLst>
              <a:ext uri="{FF2B5EF4-FFF2-40B4-BE49-F238E27FC236}">
                <a16:creationId xmlns:a16="http://schemas.microsoft.com/office/drawing/2014/main" id="{C197B322-C81E-1880-C625-840967BAD51C}"/>
              </a:ext>
            </a:extLst>
          </p:cNvPr>
          <p:cNvSpPr/>
          <p:nvPr/>
        </p:nvSpPr>
        <p:spPr>
          <a:xfrm>
            <a:off x="6411875" y="2775280"/>
            <a:ext cx="3427682" cy="1279484"/>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ソフトウェア</a:t>
            </a:r>
            <a:r>
              <a:rPr kumimoji="1" lang="ja-JP" altLang="en-US" sz="900" b="1" kern="0">
                <a:solidFill>
                  <a:srgbClr val="000000"/>
                </a:solidFill>
                <a:latin typeface="Meiryo UI" panose="020B0604030504040204" pitchFamily="50" charset="-128"/>
                <a:ea typeface="Meiryo UI" panose="020B0604030504040204" pitchFamily="50" charset="-128"/>
              </a:rPr>
              <a:t>借料増加の要因（詳細）と削減見込み</a:t>
            </a:r>
            <a:endPar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自治体クラウドとガバメントクラウドで利用するミドルウェアの違い等による費用増加</a:t>
            </a:r>
            <a:endParaRPr lang="en-US" altLang="ja-JP" sz="900" kern="0">
              <a:solidFill>
                <a:srgbClr val="000000"/>
              </a:solidFill>
              <a:latin typeface="Meiryo UI"/>
              <a:ea typeface="Meiryo UI"/>
              <a:cs typeface="Arial"/>
            </a:endParaRPr>
          </a:p>
          <a:p>
            <a:pPr marL="453150" lvl="0" indent="-228600" defTabSz="914400">
              <a:buFont typeface="+mj-ea"/>
              <a:buAutoNum type="circleNumDbPlain"/>
              <a:defRPr/>
            </a:pPr>
            <a:r>
              <a:rPr lang="ja-JP" altLang="en-US" sz="900" kern="0">
                <a:solidFill>
                  <a:srgbClr val="000000"/>
                </a:solidFill>
                <a:latin typeface="Meiryo UI"/>
                <a:ea typeface="Meiryo UI"/>
                <a:cs typeface="Arial"/>
              </a:rPr>
              <a:t>先行事業では、ガバメントクラウド環境でマルチ</a:t>
            </a:r>
            <a:r>
              <a:rPr lang="en-US" altLang="ja-JP" sz="900" kern="0">
                <a:solidFill>
                  <a:srgbClr val="000000"/>
                </a:solidFill>
                <a:latin typeface="Meiryo UI"/>
                <a:ea typeface="Meiryo UI"/>
                <a:cs typeface="Arial"/>
              </a:rPr>
              <a:t>AZ</a:t>
            </a:r>
            <a:r>
              <a:rPr lang="ja-JP" altLang="en-US" sz="900" kern="0">
                <a:solidFill>
                  <a:srgbClr val="000000"/>
                </a:solidFill>
                <a:latin typeface="Meiryo UI"/>
                <a:ea typeface="Meiryo UI"/>
                <a:cs typeface="Arial"/>
              </a:rPr>
              <a:t>構成となりサーバ数が増加することとなり、利用するミドルウェア等の内容、必要数等が異なるため</a:t>
            </a:r>
            <a:endParaRPr lang="en-US" altLang="ja-JP" sz="900" kern="0">
              <a:solidFill>
                <a:srgbClr val="000000"/>
              </a:solidFill>
              <a:latin typeface="Meiryo UI"/>
              <a:ea typeface="Meiryo UI"/>
              <a:cs typeface="Arial"/>
            </a:endParaRPr>
          </a:p>
          <a:p>
            <a:pPr marL="224550" lvl="0" defTabSz="914400">
              <a:defRPr/>
            </a:pPr>
            <a:r>
              <a:rPr lang="ja-JP" altLang="en-US" sz="900" kern="0">
                <a:solidFill>
                  <a:srgbClr val="FF0000"/>
                </a:solidFill>
                <a:latin typeface="Meiryo UI"/>
                <a:ea typeface="Meiryo UI"/>
                <a:cs typeface="Arial"/>
              </a:rPr>
              <a:t>→</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コンテナ化やマネージドサービス化による持ち込みライセンスの削減</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により、費用逓減が可能と想定</a:t>
            </a:r>
            <a:r>
              <a:rPr lang="en-US" altLang="ja-JP" sz="900" kern="0">
                <a:solidFill>
                  <a:srgbClr val="FF0000"/>
                </a:solidFill>
                <a:latin typeface="Meiryo UI"/>
                <a:ea typeface="Meiryo UI"/>
                <a:cs typeface="Arial"/>
              </a:rPr>
              <a:t>】</a:t>
            </a:r>
            <a:endParaRPr lang="en-US" altLang="ja-JP" sz="900" kern="0">
              <a:solidFill>
                <a:srgbClr val="000000"/>
              </a:solidFill>
              <a:latin typeface="Meiryo UI"/>
              <a:ea typeface="Meiryo UI"/>
              <a:cs typeface="Arial"/>
            </a:endParaRPr>
          </a:p>
        </p:txBody>
      </p:sp>
      <p:sp>
        <p:nvSpPr>
          <p:cNvPr id="2" name="正方形/長方形 1">
            <a:extLst>
              <a:ext uri="{FF2B5EF4-FFF2-40B4-BE49-F238E27FC236}">
                <a16:creationId xmlns:a16="http://schemas.microsoft.com/office/drawing/2014/main" id="{CA3A4D1A-32A6-9DDB-7107-1E1B67E47352}"/>
              </a:ext>
            </a:extLst>
          </p:cNvPr>
          <p:cNvSpPr>
            <a:spLocks/>
          </p:cNvSpPr>
          <p:nvPr/>
        </p:nvSpPr>
        <p:spPr>
          <a:xfrm>
            <a:off x="6411875" y="5761581"/>
            <a:ext cx="3427682" cy="875581"/>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通信回線費逓減の要因（詳細）</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共同利用ネットワークへ変更</a:t>
            </a:r>
            <a:endParaRPr lang="en-US" altLang="ja-JP" sz="900" kern="0">
              <a:solidFill>
                <a:srgbClr val="000000"/>
              </a:solidFill>
              <a:latin typeface="Meiryo UI"/>
              <a:ea typeface="Meiryo UI"/>
              <a:cs typeface="Arial"/>
            </a:endParaRPr>
          </a:p>
          <a:p>
            <a:pPr marL="447675" marR="0" lvl="0" indent="-228600" defTabSz="914400" eaLnBrk="1" fontAlgn="auto" latinLnBrk="0" hangingPunct="1">
              <a:lnSpc>
                <a:spcPct val="100000"/>
              </a:lnSpc>
              <a:spcBef>
                <a:spcPts val="0"/>
              </a:spcBef>
              <a:spcAft>
                <a:spcPts val="0"/>
              </a:spcAft>
              <a:buClrTx/>
              <a:buSzTx/>
              <a:buFont typeface="+mj-ea"/>
              <a:buAutoNum type="circleNumDbPlain" startAt="3"/>
              <a:tabLst/>
              <a:defRPr/>
            </a:pPr>
            <a:r>
              <a:rPr lang="ja-JP" altLang="en-US" sz="900" kern="0">
                <a:solidFill>
                  <a:srgbClr val="000000"/>
                </a:solidFill>
                <a:latin typeface="Meiryo UI"/>
                <a:ea typeface="Meiryo UI"/>
                <a:cs typeface="Arial"/>
              </a:rPr>
              <a:t>事業者が用意した地域回線（長野県高速情報通信ネットワーク）を利用した共同利用ネットワークへ変更したことにより、通信回線費が逓減</a:t>
            </a:r>
            <a:endParaRPr lang="en-US" altLang="ja-JP" sz="900" kern="0">
              <a:solidFill>
                <a:srgbClr val="000000"/>
              </a:solidFill>
              <a:latin typeface="Meiryo UI"/>
              <a:ea typeface="Meiryo UI"/>
              <a:cs typeface="Arial"/>
            </a:endParaRPr>
          </a:p>
        </p:txBody>
      </p:sp>
      <p:sp>
        <p:nvSpPr>
          <p:cNvPr id="10" name="正方形/長方形 9">
            <a:extLst>
              <a:ext uri="{FF2B5EF4-FFF2-40B4-BE49-F238E27FC236}">
                <a16:creationId xmlns:a16="http://schemas.microsoft.com/office/drawing/2014/main" id="{E99EEFBC-1B45-6BC6-60E2-496BE9B736BC}"/>
              </a:ext>
            </a:extLst>
          </p:cNvPr>
          <p:cNvSpPr/>
          <p:nvPr/>
        </p:nvSpPr>
        <p:spPr>
          <a:xfrm>
            <a:off x="796575" y="4547561"/>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133C7A20-7B3E-5EEF-E5F0-A12B56D25DAA}"/>
              </a:ext>
            </a:extLst>
          </p:cNvPr>
          <p:cNvSpPr/>
          <p:nvPr/>
        </p:nvSpPr>
        <p:spPr>
          <a:xfrm>
            <a:off x="796575" y="5324183"/>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CE703FE-4A2F-70AE-D15B-25D448F15A14}"/>
              </a:ext>
            </a:extLst>
          </p:cNvPr>
          <p:cNvSpPr txBox="1"/>
          <p:nvPr/>
        </p:nvSpPr>
        <p:spPr>
          <a:xfrm>
            <a:off x="7174346" y="2413577"/>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207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8" name="直線コネクタ 117">
            <a:extLst>
              <a:ext uri="{FF2B5EF4-FFF2-40B4-BE49-F238E27FC236}">
                <a16:creationId xmlns:a16="http://schemas.microsoft.com/office/drawing/2014/main" id="{EAC91EB9-FA92-D108-4811-2081681AB975}"/>
              </a:ext>
            </a:extLst>
          </p:cNvPr>
          <p:cNvCxnSpPr>
            <a:cxnSpLocks/>
            <a:stCxn id="130" idx="0"/>
            <a:endCxn id="62" idx="3"/>
          </p:cNvCxnSpPr>
          <p:nvPr/>
        </p:nvCxnSpPr>
        <p:spPr>
          <a:xfrm flipV="1">
            <a:off x="6816997" y="1431278"/>
            <a:ext cx="886751" cy="1321905"/>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67" name="楕円 66">
            <a:extLst>
              <a:ext uri="{FF2B5EF4-FFF2-40B4-BE49-F238E27FC236}">
                <a16:creationId xmlns:a16="http://schemas.microsoft.com/office/drawing/2014/main" id="{AFE7CC11-4297-F66C-302B-222A6E1FC786}"/>
              </a:ext>
            </a:extLst>
          </p:cNvPr>
          <p:cNvSpPr/>
          <p:nvPr/>
        </p:nvSpPr>
        <p:spPr>
          <a:xfrm>
            <a:off x="4148899"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 name="雲 7">
            <a:extLst>
              <a:ext uri="{FF2B5EF4-FFF2-40B4-BE49-F238E27FC236}">
                <a16:creationId xmlns:a16="http://schemas.microsoft.com/office/drawing/2014/main" id="{F2F6CA5D-E90B-DA6D-639F-8136475C0A05}"/>
              </a:ext>
            </a:extLst>
          </p:cNvPr>
          <p:cNvSpPr/>
          <p:nvPr/>
        </p:nvSpPr>
        <p:spPr>
          <a:xfrm>
            <a:off x="3631507"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79" name="楕円 78">
            <a:extLst>
              <a:ext uri="{FF2B5EF4-FFF2-40B4-BE49-F238E27FC236}">
                <a16:creationId xmlns:a16="http://schemas.microsoft.com/office/drawing/2014/main" id="{3A8344E1-B3E1-3A40-CC0F-9A66549B6781}"/>
              </a:ext>
            </a:extLst>
          </p:cNvPr>
          <p:cNvSpPr/>
          <p:nvPr/>
        </p:nvSpPr>
        <p:spPr>
          <a:xfrm>
            <a:off x="4179946"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74" name="グラフィックス 73" descr="データベース 枠線">
            <a:extLst>
              <a:ext uri="{FF2B5EF4-FFF2-40B4-BE49-F238E27FC236}">
                <a16:creationId xmlns:a16="http://schemas.microsoft.com/office/drawing/2014/main" id="{93CF552B-D3F7-EC2B-0903-A247B0C264D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7619" y="3643114"/>
            <a:ext cx="323145" cy="323145"/>
          </a:xfrm>
          <a:prstGeom prst="rect">
            <a:avLst/>
          </a:prstGeom>
        </p:spPr>
      </p:pic>
      <p:sp>
        <p:nvSpPr>
          <p:cNvPr id="64" name="楕円 63">
            <a:extLst>
              <a:ext uri="{FF2B5EF4-FFF2-40B4-BE49-F238E27FC236}">
                <a16:creationId xmlns:a16="http://schemas.microsoft.com/office/drawing/2014/main" id="{DC03A21A-BC15-9AC1-C806-4B11425BEE8C}"/>
              </a:ext>
            </a:extLst>
          </p:cNvPr>
          <p:cNvSpPr/>
          <p:nvPr/>
        </p:nvSpPr>
        <p:spPr>
          <a:xfrm>
            <a:off x="1411760"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令和５年度の検証結果（須坂市の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須坂市のコスト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グラフィックス 4" descr="校舎 単色塗りつぶし">
            <a:extLst>
              <a:ext uri="{FF2B5EF4-FFF2-40B4-BE49-F238E27FC236}">
                <a16:creationId xmlns:a16="http://schemas.microsoft.com/office/drawing/2014/main" id="{02F1AA32-054D-C3D6-4D62-5AA23F8E27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79611" y="5419699"/>
            <a:ext cx="408665" cy="408665"/>
          </a:xfrm>
          <a:prstGeom prst="rect">
            <a:avLst/>
          </a:prstGeom>
        </p:spPr>
      </p:pic>
      <p:sp>
        <p:nvSpPr>
          <p:cNvPr id="6" name="テキスト ボックス 5">
            <a:extLst>
              <a:ext uri="{FF2B5EF4-FFF2-40B4-BE49-F238E27FC236}">
                <a16:creationId xmlns:a16="http://schemas.microsoft.com/office/drawing/2014/main" id="{80EB1558-7F08-AD1E-291B-9ECF6ADFA170}"/>
              </a:ext>
            </a:extLst>
          </p:cNvPr>
          <p:cNvSpPr txBox="1"/>
          <p:nvPr/>
        </p:nvSpPr>
        <p:spPr>
          <a:xfrm>
            <a:off x="3846315"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須坂市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9" name="グラフィックス 18" descr="建物 単色塗りつぶし">
            <a:extLst>
              <a:ext uri="{FF2B5EF4-FFF2-40B4-BE49-F238E27FC236}">
                <a16:creationId xmlns:a16="http://schemas.microsoft.com/office/drawing/2014/main" id="{0F407636-077A-046B-AA46-F496CC4A48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88354" y="3727760"/>
            <a:ext cx="408665" cy="408665"/>
          </a:xfrm>
          <a:prstGeom prst="rect">
            <a:avLst/>
          </a:prstGeom>
        </p:spPr>
      </p:pic>
      <p:sp>
        <p:nvSpPr>
          <p:cNvPr id="21" name="テキスト ボックス 20">
            <a:extLst>
              <a:ext uri="{FF2B5EF4-FFF2-40B4-BE49-F238E27FC236}">
                <a16:creationId xmlns:a16="http://schemas.microsoft.com/office/drawing/2014/main" id="{A892F7C9-36CA-FFE6-3679-F21D355C0C26}"/>
              </a:ext>
            </a:extLst>
          </p:cNvPr>
          <p:cNvSpPr txBox="1"/>
          <p:nvPr/>
        </p:nvSpPr>
        <p:spPr>
          <a:xfrm>
            <a:off x="3468161" y="4093970"/>
            <a:ext cx="1249061"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電算</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データセンター兼保守拠点</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a:t>
            </a:r>
            <a:r>
              <a:rPr kumimoji="1" lang="en-US" altLang="ja-JP" sz="800" b="1" u="sng">
                <a:latin typeface="Meiryo UI" panose="020B0604030504040204" pitchFamily="50" charset="-128"/>
                <a:ea typeface="Meiryo UI" panose="020B0604030504040204" pitchFamily="50" charset="-128"/>
              </a:rPr>
              <a:t>20</a:t>
            </a:r>
            <a:r>
              <a:rPr kumimoji="1" lang="ja-JP" altLang="en-US" sz="800" b="1" u="sng">
                <a:latin typeface="Meiryo UI" panose="020B0604030504040204" pitchFamily="50" charset="-128"/>
                <a:ea typeface="Meiryo UI" panose="020B0604030504040204" pitchFamily="50" charset="-128"/>
              </a:rPr>
              <a:t>業務以外で利用</a:t>
            </a:r>
            <a:r>
              <a:rPr kumimoji="1" lang="ja-JP" altLang="en-US" sz="800">
                <a:latin typeface="Meiryo UI" panose="020B0604030504040204" pitchFamily="50" charset="-128"/>
                <a:ea typeface="Meiryo UI" panose="020B0604030504040204" pitchFamily="50" charset="-128"/>
              </a:rPr>
              <a:t>）</a:t>
            </a:r>
          </a:p>
        </p:txBody>
      </p:sp>
      <p:cxnSp>
        <p:nvCxnSpPr>
          <p:cNvPr id="22" name="直線コネクタ 21">
            <a:extLst>
              <a:ext uri="{FF2B5EF4-FFF2-40B4-BE49-F238E27FC236}">
                <a16:creationId xmlns:a16="http://schemas.microsoft.com/office/drawing/2014/main" id="{92BB5258-61B3-823F-5948-8EA38A7F9D5F}"/>
              </a:ext>
            </a:extLst>
          </p:cNvPr>
          <p:cNvCxnSpPr>
            <a:cxnSpLocks/>
            <a:stCxn id="8" idx="1"/>
            <a:endCxn id="19" idx="0"/>
          </p:cNvCxnSpPr>
          <p:nvPr/>
        </p:nvCxnSpPr>
        <p:spPr>
          <a:xfrm>
            <a:off x="4088707" y="1880853"/>
            <a:ext cx="3980" cy="1846907"/>
          </a:xfrm>
          <a:prstGeom prst="line">
            <a:avLst/>
          </a:prstGeom>
          <a:ln w="22225" cmpd="sng">
            <a:solidFill>
              <a:schemeClr val="accent1"/>
            </a:solidFill>
            <a:prstDash val="solid"/>
          </a:ln>
        </p:spPr>
        <p:style>
          <a:lnRef idx="1">
            <a:schemeClr val="accent1"/>
          </a:lnRef>
          <a:fillRef idx="0">
            <a:schemeClr val="accent1"/>
          </a:fillRef>
          <a:effectRef idx="0">
            <a:schemeClr val="accent1"/>
          </a:effectRef>
          <a:fontRef idx="minor">
            <a:schemeClr val="tx1"/>
          </a:fontRef>
        </p:style>
      </p:cxnSp>
      <p:pic>
        <p:nvPicPr>
          <p:cNvPr id="34" name="グラフィックス 33" descr="校舎 単色塗りつぶし">
            <a:extLst>
              <a:ext uri="{FF2B5EF4-FFF2-40B4-BE49-F238E27FC236}">
                <a16:creationId xmlns:a16="http://schemas.microsoft.com/office/drawing/2014/main" id="{9429A390-AD18-4FE8-9415-ECFA066EF3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50811" y="5419699"/>
            <a:ext cx="408665" cy="408665"/>
          </a:xfrm>
          <a:prstGeom prst="rect">
            <a:avLst/>
          </a:prstGeom>
        </p:spPr>
      </p:pic>
      <p:sp>
        <p:nvSpPr>
          <p:cNvPr id="35" name="テキスト ボックス 34">
            <a:extLst>
              <a:ext uri="{FF2B5EF4-FFF2-40B4-BE49-F238E27FC236}">
                <a16:creationId xmlns:a16="http://schemas.microsoft.com/office/drawing/2014/main" id="{D88FBDD3-E434-8040-5E00-2823E1CC1237}"/>
              </a:ext>
            </a:extLst>
          </p:cNvPr>
          <p:cNvSpPr txBox="1"/>
          <p:nvPr/>
        </p:nvSpPr>
        <p:spPr>
          <a:xfrm>
            <a:off x="1117515"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須坂市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36" name="直線コネクタ 35">
            <a:extLst>
              <a:ext uri="{FF2B5EF4-FFF2-40B4-BE49-F238E27FC236}">
                <a16:creationId xmlns:a16="http://schemas.microsoft.com/office/drawing/2014/main" id="{DF65B8ED-C14B-3E96-DADF-97F49D040EF6}"/>
              </a:ext>
            </a:extLst>
          </p:cNvPr>
          <p:cNvCxnSpPr>
            <a:cxnSpLocks/>
            <a:stCxn id="42" idx="2"/>
            <a:endCxn id="34" idx="0"/>
          </p:cNvCxnSpPr>
          <p:nvPr/>
        </p:nvCxnSpPr>
        <p:spPr>
          <a:xfrm flipH="1">
            <a:off x="1355144" y="4555635"/>
            <a:ext cx="9144" cy="86406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0" name="グラフィックス 39" descr="建物 単色塗りつぶし">
            <a:extLst>
              <a:ext uri="{FF2B5EF4-FFF2-40B4-BE49-F238E27FC236}">
                <a16:creationId xmlns:a16="http://schemas.microsoft.com/office/drawing/2014/main" id="{E7D51846-C64B-2C14-4214-BFD1B908F7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41011" y="3727760"/>
            <a:ext cx="427609" cy="408665"/>
          </a:xfrm>
          <a:prstGeom prst="rect">
            <a:avLst/>
          </a:prstGeom>
        </p:spPr>
      </p:pic>
      <p:sp>
        <p:nvSpPr>
          <p:cNvPr id="42" name="テキスト ボックス 41">
            <a:extLst>
              <a:ext uri="{FF2B5EF4-FFF2-40B4-BE49-F238E27FC236}">
                <a16:creationId xmlns:a16="http://schemas.microsoft.com/office/drawing/2014/main" id="{55DF43EA-7646-358E-672A-960B20266EAA}"/>
              </a:ext>
            </a:extLst>
          </p:cNvPr>
          <p:cNvSpPr txBox="1"/>
          <p:nvPr/>
        </p:nvSpPr>
        <p:spPr>
          <a:xfrm>
            <a:off x="739758" y="4093970"/>
            <a:ext cx="1249060"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電算</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データセンター兼保守拠点</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（メイン）</a:t>
            </a:r>
          </a:p>
        </p:txBody>
      </p:sp>
      <p:sp>
        <p:nvSpPr>
          <p:cNvPr id="54" name="テキスト ボックス 53">
            <a:extLst>
              <a:ext uri="{FF2B5EF4-FFF2-40B4-BE49-F238E27FC236}">
                <a16:creationId xmlns:a16="http://schemas.microsoft.com/office/drawing/2014/main" id="{A66FA612-C0F7-483B-DAB1-135AC826F6E7}"/>
              </a:ext>
            </a:extLst>
          </p:cNvPr>
          <p:cNvSpPr txBox="1"/>
          <p:nvPr/>
        </p:nvSpPr>
        <p:spPr>
          <a:xfrm>
            <a:off x="211594" y="3176648"/>
            <a:ext cx="1210355" cy="33855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須坂市のみが利用する専用回線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58" name="直線矢印コネクタ 57">
            <a:extLst>
              <a:ext uri="{FF2B5EF4-FFF2-40B4-BE49-F238E27FC236}">
                <a16:creationId xmlns:a16="http://schemas.microsoft.com/office/drawing/2014/main" id="{004A9991-B736-496C-1A45-8AFDAC546067}"/>
              </a:ext>
            </a:extLst>
          </p:cNvPr>
          <p:cNvCxnSpPr>
            <a:cxnSpLocks/>
            <a:stCxn id="14" idx="1"/>
          </p:cNvCxnSpPr>
          <p:nvPr/>
        </p:nvCxnSpPr>
        <p:spPr>
          <a:xfrm flipH="1">
            <a:off x="4171070" y="2991392"/>
            <a:ext cx="202201" cy="44869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63" name="グラフィックス 62" descr="データベース 単色塗りつぶし">
            <a:extLst>
              <a:ext uri="{FF2B5EF4-FFF2-40B4-BE49-F238E27FC236}">
                <a16:creationId xmlns:a16="http://schemas.microsoft.com/office/drawing/2014/main" id="{1EB3F383-7649-5D59-F9C3-129BFB45ED6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01121" y="3822790"/>
            <a:ext cx="338554" cy="338554"/>
          </a:xfrm>
          <a:prstGeom prst="rect">
            <a:avLst/>
          </a:prstGeom>
        </p:spPr>
      </p:pic>
      <p:pic>
        <p:nvPicPr>
          <p:cNvPr id="68" name="グラフィックス 67" descr="データベース 単色塗りつぶし">
            <a:extLst>
              <a:ext uri="{FF2B5EF4-FFF2-40B4-BE49-F238E27FC236}">
                <a16:creationId xmlns:a16="http://schemas.microsoft.com/office/drawing/2014/main" id="{8C319EDB-8614-6FAC-3734-C535E8765F3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74765" y="3798392"/>
            <a:ext cx="338554" cy="338554"/>
          </a:xfrm>
          <a:prstGeom prst="rect">
            <a:avLst/>
          </a:prstGeom>
        </p:spPr>
      </p:pic>
      <p:pic>
        <p:nvPicPr>
          <p:cNvPr id="76" name="グラフィックス 75" descr="データベース 枠線">
            <a:extLst>
              <a:ext uri="{FF2B5EF4-FFF2-40B4-BE49-F238E27FC236}">
                <a16:creationId xmlns:a16="http://schemas.microsoft.com/office/drawing/2014/main" id="{C120561A-8CE8-4B85-9DC9-BEAD8A799CC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2940" y="3832683"/>
            <a:ext cx="323145" cy="323145"/>
          </a:xfrm>
          <a:prstGeom prst="rect">
            <a:avLst/>
          </a:prstGeom>
        </p:spPr>
      </p:pic>
      <p:pic>
        <p:nvPicPr>
          <p:cNvPr id="77" name="グラフィックス 76" descr="データベース 枠線">
            <a:extLst>
              <a:ext uri="{FF2B5EF4-FFF2-40B4-BE49-F238E27FC236}">
                <a16:creationId xmlns:a16="http://schemas.microsoft.com/office/drawing/2014/main" id="{13085477-0AAC-96EF-E657-DD73F33A059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88395" y="1153124"/>
            <a:ext cx="323145" cy="323145"/>
          </a:xfrm>
          <a:prstGeom prst="rect">
            <a:avLst/>
          </a:prstGeom>
        </p:spPr>
      </p:pic>
      <p:pic>
        <p:nvPicPr>
          <p:cNvPr id="78" name="グラフィックス 77" descr="データベース 枠線">
            <a:extLst>
              <a:ext uri="{FF2B5EF4-FFF2-40B4-BE49-F238E27FC236}">
                <a16:creationId xmlns:a16="http://schemas.microsoft.com/office/drawing/2014/main" id="{B8E7D4AD-ABCB-CE3D-F725-62B636B340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4589" y="1342693"/>
            <a:ext cx="323145" cy="323145"/>
          </a:xfrm>
          <a:prstGeom prst="rect">
            <a:avLst/>
          </a:prstGeom>
        </p:spPr>
      </p:pic>
      <p:sp>
        <p:nvSpPr>
          <p:cNvPr id="81" name="テキスト ボックス 80">
            <a:extLst>
              <a:ext uri="{FF2B5EF4-FFF2-40B4-BE49-F238E27FC236}">
                <a16:creationId xmlns:a16="http://schemas.microsoft.com/office/drawing/2014/main" id="{D1C9E752-2FDF-42B5-AB11-C8BE0FA213AE}"/>
              </a:ext>
            </a:extLst>
          </p:cNvPr>
          <p:cNvSpPr txBox="1"/>
          <p:nvPr/>
        </p:nvSpPr>
        <p:spPr>
          <a:xfrm>
            <a:off x="757623" y="6285291"/>
            <a:ext cx="129073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8319DCFC-C47C-2C5D-2DC9-923AD57754ED}"/>
              </a:ext>
            </a:extLst>
          </p:cNvPr>
          <p:cNvSpPr txBox="1"/>
          <p:nvPr/>
        </p:nvSpPr>
        <p:spPr>
          <a:xfrm>
            <a:off x="3014310"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042D7509-6FED-1F63-EB05-856D1AA1AA2A}"/>
              </a:ext>
            </a:extLst>
          </p:cNvPr>
          <p:cNvSpPr txBox="1"/>
          <p:nvPr/>
        </p:nvSpPr>
        <p:spPr>
          <a:xfrm>
            <a:off x="4654343" y="4097618"/>
            <a:ext cx="1720015" cy="954107"/>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一部システムは事業者</a:t>
            </a:r>
            <a:r>
              <a:rPr kumimoji="1" lang="en-US" altLang="ja-JP" sz="800">
                <a:solidFill>
                  <a:srgbClr val="FF0000"/>
                </a:solidFill>
                <a:latin typeface="Meiryo UI" panose="020B0604030504040204" pitchFamily="50" charset="-128"/>
                <a:ea typeface="Meiryo UI" panose="020B0604030504040204" pitchFamily="50" charset="-128"/>
              </a:rPr>
              <a:t>DC</a:t>
            </a:r>
            <a:r>
              <a:rPr kumimoji="1" lang="ja-JP" altLang="en-US" sz="800">
                <a:solidFill>
                  <a:srgbClr val="FF0000"/>
                </a:solidFill>
                <a:latin typeface="Meiryo UI" panose="020B0604030504040204" pitchFamily="50" charset="-128"/>
                <a:ea typeface="Meiryo UI" panose="020B0604030504040204" pitchFamily="50" charset="-128"/>
              </a:rPr>
              <a:t>で継続利用するためハードウェア借料等が継続して発生</a:t>
            </a:r>
            <a:endParaRPr kumimoji="1" lang="en-US" altLang="ja-JP" sz="80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800">
                <a:solidFill>
                  <a:schemeClr val="accent1"/>
                </a:solidFill>
                <a:latin typeface="Meiryo UI" panose="020B0604030504040204" pitchFamily="50" charset="-128"/>
                <a:ea typeface="Meiryo UI" panose="020B0604030504040204" pitchFamily="50" charset="-128"/>
              </a:rPr>
              <a:t>DC</a:t>
            </a:r>
            <a:r>
              <a:rPr kumimoji="1" lang="ja-JP" altLang="en-US" sz="800">
                <a:solidFill>
                  <a:schemeClr val="accent1"/>
                </a:solidFill>
                <a:latin typeface="Meiryo UI" panose="020B0604030504040204" pitchFamily="50" charset="-128"/>
                <a:ea typeface="Meiryo UI" panose="020B0604030504040204" pitchFamily="50" charset="-128"/>
              </a:rPr>
              <a:t>の</a:t>
            </a:r>
            <a:r>
              <a:rPr kumimoji="1" lang="en-US" altLang="ja-JP" sz="800">
                <a:solidFill>
                  <a:schemeClr val="accent1"/>
                </a:solidFill>
                <a:latin typeface="Meiryo UI" panose="020B0604030504040204" pitchFamily="50" charset="-128"/>
                <a:ea typeface="Meiryo UI" panose="020B0604030504040204" pitchFamily="50" charset="-128"/>
              </a:rPr>
              <a:t>15</a:t>
            </a:r>
            <a:r>
              <a:rPr kumimoji="1" lang="ja-JP" altLang="en-US" sz="800">
                <a:solidFill>
                  <a:schemeClr val="accent1"/>
                </a:solidFill>
                <a:latin typeface="Meiryo UI" panose="020B0604030504040204" pitchFamily="50" charset="-128"/>
                <a:ea typeface="Meiryo UI" panose="020B0604030504040204" pitchFamily="50" charset="-128"/>
              </a:rPr>
              <a:t>業務システム及び関連システムをガバクラに移行したことで、データセンター利用料の一部はガバクラ利用料へ移行</a:t>
            </a:r>
            <a:endParaRPr kumimoji="1" lang="en-US" altLang="ja-JP" sz="800">
              <a:solidFill>
                <a:schemeClr val="accent1"/>
              </a:solidFill>
              <a:latin typeface="Meiryo UI" panose="020B0604030504040204" pitchFamily="50" charset="-128"/>
              <a:ea typeface="Meiryo UI" panose="020B0604030504040204" pitchFamily="50" charset="-128"/>
            </a:endParaRPr>
          </a:p>
        </p:txBody>
      </p:sp>
      <p:cxnSp>
        <p:nvCxnSpPr>
          <p:cNvPr id="84" name="直線矢印コネクタ 83">
            <a:extLst>
              <a:ext uri="{FF2B5EF4-FFF2-40B4-BE49-F238E27FC236}">
                <a16:creationId xmlns:a16="http://schemas.microsoft.com/office/drawing/2014/main" id="{7BFA9F78-CA6B-B9F1-CBA1-404FD577C8F0}"/>
              </a:ext>
            </a:extLst>
          </p:cNvPr>
          <p:cNvCxnSpPr>
            <a:cxnSpLocks/>
            <a:endCxn id="68" idx="3"/>
          </p:cNvCxnSpPr>
          <p:nvPr/>
        </p:nvCxnSpPr>
        <p:spPr>
          <a:xfrm flipH="1" flipV="1">
            <a:off x="4613319" y="3967669"/>
            <a:ext cx="480902" cy="12630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8F8DCE7A-4676-F68A-1D56-3EF879501523}"/>
              </a:ext>
            </a:extLst>
          </p:cNvPr>
          <p:cNvSpPr txBox="1"/>
          <p:nvPr/>
        </p:nvSpPr>
        <p:spPr>
          <a:xfrm>
            <a:off x="1466236" y="3094112"/>
            <a:ext cx="1473487"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複数の団体でデータセンターを共同利用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bg1">
                    <a:lumMod val="50000"/>
                  </a:schemeClr>
                </a:solidFill>
                <a:latin typeface="Meiryo UI" panose="020B0604030504040204" pitchFamily="50" charset="-128"/>
                <a:ea typeface="Meiryo UI" panose="020B0604030504040204" pitchFamily="50" charset="-128"/>
              </a:rPr>
              <a:t>データセンター利用料として計上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89" name="直線矢印コネクタ 88">
            <a:extLst>
              <a:ext uri="{FF2B5EF4-FFF2-40B4-BE49-F238E27FC236}">
                <a16:creationId xmlns:a16="http://schemas.microsoft.com/office/drawing/2014/main" id="{1CF01F53-4EAC-94E2-1348-205000D6A4B6}"/>
              </a:ext>
            </a:extLst>
          </p:cNvPr>
          <p:cNvCxnSpPr>
            <a:cxnSpLocks/>
            <a:stCxn id="87" idx="2"/>
            <a:endCxn id="63" idx="3"/>
          </p:cNvCxnSpPr>
          <p:nvPr/>
        </p:nvCxnSpPr>
        <p:spPr>
          <a:xfrm flipH="1">
            <a:off x="1839675" y="3555777"/>
            <a:ext cx="363305" cy="43629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E79477FB-1302-EC13-C692-7AB823D5E9A7}"/>
              </a:ext>
            </a:extLst>
          </p:cNvPr>
          <p:cNvCxnSpPr>
            <a:cxnSpLocks/>
            <a:endCxn id="78" idx="0"/>
          </p:cNvCxnSpPr>
          <p:nvPr/>
        </p:nvCxnSpPr>
        <p:spPr>
          <a:xfrm flipH="1" flipV="1">
            <a:off x="4516162" y="1342693"/>
            <a:ext cx="393922" cy="24238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9ED85AD6-2ACD-80AF-B6D9-B7984CDBF63A}"/>
              </a:ext>
            </a:extLst>
          </p:cNvPr>
          <p:cNvSpPr txBox="1"/>
          <p:nvPr/>
        </p:nvSpPr>
        <p:spPr>
          <a:xfrm>
            <a:off x="4444042" y="1631867"/>
            <a:ext cx="1763966" cy="830997"/>
          </a:xfrm>
          <a:prstGeom prst="rect">
            <a:avLst/>
          </a:prstGeom>
          <a:noFill/>
        </p:spPr>
        <p:txBody>
          <a:bodyPr wrap="square" rtlCol="0">
            <a:spAutoFit/>
          </a:bodyPr>
          <a:lstStyle/>
          <a:p>
            <a:pPr marL="92075" indent="-92075">
              <a:buFont typeface="+mj-ea"/>
              <a:buAutoNum type="circleNumDbPlain"/>
            </a:pPr>
            <a:r>
              <a:rPr kumimoji="1" lang="ja-JP" altLang="en-US" sz="800">
                <a:solidFill>
                  <a:srgbClr val="FF0000"/>
                </a:solidFill>
                <a:latin typeface="Meiryo UI" panose="020B0604030504040204" pitchFamily="50" charset="-128"/>
                <a:ea typeface="Meiryo UI" panose="020B0604030504040204" pitchFamily="50" charset="-128"/>
              </a:rPr>
              <a:t>マルチ</a:t>
            </a:r>
            <a:r>
              <a:rPr kumimoji="1" lang="en-US" altLang="ja-JP" sz="800">
                <a:solidFill>
                  <a:srgbClr val="FF0000"/>
                </a:solidFill>
                <a:latin typeface="Meiryo UI" panose="020B0604030504040204" pitchFamily="50" charset="-128"/>
                <a:ea typeface="Meiryo UI" panose="020B0604030504040204" pitchFamily="50" charset="-128"/>
              </a:rPr>
              <a:t>AZ</a:t>
            </a:r>
            <a:r>
              <a:rPr kumimoji="1" lang="ja-JP" altLang="en-US" sz="800">
                <a:solidFill>
                  <a:srgbClr val="FF0000"/>
                </a:solidFill>
                <a:latin typeface="Meiryo UI" panose="020B0604030504040204" pitchFamily="50" charset="-128"/>
                <a:ea typeface="Meiryo UI" panose="020B0604030504040204" pitchFamily="50" charset="-128"/>
              </a:rPr>
              <a:t>構成に伴いサーバ数が増加し、ミドルウェアの内容や数量が増加、ソフトウェア借料が増額</a:t>
            </a:r>
            <a:endParaRPr kumimoji="1" lang="en-US" altLang="ja-JP" sz="800">
              <a:solidFill>
                <a:srgbClr val="FF0000"/>
              </a:solidFill>
              <a:latin typeface="Meiryo UI" panose="020B0604030504040204" pitchFamily="50" charset="-128"/>
              <a:ea typeface="Meiryo UI" panose="020B0604030504040204" pitchFamily="50" charset="-128"/>
            </a:endParaRPr>
          </a:p>
          <a:p>
            <a:pPr marL="92075" indent="-92075">
              <a:buFont typeface="+mj-ea"/>
              <a:buAutoNum type="circleNumDbPlain"/>
            </a:pPr>
            <a:r>
              <a:rPr kumimoji="1" lang="ja-JP" altLang="en-US" sz="800">
                <a:solidFill>
                  <a:srgbClr val="FF0000"/>
                </a:solidFill>
                <a:latin typeface="Meiryo UI" panose="020B0604030504040204" pitchFamily="50" charset="-128"/>
                <a:ea typeface="Meiryo UI" panose="020B0604030504040204" pitchFamily="50" charset="-128"/>
              </a:rPr>
              <a:t>ガバクラにリフトしたシステムは、クラウド最適化が十分に行えていないためクラウド利用経費の逓減に至っていない</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76ED027-5B75-5648-4CC9-744E1F1E75CC}"/>
              </a:ext>
            </a:extLst>
          </p:cNvPr>
          <p:cNvSpPr txBox="1"/>
          <p:nvPr/>
        </p:nvSpPr>
        <p:spPr>
          <a:xfrm>
            <a:off x="4373271" y="2514338"/>
            <a:ext cx="1763966" cy="954107"/>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事業者のデータセンターとガバクラを接続する回線を新設するため費用増加</a:t>
            </a:r>
            <a:endParaRPr kumimoji="1" lang="en-US" altLang="ja-JP" sz="80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800">
                <a:solidFill>
                  <a:schemeClr val="accent1"/>
                </a:solidFill>
                <a:latin typeface="Meiryo UI" panose="020B0604030504040204" pitchFamily="50" charset="-128"/>
                <a:ea typeface="Meiryo UI" panose="020B0604030504040204" pitchFamily="50" charset="-128"/>
              </a:rPr>
              <a:t>一方で庁舎と事業者データセンターを接続する地域回線を利用した安価な構成へ変更したことで通信回線費の合計は現行から費用減少</a:t>
            </a:r>
            <a:endParaRPr kumimoji="1" lang="en-US" altLang="ja-JP" sz="800">
              <a:solidFill>
                <a:schemeClr val="accent1"/>
              </a:solidFill>
              <a:latin typeface="Meiryo UI" panose="020B0604030504040204" pitchFamily="50" charset="-128"/>
              <a:ea typeface="Meiryo UI" panose="020B0604030504040204" pitchFamily="50" charset="-128"/>
            </a:endParaRPr>
          </a:p>
        </p:txBody>
      </p:sp>
      <p:pic>
        <p:nvPicPr>
          <p:cNvPr id="16" name="グラフィックス 15" descr="校舎 単色塗りつぶし">
            <a:extLst>
              <a:ext uri="{FF2B5EF4-FFF2-40B4-BE49-F238E27FC236}">
                <a16:creationId xmlns:a16="http://schemas.microsoft.com/office/drawing/2014/main" id="{0890B65B-1339-E309-0694-4616E70670F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5722" y="5155603"/>
            <a:ext cx="279124" cy="279124"/>
          </a:xfrm>
          <a:prstGeom prst="rect">
            <a:avLst/>
          </a:prstGeom>
        </p:spPr>
      </p:pic>
      <p:pic>
        <p:nvPicPr>
          <p:cNvPr id="17" name="グラフィックス 16" descr="校舎 単色塗りつぶし">
            <a:extLst>
              <a:ext uri="{FF2B5EF4-FFF2-40B4-BE49-F238E27FC236}">
                <a16:creationId xmlns:a16="http://schemas.microsoft.com/office/drawing/2014/main" id="{D19E86A7-F12B-667B-18FF-7F1F6E9B883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2750" y="5299959"/>
            <a:ext cx="279124" cy="279124"/>
          </a:xfrm>
          <a:prstGeom prst="rect">
            <a:avLst/>
          </a:prstGeom>
        </p:spPr>
      </p:pic>
      <p:pic>
        <p:nvPicPr>
          <p:cNvPr id="23" name="グラフィックス 22" descr="校舎 単色塗りつぶし">
            <a:extLst>
              <a:ext uri="{FF2B5EF4-FFF2-40B4-BE49-F238E27FC236}">
                <a16:creationId xmlns:a16="http://schemas.microsoft.com/office/drawing/2014/main" id="{46243B26-65AF-5E7A-7824-FBFD3DEF51E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1545" y="5428470"/>
            <a:ext cx="279124" cy="279124"/>
          </a:xfrm>
          <a:prstGeom prst="rect">
            <a:avLst/>
          </a:prstGeom>
        </p:spPr>
      </p:pic>
      <p:cxnSp>
        <p:nvCxnSpPr>
          <p:cNvPr id="24" name="直線コネクタ 23">
            <a:extLst>
              <a:ext uri="{FF2B5EF4-FFF2-40B4-BE49-F238E27FC236}">
                <a16:creationId xmlns:a16="http://schemas.microsoft.com/office/drawing/2014/main" id="{FCCFBDD4-6F67-9211-83F8-F55C0B2C5323}"/>
              </a:ext>
            </a:extLst>
          </p:cNvPr>
          <p:cNvCxnSpPr>
            <a:cxnSpLocks/>
            <a:stCxn id="42" idx="2"/>
            <a:endCxn id="16" idx="0"/>
          </p:cNvCxnSpPr>
          <p:nvPr/>
        </p:nvCxnSpPr>
        <p:spPr>
          <a:xfrm flipH="1">
            <a:off x="605284" y="4555635"/>
            <a:ext cx="759004" cy="599968"/>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BA118A7C-62CD-3C07-9D8B-40E0E8C73E5A}"/>
              </a:ext>
            </a:extLst>
          </p:cNvPr>
          <p:cNvCxnSpPr>
            <a:cxnSpLocks/>
            <a:stCxn id="42" idx="2"/>
            <a:endCxn id="17" idx="0"/>
          </p:cNvCxnSpPr>
          <p:nvPr/>
        </p:nvCxnSpPr>
        <p:spPr>
          <a:xfrm flipH="1">
            <a:off x="802312" y="4555635"/>
            <a:ext cx="561976" cy="74432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11EF0D50-904D-D827-FC6A-4E05CC83F611}"/>
              </a:ext>
            </a:extLst>
          </p:cNvPr>
          <p:cNvCxnSpPr>
            <a:cxnSpLocks/>
            <a:stCxn id="42" idx="2"/>
            <a:endCxn id="23" idx="0"/>
          </p:cNvCxnSpPr>
          <p:nvPr/>
        </p:nvCxnSpPr>
        <p:spPr>
          <a:xfrm flipH="1">
            <a:off x="991107" y="4555635"/>
            <a:ext cx="373181" cy="872835"/>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BF06878C-6DD9-5363-98FB-35D5A5984897}"/>
              </a:ext>
            </a:extLst>
          </p:cNvPr>
          <p:cNvSpPr txBox="1"/>
          <p:nvPr/>
        </p:nvSpPr>
        <p:spPr>
          <a:xfrm>
            <a:off x="290809" y="5523257"/>
            <a:ext cx="65915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他の電算の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sp>
        <p:nvSpPr>
          <p:cNvPr id="2" name="楕円 1">
            <a:extLst>
              <a:ext uri="{FF2B5EF4-FFF2-40B4-BE49-F238E27FC236}">
                <a16:creationId xmlns:a16="http://schemas.microsoft.com/office/drawing/2014/main" id="{7E121EB4-E812-11E2-2178-287792A8B8D2}"/>
              </a:ext>
            </a:extLst>
          </p:cNvPr>
          <p:cNvSpPr/>
          <p:nvPr/>
        </p:nvSpPr>
        <p:spPr>
          <a:xfrm>
            <a:off x="3997161" y="2703095"/>
            <a:ext cx="175757" cy="10017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9" name="グラフィックス 8" descr="校舎 単色塗りつぶし">
            <a:extLst>
              <a:ext uri="{FF2B5EF4-FFF2-40B4-BE49-F238E27FC236}">
                <a16:creationId xmlns:a16="http://schemas.microsoft.com/office/drawing/2014/main" id="{1C02647F-FCC7-1FAA-5268-8F58B468D35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75500" y="5108218"/>
            <a:ext cx="279124" cy="279124"/>
          </a:xfrm>
          <a:prstGeom prst="rect">
            <a:avLst/>
          </a:prstGeom>
        </p:spPr>
      </p:pic>
      <p:pic>
        <p:nvPicPr>
          <p:cNvPr id="10" name="グラフィックス 9" descr="校舎 単色塗りつぶし">
            <a:extLst>
              <a:ext uri="{FF2B5EF4-FFF2-40B4-BE49-F238E27FC236}">
                <a16:creationId xmlns:a16="http://schemas.microsoft.com/office/drawing/2014/main" id="{73355015-D592-9CBD-1E7D-4D9C925E70A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72528" y="5252574"/>
            <a:ext cx="279124" cy="279124"/>
          </a:xfrm>
          <a:prstGeom prst="rect">
            <a:avLst/>
          </a:prstGeom>
        </p:spPr>
      </p:pic>
      <p:pic>
        <p:nvPicPr>
          <p:cNvPr id="11" name="グラフィックス 10" descr="校舎 単色塗りつぶし">
            <a:extLst>
              <a:ext uri="{FF2B5EF4-FFF2-40B4-BE49-F238E27FC236}">
                <a16:creationId xmlns:a16="http://schemas.microsoft.com/office/drawing/2014/main" id="{BC6FF0FE-1C4A-6D9B-3FB2-4EE50C2526F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61323" y="5381085"/>
            <a:ext cx="279124" cy="279124"/>
          </a:xfrm>
          <a:prstGeom prst="rect">
            <a:avLst/>
          </a:prstGeom>
        </p:spPr>
      </p:pic>
      <p:sp>
        <p:nvSpPr>
          <p:cNvPr id="25" name="テキスト ボックス 24">
            <a:extLst>
              <a:ext uri="{FF2B5EF4-FFF2-40B4-BE49-F238E27FC236}">
                <a16:creationId xmlns:a16="http://schemas.microsoft.com/office/drawing/2014/main" id="{F01BA7F9-0BB1-FFD7-4257-95D7DE0FCA7B}"/>
              </a:ext>
            </a:extLst>
          </p:cNvPr>
          <p:cNvSpPr txBox="1"/>
          <p:nvPr/>
        </p:nvSpPr>
        <p:spPr>
          <a:xfrm>
            <a:off x="3033062" y="5474962"/>
            <a:ext cx="65915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他の電算の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sp>
        <p:nvSpPr>
          <p:cNvPr id="39" name="テキスト ボックス 38">
            <a:extLst>
              <a:ext uri="{FF2B5EF4-FFF2-40B4-BE49-F238E27FC236}">
                <a16:creationId xmlns:a16="http://schemas.microsoft.com/office/drawing/2014/main" id="{D675DB87-3724-F4B2-A591-1B5BD86DB4EE}"/>
              </a:ext>
            </a:extLst>
          </p:cNvPr>
          <p:cNvSpPr txBox="1"/>
          <p:nvPr/>
        </p:nvSpPr>
        <p:spPr>
          <a:xfrm>
            <a:off x="3283229" y="2412700"/>
            <a:ext cx="684708" cy="707886"/>
          </a:xfrm>
          <a:prstGeom prst="rect">
            <a:avLst/>
          </a:prstGeom>
          <a:noFill/>
        </p:spPr>
        <p:txBody>
          <a:bodyPr wrap="square" rtlCol="0">
            <a:spAutoFit/>
          </a:bodyPr>
          <a:lstStyle/>
          <a:p>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先行事業では当該接続回線を</a:t>
            </a: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105</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団体で共同利用を想定</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266F28B6-068D-2F3C-46D7-FDC83D207927}"/>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47" name="直線コネクタ 46">
            <a:extLst>
              <a:ext uri="{FF2B5EF4-FFF2-40B4-BE49-F238E27FC236}">
                <a16:creationId xmlns:a16="http://schemas.microsoft.com/office/drawing/2014/main" id="{9A9D1327-BD2D-6B72-F7BB-16A7AF26516A}"/>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8" name="楕円 47">
            <a:extLst>
              <a:ext uri="{FF2B5EF4-FFF2-40B4-BE49-F238E27FC236}">
                <a16:creationId xmlns:a16="http://schemas.microsoft.com/office/drawing/2014/main" id="{5D928932-7BAB-F082-03DF-D42FEE9C689B}"/>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9" name="直線コネクタ 48">
            <a:extLst>
              <a:ext uri="{FF2B5EF4-FFF2-40B4-BE49-F238E27FC236}">
                <a16:creationId xmlns:a16="http://schemas.microsoft.com/office/drawing/2014/main" id="{A9D171DD-DB15-3166-BFA2-4FBA85D7CE3C}"/>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650C64D0-1900-FAA2-1F3C-58F0D8072964}"/>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1CD0DE0C-80BB-0997-0AA5-7ECCE6D4DC54}"/>
              </a:ext>
            </a:extLst>
          </p:cNvPr>
          <p:cNvSpPr txBox="1"/>
          <p:nvPr/>
        </p:nvSpPr>
        <p:spPr>
          <a:xfrm>
            <a:off x="4059249" y="4823333"/>
            <a:ext cx="787585" cy="338554"/>
          </a:xfrm>
          <a:prstGeom prst="rect">
            <a:avLst/>
          </a:prstGeom>
          <a:noFill/>
        </p:spPr>
        <p:txBody>
          <a:bodyPr wrap="square" rtlCol="0">
            <a:spAutoFit/>
          </a:bodyPr>
          <a:lstStyle/>
          <a:p>
            <a:pPr marL="85725" indent="-85725">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地域回線を継続利用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37" name="雲 36">
            <a:extLst>
              <a:ext uri="{FF2B5EF4-FFF2-40B4-BE49-F238E27FC236}">
                <a16:creationId xmlns:a16="http://schemas.microsoft.com/office/drawing/2014/main" id="{037DF65C-3701-45A4-4188-2BB4B9320B65}"/>
              </a:ext>
            </a:extLst>
          </p:cNvPr>
          <p:cNvSpPr/>
          <p:nvPr/>
        </p:nvSpPr>
        <p:spPr>
          <a:xfrm>
            <a:off x="902313" y="25645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（バックアップ）</a:t>
            </a:r>
            <a:endParaRPr lang="en-US" altLang="ja-JP" sz="800">
              <a:solidFill>
                <a:schemeClr val="tx1"/>
              </a:solidFill>
              <a:latin typeface="Meiryo UI" panose="020B0604030504040204" pitchFamily="50" charset="-128"/>
              <a:ea typeface="Meiryo UI" panose="020B0604030504040204" pitchFamily="50" charset="-128"/>
            </a:endParaRPr>
          </a:p>
        </p:txBody>
      </p:sp>
      <p:cxnSp>
        <p:nvCxnSpPr>
          <p:cNvPr id="44" name="直線コネクタ 43">
            <a:extLst>
              <a:ext uri="{FF2B5EF4-FFF2-40B4-BE49-F238E27FC236}">
                <a16:creationId xmlns:a16="http://schemas.microsoft.com/office/drawing/2014/main" id="{D9944AC8-C111-B816-2B2E-57FF73068015}"/>
              </a:ext>
            </a:extLst>
          </p:cNvPr>
          <p:cNvCxnSpPr>
            <a:cxnSpLocks/>
            <a:stCxn id="37" idx="1"/>
            <a:endCxn id="40" idx="0"/>
          </p:cNvCxnSpPr>
          <p:nvPr/>
        </p:nvCxnSpPr>
        <p:spPr>
          <a:xfrm flipH="1">
            <a:off x="1354816" y="3041453"/>
            <a:ext cx="4697" cy="686307"/>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50CEEEBE-D9E1-4CB7-3C73-CF64E8E3E6CD}"/>
              </a:ext>
            </a:extLst>
          </p:cNvPr>
          <p:cNvSpPr txBox="1"/>
          <p:nvPr/>
        </p:nvSpPr>
        <p:spPr>
          <a:xfrm>
            <a:off x="1402992" y="4562343"/>
            <a:ext cx="1130102" cy="707886"/>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事業者が用意した地域回線（長野県高速情報通信ネットワーク）を利用した単独利用ネットワーク（安価）</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73" name="直線コネクタ 72">
            <a:extLst>
              <a:ext uri="{FF2B5EF4-FFF2-40B4-BE49-F238E27FC236}">
                <a16:creationId xmlns:a16="http://schemas.microsoft.com/office/drawing/2014/main" id="{FA23A1CD-1EC0-C7E0-9A99-A61C30CE3844}"/>
              </a:ext>
            </a:extLst>
          </p:cNvPr>
          <p:cNvCxnSpPr>
            <a:cxnSpLocks/>
            <a:stCxn id="21" idx="2"/>
            <a:endCxn id="5" idx="0"/>
          </p:cNvCxnSpPr>
          <p:nvPr/>
        </p:nvCxnSpPr>
        <p:spPr>
          <a:xfrm flipH="1">
            <a:off x="4083944" y="4555635"/>
            <a:ext cx="8748" cy="86406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BACE52C6-2A43-C816-0F14-A00A73B04F15}"/>
              </a:ext>
            </a:extLst>
          </p:cNvPr>
          <p:cNvCxnSpPr>
            <a:cxnSpLocks/>
            <a:stCxn id="21" idx="2"/>
            <a:endCxn id="9" idx="0"/>
          </p:cNvCxnSpPr>
          <p:nvPr/>
        </p:nvCxnSpPr>
        <p:spPr>
          <a:xfrm flipH="1">
            <a:off x="3315062" y="4555635"/>
            <a:ext cx="777630" cy="552583"/>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7729B1FA-A8C3-C11D-BCD3-0C69501CD2EC}"/>
              </a:ext>
            </a:extLst>
          </p:cNvPr>
          <p:cNvCxnSpPr>
            <a:cxnSpLocks/>
            <a:stCxn id="21" idx="2"/>
            <a:endCxn id="10" idx="0"/>
          </p:cNvCxnSpPr>
          <p:nvPr/>
        </p:nvCxnSpPr>
        <p:spPr>
          <a:xfrm flipH="1">
            <a:off x="3512090" y="4555635"/>
            <a:ext cx="580602" cy="696939"/>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01F45504-6C46-AADE-9E9A-0C5BB5019839}"/>
              </a:ext>
            </a:extLst>
          </p:cNvPr>
          <p:cNvCxnSpPr>
            <a:cxnSpLocks/>
            <a:stCxn id="21" idx="2"/>
            <a:endCxn id="11" idx="0"/>
          </p:cNvCxnSpPr>
          <p:nvPr/>
        </p:nvCxnSpPr>
        <p:spPr>
          <a:xfrm flipH="1">
            <a:off x="3700885" y="4555635"/>
            <a:ext cx="391807" cy="825450"/>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6" name="グラフィックス 85" descr="データベース 単色塗りつぶし">
            <a:extLst>
              <a:ext uri="{FF2B5EF4-FFF2-40B4-BE49-F238E27FC236}">
                <a16:creationId xmlns:a16="http://schemas.microsoft.com/office/drawing/2014/main" id="{6988C277-BC6A-1BE8-A1AA-3042D0E8C15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72578" y="5282313"/>
            <a:ext cx="338554" cy="338554"/>
          </a:xfrm>
          <a:prstGeom prst="rect">
            <a:avLst/>
          </a:prstGeom>
        </p:spPr>
      </p:pic>
      <p:pic>
        <p:nvPicPr>
          <p:cNvPr id="88" name="グラフィックス 87" descr="データベース 単色塗りつぶし">
            <a:extLst>
              <a:ext uri="{FF2B5EF4-FFF2-40B4-BE49-F238E27FC236}">
                <a16:creationId xmlns:a16="http://schemas.microsoft.com/office/drawing/2014/main" id="{BF2407C8-20FE-0EE3-0872-ECEAAFE06C4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146222" y="5257915"/>
            <a:ext cx="338554" cy="338554"/>
          </a:xfrm>
          <a:prstGeom prst="rect">
            <a:avLst/>
          </a:prstGeom>
        </p:spPr>
      </p:pic>
      <p:sp>
        <p:nvSpPr>
          <p:cNvPr id="107" name="テキスト ボックス 106">
            <a:extLst>
              <a:ext uri="{FF2B5EF4-FFF2-40B4-BE49-F238E27FC236}">
                <a16:creationId xmlns:a16="http://schemas.microsoft.com/office/drawing/2014/main" id="{AC677F04-C6CC-F562-B18C-9809DF77841E}"/>
              </a:ext>
            </a:extLst>
          </p:cNvPr>
          <p:cNvSpPr txBox="1"/>
          <p:nvPr/>
        </p:nvSpPr>
        <p:spPr>
          <a:xfrm>
            <a:off x="1603068" y="5374460"/>
            <a:ext cx="1241199"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庁内にバックアップシステム</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108" name="テキスト ボックス 107">
            <a:extLst>
              <a:ext uri="{FF2B5EF4-FFF2-40B4-BE49-F238E27FC236}">
                <a16:creationId xmlns:a16="http://schemas.microsoft.com/office/drawing/2014/main" id="{4389C456-960B-13E1-F96D-CB6661409D1C}"/>
              </a:ext>
            </a:extLst>
          </p:cNvPr>
          <p:cNvSpPr txBox="1"/>
          <p:nvPr/>
        </p:nvSpPr>
        <p:spPr>
          <a:xfrm>
            <a:off x="4366162" y="5374460"/>
            <a:ext cx="1241199"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庁内にバックアップシステム</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A7856614-BC7F-2EC5-68E6-04CB3AFAF696}"/>
              </a:ext>
            </a:extLst>
          </p:cNvPr>
          <p:cNvSpPr txBox="1"/>
          <p:nvPr/>
        </p:nvSpPr>
        <p:spPr>
          <a:xfrm>
            <a:off x="6664277"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61" name="楕円 60">
            <a:extLst>
              <a:ext uri="{FF2B5EF4-FFF2-40B4-BE49-F238E27FC236}">
                <a16:creationId xmlns:a16="http://schemas.microsoft.com/office/drawing/2014/main" id="{E2049816-BD21-A047-F3C9-F4C62401A8A5}"/>
              </a:ext>
            </a:extLst>
          </p:cNvPr>
          <p:cNvSpPr/>
          <p:nvPr/>
        </p:nvSpPr>
        <p:spPr>
          <a:xfrm>
            <a:off x="7763940"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62" name="雲 61">
            <a:extLst>
              <a:ext uri="{FF2B5EF4-FFF2-40B4-BE49-F238E27FC236}">
                <a16:creationId xmlns:a16="http://schemas.microsoft.com/office/drawing/2014/main" id="{AC04466B-2828-D07E-D60B-E4C0AAC42AB8}"/>
              </a:ext>
            </a:extLst>
          </p:cNvPr>
          <p:cNvSpPr/>
          <p:nvPr/>
        </p:nvSpPr>
        <p:spPr>
          <a:xfrm>
            <a:off x="7246548"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65" name="楕円 64">
            <a:extLst>
              <a:ext uri="{FF2B5EF4-FFF2-40B4-BE49-F238E27FC236}">
                <a16:creationId xmlns:a16="http://schemas.microsoft.com/office/drawing/2014/main" id="{892FDD52-0866-6400-F70F-0F5EB3BAFC12}"/>
              </a:ext>
            </a:extLst>
          </p:cNvPr>
          <p:cNvSpPr/>
          <p:nvPr/>
        </p:nvSpPr>
        <p:spPr>
          <a:xfrm>
            <a:off x="7785860"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66" name="グラフィックス 65" descr="校舎 単色塗りつぶし">
            <a:extLst>
              <a:ext uri="{FF2B5EF4-FFF2-40B4-BE49-F238E27FC236}">
                <a16:creationId xmlns:a16="http://schemas.microsoft.com/office/drawing/2014/main" id="{3A73E9E3-6006-0BD6-DC3C-D97D2510D3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99415" y="5419699"/>
            <a:ext cx="408665" cy="408665"/>
          </a:xfrm>
          <a:prstGeom prst="rect">
            <a:avLst/>
          </a:prstGeom>
        </p:spPr>
      </p:pic>
      <p:sp>
        <p:nvSpPr>
          <p:cNvPr id="69" name="テキスト ボックス 68">
            <a:extLst>
              <a:ext uri="{FF2B5EF4-FFF2-40B4-BE49-F238E27FC236}">
                <a16:creationId xmlns:a16="http://schemas.microsoft.com/office/drawing/2014/main" id="{7822952F-DFF0-416B-12B9-51538500026E}"/>
              </a:ext>
            </a:extLst>
          </p:cNvPr>
          <p:cNvSpPr txBox="1"/>
          <p:nvPr/>
        </p:nvSpPr>
        <p:spPr>
          <a:xfrm>
            <a:off x="7466119"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須坂市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70" name="グラフィックス 69" descr="建物 単色塗りつぶし">
            <a:extLst>
              <a:ext uri="{FF2B5EF4-FFF2-40B4-BE49-F238E27FC236}">
                <a16:creationId xmlns:a16="http://schemas.microsoft.com/office/drawing/2014/main" id="{234D97BC-3337-55E6-A5DB-7C47D33BE7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03395" y="3727760"/>
            <a:ext cx="408665" cy="408665"/>
          </a:xfrm>
          <a:prstGeom prst="rect">
            <a:avLst/>
          </a:prstGeom>
        </p:spPr>
      </p:pic>
      <p:sp>
        <p:nvSpPr>
          <p:cNvPr id="71" name="テキスト ボックス 70">
            <a:extLst>
              <a:ext uri="{FF2B5EF4-FFF2-40B4-BE49-F238E27FC236}">
                <a16:creationId xmlns:a16="http://schemas.microsoft.com/office/drawing/2014/main" id="{D99D9847-D3BE-41A1-0D7E-80F7A6565975}"/>
              </a:ext>
            </a:extLst>
          </p:cNvPr>
          <p:cNvSpPr txBox="1"/>
          <p:nvPr/>
        </p:nvSpPr>
        <p:spPr>
          <a:xfrm>
            <a:off x="7083203" y="4093970"/>
            <a:ext cx="1249060"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電算</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データセンター兼保守拠点</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a:t>
            </a:r>
            <a:r>
              <a:rPr kumimoji="1" lang="en-US" altLang="ja-JP" sz="800" b="1" u="sng">
                <a:latin typeface="Meiryo UI" panose="020B0604030504040204" pitchFamily="50" charset="-128"/>
                <a:ea typeface="Meiryo UI" panose="020B0604030504040204" pitchFamily="50" charset="-128"/>
              </a:rPr>
              <a:t>20</a:t>
            </a:r>
            <a:r>
              <a:rPr kumimoji="1" lang="ja-JP" altLang="en-US" sz="800" b="1" u="sng">
                <a:latin typeface="Meiryo UI" panose="020B0604030504040204" pitchFamily="50" charset="-128"/>
                <a:ea typeface="Meiryo UI" panose="020B0604030504040204" pitchFamily="50" charset="-128"/>
              </a:rPr>
              <a:t>業務以外で利用</a:t>
            </a:r>
            <a:r>
              <a:rPr kumimoji="1" lang="ja-JP" altLang="en-US" sz="800">
                <a:latin typeface="Meiryo UI" panose="020B0604030504040204" pitchFamily="50" charset="-128"/>
                <a:ea typeface="Meiryo UI" panose="020B0604030504040204" pitchFamily="50" charset="-128"/>
              </a:rPr>
              <a:t>）</a:t>
            </a:r>
          </a:p>
        </p:txBody>
      </p:sp>
      <p:cxnSp>
        <p:nvCxnSpPr>
          <p:cNvPr id="90" name="直線コネクタ 89">
            <a:extLst>
              <a:ext uri="{FF2B5EF4-FFF2-40B4-BE49-F238E27FC236}">
                <a16:creationId xmlns:a16="http://schemas.microsoft.com/office/drawing/2014/main" id="{B0C24928-319B-19F0-BE4B-0A906072F47A}"/>
              </a:ext>
            </a:extLst>
          </p:cNvPr>
          <p:cNvCxnSpPr>
            <a:cxnSpLocks/>
            <a:stCxn id="62" idx="1"/>
            <a:endCxn id="70" idx="0"/>
          </p:cNvCxnSpPr>
          <p:nvPr/>
        </p:nvCxnSpPr>
        <p:spPr>
          <a:xfrm>
            <a:off x="7703748" y="1880853"/>
            <a:ext cx="3980" cy="1846907"/>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pic>
        <p:nvPicPr>
          <p:cNvPr id="91" name="グラフィックス 90" descr="データベース 単色塗りつぶし">
            <a:extLst>
              <a:ext uri="{FF2B5EF4-FFF2-40B4-BE49-F238E27FC236}">
                <a16:creationId xmlns:a16="http://schemas.microsoft.com/office/drawing/2014/main" id="{ECA616FA-3D43-F01F-59DC-5B94936DA5F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889806" y="3895548"/>
            <a:ext cx="241397" cy="241397"/>
          </a:xfrm>
          <a:prstGeom prst="rect">
            <a:avLst/>
          </a:prstGeom>
        </p:spPr>
      </p:pic>
      <p:cxnSp>
        <p:nvCxnSpPr>
          <p:cNvPr id="92" name="直線矢印コネクタ 91">
            <a:extLst>
              <a:ext uri="{FF2B5EF4-FFF2-40B4-BE49-F238E27FC236}">
                <a16:creationId xmlns:a16="http://schemas.microsoft.com/office/drawing/2014/main" id="{BA56D6B5-FA93-1F99-3B1C-3BCE44C4A25B}"/>
              </a:ext>
            </a:extLst>
          </p:cNvPr>
          <p:cNvCxnSpPr>
            <a:cxnSpLocks/>
          </p:cNvCxnSpPr>
          <p:nvPr/>
        </p:nvCxnSpPr>
        <p:spPr>
          <a:xfrm flipH="1" flipV="1">
            <a:off x="8131203" y="1342693"/>
            <a:ext cx="452193" cy="26676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4" name="楕円 93">
            <a:extLst>
              <a:ext uri="{FF2B5EF4-FFF2-40B4-BE49-F238E27FC236}">
                <a16:creationId xmlns:a16="http://schemas.microsoft.com/office/drawing/2014/main" id="{907E25B5-F7B9-9FC1-E2D0-8C68BDD0D4B3}"/>
              </a:ext>
            </a:extLst>
          </p:cNvPr>
          <p:cNvSpPr/>
          <p:nvPr/>
        </p:nvSpPr>
        <p:spPr>
          <a:xfrm>
            <a:off x="7612202" y="2703095"/>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6269D84B-B0A9-E588-6DFC-7B8BCD83D8E0}"/>
              </a:ext>
            </a:extLst>
          </p:cNvPr>
          <p:cNvSpPr txBox="1"/>
          <p:nvPr/>
        </p:nvSpPr>
        <p:spPr>
          <a:xfrm>
            <a:off x="6437683" y="1530443"/>
            <a:ext cx="735215" cy="707886"/>
          </a:xfrm>
          <a:prstGeom prst="rect">
            <a:avLst/>
          </a:prstGeom>
          <a:noFill/>
        </p:spPr>
        <p:txBody>
          <a:bodyPr wrap="square" rtlCol="0">
            <a:spAutoFit/>
          </a:bodyPr>
          <a:lstStyle/>
          <a:p>
            <a:pPr marL="85725" indent="-85725">
              <a:buFont typeface="+mj-ea"/>
              <a:buAutoNum type="circleNumDbPlain" startAt="3"/>
            </a:pPr>
            <a:r>
              <a:rPr kumimoji="1" lang="ja-JP" altLang="en-US" sz="800">
                <a:solidFill>
                  <a:schemeClr val="accent6"/>
                </a:solidFill>
                <a:latin typeface="Meiryo UI" panose="020B0604030504040204" pitchFamily="50" charset="-128"/>
                <a:ea typeface="Meiryo UI" panose="020B0604030504040204" pitchFamily="50" charset="-128"/>
              </a:rPr>
              <a:t>より多数の団体で共同利用することで費用逓減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96" name="直線矢印コネクタ 95">
            <a:extLst>
              <a:ext uri="{FF2B5EF4-FFF2-40B4-BE49-F238E27FC236}">
                <a16:creationId xmlns:a16="http://schemas.microsoft.com/office/drawing/2014/main" id="{16D32B04-E4F7-BC62-9600-B9522639D628}"/>
              </a:ext>
            </a:extLst>
          </p:cNvPr>
          <p:cNvCxnSpPr>
            <a:cxnSpLocks/>
            <a:stCxn id="95" idx="2"/>
            <a:endCxn id="94" idx="1"/>
          </p:cNvCxnSpPr>
          <p:nvPr/>
        </p:nvCxnSpPr>
        <p:spPr>
          <a:xfrm>
            <a:off x="6805291" y="2238329"/>
            <a:ext cx="832650" cy="47943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97" name="グラフィックス 96" descr="データベース 枠線">
            <a:extLst>
              <a:ext uri="{FF2B5EF4-FFF2-40B4-BE49-F238E27FC236}">
                <a16:creationId xmlns:a16="http://schemas.microsoft.com/office/drawing/2014/main" id="{063722A8-9107-AF92-98B0-FED3A5365086}"/>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914838" y="1212823"/>
            <a:ext cx="182407" cy="182407"/>
          </a:xfrm>
          <a:prstGeom prst="rect">
            <a:avLst/>
          </a:prstGeom>
        </p:spPr>
      </p:pic>
      <p:sp>
        <p:nvSpPr>
          <p:cNvPr id="98" name="テキスト ボックス 97">
            <a:extLst>
              <a:ext uri="{FF2B5EF4-FFF2-40B4-BE49-F238E27FC236}">
                <a16:creationId xmlns:a16="http://schemas.microsoft.com/office/drawing/2014/main" id="{3023C5D8-5FDA-653D-ECAB-1705AB264101}"/>
              </a:ext>
            </a:extLst>
          </p:cNvPr>
          <p:cNvSpPr txBox="1"/>
          <p:nvPr/>
        </p:nvSpPr>
        <p:spPr>
          <a:xfrm>
            <a:off x="8164928" y="1566356"/>
            <a:ext cx="1741072" cy="1077218"/>
          </a:xfrm>
          <a:prstGeom prst="rect">
            <a:avLst/>
          </a:prstGeom>
          <a:noFill/>
        </p:spPr>
        <p:txBody>
          <a:bodyPr wrap="square" rtlCol="0">
            <a:spAutoFit/>
          </a:bodyPr>
          <a:lstStyle/>
          <a:p>
            <a:pPr marL="90488" indent="-90488">
              <a:buFont typeface="+mj-ea"/>
              <a:buAutoNum type="circleNumDbPlain"/>
            </a:pPr>
            <a:r>
              <a:rPr lang="ja-JP" altLang="en-US" sz="800" kern="0">
                <a:solidFill>
                  <a:schemeClr val="accent6"/>
                </a:solidFill>
                <a:latin typeface="Meiryo UI"/>
                <a:ea typeface="Meiryo UI"/>
                <a:cs typeface="Arial"/>
              </a:rPr>
              <a:t>コンテナ化やマネージドサービス化による持ち込みライセンスの削減により費用逓減</a:t>
            </a:r>
            <a:endParaRPr lang="en-US" altLang="ja-JP" sz="800" kern="0">
              <a:solidFill>
                <a:schemeClr val="accent6"/>
              </a:solidFill>
              <a:latin typeface="Meiryo UI"/>
              <a:ea typeface="Meiryo UI"/>
              <a:cs typeface="Arial"/>
            </a:endParaRPr>
          </a:p>
          <a:p>
            <a:pPr marL="90488" indent="-90488">
              <a:buFont typeface="+mj-ea"/>
              <a:buAutoNum type="circleNumDbPlain"/>
            </a:pPr>
            <a:r>
              <a:rPr lang="ja-JP" altLang="en-US" sz="800" kern="0">
                <a:solidFill>
                  <a:schemeClr val="accent6"/>
                </a:solidFill>
                <a:latin typeface="Meiryo UI"/>
                <a:ea typeface="Meiryo UI"/>
                <a:cs typeface="Arial"/>
              </a:rPr>
              <a:t>利用状況を踏まえた仮想マシンの台数見直し、オートスケールの適用や</a:t>
            </a:r>
            <a:r>
              <a:rPr lang="en-US" altLang="ja-JP" sz="800" kern="0">
                <a:solidFill>
                  <a:schemeClr val="accent6"/>
                </a:solidFill>
                <a:latin typeface="Meiryo UI"/>
                <a:ea typeface="Meiryo UI"/>
                <a:cs typeface="Arial"/>
              </a:rPr>
              <a:t>RI</a:t>
            </a:r>
            <a:r>
              <a:rPr lang="ja-JP" altLang="en-US" sz="800" kern="0">
                <a:solidFill>
                  <a:schemeClr val="accent6"/>
                </a:solidFill>
                <a:latin typeface="Meiryo UI"/>
                <a:ea typeface="Meiryo UI"/>
                <a:cs typeface="Arial"/>
              </a:rPr>
              <a:t>に向けたリソースの再評価等クラウド環境の最適化を進めることにより費用逓減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99" name="グラフィックス 98" descr="データベース 枠線">
            <a:extLst>
              <a:ext uri="{FF2B5EF4-FFF2-40B4-BE49-F238E27FC236}">
                <a16:creationId xmlns:a16="http://schemas.microsoft.com/office/drawing/2014/main" id="{FDC4B716-D7B2-3676-E53F-88E65C6B8F1B}"/>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067264" y="1389152"/>
            <a:ext cx="182407" cy="182407"/>
          </a:xfrm>
          <a:prstGeom prst="rect">
            <a:avLst/>
          </a:prstGeom>
        </p:spPr>
      </p:pic>
      <p:pic>
        <p:nvPicPr>
          <p:cNvPr id="100" name="グラフィックス 99" descr="データベース 単色塗りつぶし">
            <a:extLst>
              <a:ext uri="{FF2B5EF4-FFF2-40B4-BE49-F238E27FC236}">
                <a16:creationId xmlns:a16="http://schemas.microsoft.com/office/drawing/2014/main" id="{E73578F8-98A6-19B9-C299-9F5CDC85982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80234" y="5272416"/>
            <a:ext cx="338554" cy="338554"/>
          </a:xfrm>
          <a:prstGeom prst="rect">
            <a:avLst/>
          </a:prstGeom>
        </p:spPr>
      </p:pic>
      <p:pic>
        <p:nvPicPr>
          <p:cNvPr id="102" name="グラフィックス 101" descr="データベース 単色塗りつぶし">
            <a:extLst>
              <a:ext uri="{FF2B5EF4-FFF2-40B4-BE49-F238E27FC236}">
                <a16:creationId xmlns:a16="http://schemas.microsoft.com/office/drawing/2014/main" id="{A88B16D8-0ACD-EFE9-291B-CEC9F03DEE6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816156" y="1357672"/>
            <a:ext cx="241397" cy="241397"/>
          </a:xfrm>
          <a:prstGeom prst="rect">
            <a:avLst/>
          </a:prstGeom>
        </p:spPr>
      </p:pic>
      <p:cxnSp>
        <p:nvCxnSpPr>
          <p:cNvPr id="103" name="直線コネクタ 102">
            <a:extLst>
              <a:ext uri="{FF2B5EF4-FFF2-40B4-BE49-F238E27FC236}">
                <a16:creationId xmlns:a16="http://schemas.microsoft.com/office/drawing/2014/main" id="{0D4CB9D1-39E0-7EF3-3742-AFE4A65907AB}"/>
              </a:ext>
            </a:extLst>
          </p:cNvPr>
          <p:cNvCxnSpPr>
            <a:cxnSpLocks/>
            <a:stCxn id="71" idx="2"/>
            <a:endCxn id="66" idx="0"/>
          </p:cNvCxnSpPr>
          <p:nvPr/>
        </p:nvCxnSpPr>
        <p:spPr>
          <a:xfrm flipH="1">
            <a:off x="7703748" y="4555635"/>
            <a:ext cx="3985" cy="86406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24B8A145-C17A-8079-3A6D-A7E7BB158793}"/>
              </a:ext>
            </a:extLst>
          </p:cNvPr>
          <p:cNvCxnSpPr>
            <a:cxnSpLocks/>
            <a:stCxn id="71" idx="2"/>
            <a:endCxn id="109" idx="0"/>
          </p:cNvCxnSpPr>
          <p:nvPr/>
        </p:nvCxnSpPr>
        <p:spPr>
          <a:xfrm flipH="1">
            <a:off x="6972518" y="4555635"/>
            <a:ext cx="735215" cy="552583"/>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EF47D410-D6B2-2B74-4CAF-D82072D33D21}"/>
              </a:ext>
            </a:extLst>
          </p:cNvPr>
          <p:cNvCxnSpPr>
            <a:cxnSpLocks/>
            <a:stCxn id="71" idx="2"/>
            <a:endCxn id="110" idx="0"/>
          </p:cNvCxnSpPr>
          <p:nvPr/>
        </p:nvCxnSpPr>
        <p:spPr>
          <a:xfrm flipH="1">
            <a:off x="7169546" y="4555635"/>
            <a:ext cx="538187" cy="696939"/>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A71786DC-82FE-BA6A-DED9-65950EFE584F}"/>
              </a:ext>
            </a:extLst>
          </p:cNvPr>
          <p:cNvCxnSpPr>
            <a:cxnSpLocks/>
            <a:stCxn id="71" idx="2"/>
            <a:endCxn id="111" idx="0"/>
          </p:cNvCxnSpPr>
          <p:nvPr/>
        </p:nvCxnSpPr>
        <p:spPr>
          <a:xfrm flipH="1">
            <a:off x="7358341" y="4555635"/>
            <a:ext cx="349392" cy="825450"/>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9" name="グラフィックス 108" descr="校舎 単色塗りつぶし">
            <a:extLst>
              <a:ext uri="{FF2B5EF4-FFF2-40B4-BE49-F238E27FC236}">
                <a16:creationId xmlns:a16="http://schemas.microsoft.com/office/drawing/2014/main" id="{881A6841-E076-0180-20C2-2A0B9C6A123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32956" y="5108218"/>
            <a:ext cx="279124" cy="279124"/>
          </a:xfrm>
          <a:prstGeom prst="rect">
            <a:avLst/>
          </a:prstGeom>
        </p:spPr>
      </p:pic>
      <p:pic>
        <p:nvPicPr>
          <p:cNvPr id="110" name="グラフィックス 109" descr="校舎 単色塗りつぶし">
            <a:extLst>
              <a:ext uri="{FF2B5EF4-FFF2-40B4-BE49-F238E27FC236}">
                <a16:creationId xmlns:a16="http://schemas.microsoft.com/office/drawing/2014/main" id="{AB503604-634A-D2AE-F8E6-F43BA21FE6F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29984" y="5252574"/>
            <a:ext cx="279124" cy="279124"/>
          </a:xfrm>
          <a:prstGeom prst="rect">
            <a:avLst/>
          </a:prstGeom>
        </p:spPr>
      </p:pic>
      <p:pic>
        <p:nvPicPr>
          <p:cNvPr id="111" name="グラフィックス 110" descr="校舎 単色塗りつぶし">
            <a:extLst>
              <a:ext uri="{FF2B5EF4-FFF2-40B4-BE49-F238E27FC236}">
                <a16:creationId xmlns:a16="http://schemas.microsoft.com/office/drawing/2014/main" id="{CCFACDD7-7AD4-6284-4093-128D0D973FB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18779" y="5381085"/>
            <a:ext cx="279124" cy="279124"/>
          </a:xfrm>
          <a:prstGeom prst="rect">
            <a:avLst/>
          </a:prstGeom>
        </p:spPr>
      </p:pic>
      <p:sp>
        <p:nvSpPr>
          <p:cNvPr id="112" name="テキスト ボックス 111">
            <a:extLst>
              <a:ext uri="{FF2B5EF4-FFF2-40B4-BE49-F238E27FC236}">
                <a16:creationId xmlns:a16="http://schemas.microsoft.com/office/drawing/2014/main" id="{ADE299C0-57E5-3370-9C01-42FF7D1972E2}"/>
              </a:ext>
            </a:extLst>
          </p:cNvPr>
          <p:cNvSpPr txBox="1"/>
          <p:nvPr/>
        </p:nvSpPr>
        <p:spPr>
          <a:xfrm>
            <a:off x="6682060" y="5474332"/>
            <a:ext cx="65915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他の電算の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sp>
        <p:nvSpPr>
          <p:cNvPr id="113" name="テキスト ボックス 112">
            <a:extLst>
              <a:ext uri="{FF2B5EF4-FFF2-40B4-BE49-F238E27FC236}">
                <a16:creationId xmlns:a16="http://schemas.microsoft.com/office/drawing/2014/main" id="{76947375-D3CC-869B-51BE-52598719BFC0}"/>
              </a:ext>
            </a:extLst>
          </p:cNvPr>
          <p:cNvSpPr txBox="1"/>
          <p:nvPr/>
        </p:nvSpPr>
        <p:spPr>
          <a:xfrm>
            <a:off x="8141826" y="2706703"/>
            <a:ext cx="1427159" cy="215444"/>
          </a:xfrm>
          <a:prstGeom prst="rect">
            <a:avLst/>
          </a:prstGeom>
          <a:noFill/>
        </p:spPr>
        <p:txBody>
          <a:bodyPr wrap="square" rtlCol="0">
            <a:spAutoFit/>
          </a:bodyPr>
          <a:lstStyle/>
          <a:p>
            <a:pPr marL="90488" indent="-90488">
              <a:buFont typeface="+mj-ea"/>
              <a:buAutoNum type="circleNumDbPlain" startAt="4"/>
            </a:pPr>
            <a:r>
              <a:rPr lang="ja-JP" altLang="en-US" sz="800" kern="0">
                <a:solidFill>
                  <a:schemeClr val="accent6"/>
                </a:solidFill>
                <a:latin typeface="Meiryo UI"/>
                <a:ea typeface="Meiryo UI"/>
                <a:cs typeface="Arial"/>
              </a:rPr>
              <a:t>可能な限りガバクラへ移行</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114" name="直線矢印コネクタ 113">
            <a:extLst>
              <a:ext uri="{FF2B5EF4-FFF2-40B4-BE49-F238E27FC236}">
                <a16:creationId xmlns:a16="http://schemas.microsoft.com/office/drawing/2014/main" id="{A2F96318-AACD-FDFD-4A62-083342AC88D6}"/>
              </a:ext>
            </a:extLst>
          </p:cNvPr>
          <p:cNvCxnSpPr>
            <a:cxnSpLocks/>
          </p:cNvCxnSpPr>
          <p:nvPr/>
        </p:nvCxnSpPr>
        <p:spPr>
          <a:xfrm flipH="1" flipV="1">
            <a:off x="7881851" y="1637505"/>
            <a:ext cx="519950" cy="106559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67FC322B-E86E-7122-305D-D4332D8A6582}"/>
              </a:ext>
            </a:extLst>
          </p:cNvPr>
          <p:cNvCxnSpPr>
            <a:cxnSpLocks/>
          </p:cNvCxnSpPr>
          <p:nvPr/>
        </p:nvCxnSpPr>
        <p:spPr>
          <a:xfrm flipH="1">
            <a:off x="8006041" y="2938986"/>
            <a:ext cx="396899" cy="88541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1" name="テキスト ボックス 120">
            <a:extLst>
              <a:ext uri="{FF2B5EF4-FFF2-40B4-BE49-F238E27FC236}">
                <a16:creationId xmlns:a16="http://schemas.microsoft.com/office/drawing/2014/main" id="{B6940A81-8940-A13E-DD0C-1A6CBE582719}"/>
              </a:ext>
            </a:extLst>
          </p:cNvPr>
          <p:cNvSpPr txBox="1"/>
          <p:nvPr/>
        </p:nvSpPr>
        <p:spPr>
          <a:xfrm>
            <a:off x="7999118" y="5374460"/>
            <a:ext cx="1241199"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庁内にバックアップシステム</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122" name="テキスト ボックス 121">
            <a:extLst>
              <a:ext uri="{FF2B5EF4-FFF2-40B4-BE49-F238E27FC236}">
                <a16:creationId xmlns:a16="http://schemas.microsoft.com/office/drawing/2014/main" id="{7A058434-856B-0624-C07C-2B98D6AE4E68}"/>
              </a:ext>
            </a:extLst>
          </p:cNvPr>
          <p:cNvSpPr txBox="1"/>
          <p:nvPr/>
        </p:nvSpPr>
        <p:spPr>
          <a:xfrm>
            <a:off x="7652528" y="4823333"/>
            <a:ext cx="787585" cy="338554"/>
          </a:xfrm>
          <a:prstGeom prst="rect">
            <a:avLst/>
          </a:prstGeom>
          <a:noFill/>
        </p:spPr>
        <p:txBody>
          <a:bodyPr wrap="square" rtlCol="0">
            <a:spAutoFit/>
          </a:bodyPr>
          <a:lstStyle/>
          <a:p>
            <a:pPr marL="85725" indent="-85725">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地域回線を継続利用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123" name="テキスト ボックス 122">
            <a:extLst>
              <a:ext uri="{FF2B5EF4-FFF2-40B4-BE49-F238E27FC236}">
                <a16:creationId xmlns:a16="http://schemas.microsoft.com/office/drawing/2014/main" id="{D08D9528-BE60-985B-C55B-276B2AD072C1}"/>
              </a:ext>
            </a:extLst>
          </p:cNvPr>
          <p:cNvSpPr txBox="1"/>
          <p:nvPr/>
        </p:nvSpPr>
        <p:spPr>
          <a:xfrm>
            <a:off x="4428616" y="5899345"/>
            <a:ext cx="1498349"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A</a:t>
            </a:r>
            <a:r>
              <a:rPr kumimoji="1" lang="ja-JP" altLang="en-US" sz="8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B</a:t>
            </a:r>
            <a:r>
              <a:rPr kumimoji="1" lang="ja-JP" altLang="en-US" sz="8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800">
              <a:solidFill>
                <a:schemeClr val="accent1"/>
              </a:solidFill>
              <a:latin typeface="Meiryo UI" panose="020B0604030504040204" pitchFamily="50" charset="-128"/>
              <a:ea typeface="Meiryo UI" panose="020B0604030504040204" pitchFamily="50" charset="-128"/>
            </a:endParaRPr>
          </a:p>
          <a:p>
            <a:r>
              <a:rPr kumimoji="1" lang="ja-JP" altLang="en-US" sz="8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124" name="テキスト ボックス 123">
            <a:extLst>
              <a:ext uri="{FF2B5EF4-FFF2-40B4-BE49-F238E27FC236}">
                <a16:creationId xmlns:a16="http://schemas.microsoft.com/office/drawing/2014/main" id="{1436B72B-7649-EB7C-92AD-8C24C3FA9366}"/>
              </a:ext>
            </a:extLst>
          </p:cNvPr>
          <p:cNvSpPr txBox="1"/>
          <p:nvPr/>
        </p:nvSpPr>
        <p:spPr>
          <a:xfrm>
            <a:off x="7890126" y="6053211"/>
            <a:ext cx="197533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緑字：コスト</a:t>
            </a:r>
            <a:r>
              <a:rPr kumimoji="1" lang="en-US" altLang="ja-JP" sz="800">
                <a:solidFill>
                  <a:schemeClr val="accent6"/>
                </a:solidFill>
                <a:latin typeface="Meiryo UI" panose="020B0604030504040204" pitchFamily="50" charset="-128"/>
                <a:ea typeface="Meiryo UI" panose="020B0604030504040204" pitchFamily="50" charset="-128"/>
              </a:rPr>
              <a:t>B</a:t>
            </a:r>
            <a:r>
              <a:rPr kumimoji="1" lang="ja-JP" altLang="en-US" sz="8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125" name="グラフィックス 124" descr="データベース 枠線">
            <a:extLst>
              <a:ext uri="{FF2B5EF4-FFF2-40B4-BE49-F238E27FC236}">
                <a16:creationId xmlns:a16="http://schemas.microsoft.com/office/drawing/2014/main" id="{559906EF-32BA-DBBC-3231-2D4BADFEA5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4050" y="5881266"/>
            <a:ext cx="150750" cy="150750"/>
          </a:xfrm>
          <a:prstGeom prst="rect">
            <a:avLst/>
          </a:prstGeom>
        </p:spPr>
      </p:pic>
      <p:sp>
        <p:nvSpPr>
          <p:cNvPr id="126" name="テキスト ボックス 125">
            <a:extLst>
              <a:ext uri="{FF2B5EF4-FFF2-40B4-BE49-F238E27FC236}">
                <a16:creationId xmlns:a16="http://schemas.microsoft.com/office/drawing/2014/main" id="{ABE1193B-C231-98C4-ACD9-B65D3999749F}"/>
              </a:ext>
            </a:extLst>
          </p:cNvPr>
          <p:cNvSpPr txBox="1"/>
          <p:nvPr/>
        </p:nvSpPr>
        <p:spPr>
          <a:xfrm>
            <a:off x="8124800" y="5857985"/>
            <a:ext cx="171757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27" name="矢印: 下 126">
            <a:extLst>
              <a:ext uri="{FF2B5EF4-FFF2-40B4-BE49-F238E27FC236}">
                <a16:creationId xmlns:a16="http://schemas.microsoft.com/office/drawing/2014/main" id="{D3656F3B-0E27-74C6-27D0-4805D5CBDC79}"/>
              </a:ext>
            </a:extLst>
          </p:cNvPr>
          <p:cNvSpPr/>
          <p:nvPr/>
        </p:nvSpPr>
        <p:spPr>
          <a:xfrm rot="16200000">
            <a:off x="6054350" y="4396615"/>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28" name="矢印: 下 127">
            <a:extLst>
              <a:ext uri="{FF2B5EF4-FFF2-40B4-BE49-F238E27FC236}">
                <a16:creationId xmlns:a16="http://schemas.microsoft.com/office/drawing/2014/main" id="{7DCD7C03-AECD-4F73-029E-78B2B48466EC}"/>
              </a:ext>
            </a:extLst>
          </p:cNvPr>
          <p:cNvSpPr/>
          <p:nvPr/>
        </p:nvSpPr>
        <p:spPr>
          <a:xfrm rot="16200000">
            <a:off x="2205897" y="4433266"/>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B461B336-8EA7-264B-7034-CA6CCDCE324C}"/>
              </a:ext>
            </a:extLst>
          </p:cNvPr>
          <p:cNvCxnSpPr>
            <a:cxnSpLocks/>
          </p:cNvCxnSpPr>
          <p:nvPr/>
        </p:nvCxnSpPr>
        <p:spPr>
          <a:xfrm flipH="1">
            <a:off x="3014310" y="1805341"/>
            <a:ext cx="726298" cy="897754"/>
          </a:xfrm>
          <a:prstGeom prst="line">
            <a:avLst/>
          </a:prstGeom>
          <a:ln w="19050"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F1F782EA-14AF-28FA-78A0-24960C9802FF}"/>
              </a:ext>
            </a:extLst>
          </p:cNvPr>
          <p:cNvCxnSpPr>
            <a:cxnSpLocks/>
            <a:stCxn id="19" idx="1"/>
          </p:cNvCxnSpPr>
          <p:nvPr/>
        </p:nvCxnSpPr>
        <p:spPr>
          <a:xfrm flipH="1" flipV="1">
            <a:off x="3014149" y="2692985"/>
            <a:ext cx="874205" cy="1239108"/>
          </a:xfrm>
          <a:prstGeom prst="line">
            <a:avLst/>
          </a:prstGeom>
          <a:ln w="19050"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E0D0EC69-28A5-6EAB-6CC6-1A9778ADFF93}"/>
              </a:ext>
            </a:extLst>
          </p:cNvPr>
          <p:cNvCxnSpPr>
            <a:cxnSpLocks/>
            <a:endCxn id="2" idx="1"/>
          </p:cNvCxnSpPr>
          <p:nvPr/>
        </p:nvCxnSpPr>
        <p:spPr>
          <a:xfrm>
            <a:off x="3941834" y="2582926"/>
            <a:ext cx="81066" cy="13484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A9168C4F-926D-190B-1635-87AF9F58C6F5}"/>
              </a:ext>
            </a:extLst>
          </p:cNvPr>
          <p:cNvSpPr txBox="1"/>
          <p:nvPr/>
        </p:nvSpPr>
        <p:spPr>
          <a:xfrm>
            <a:off x="2443356" y="1707635"/>
            <a:ext cx="684708" cy="830997"/>
          </a:xfrm>
          <a:prstGeom prst="rect">
            <a:avLst/>
          </a:prstGeom>
          <a:noFill/>
        </p:spPr>
        <p:txBody>
          <a:bodyPr wrap="square" rtlCol="0">
            <a:spAutoFit/>
          </a:bodyPr>
          <a:lstStyle/>
          <a:p>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先行事業では須坂市</a:t>
            </a: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1</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団体で単独利用している保守回線として積算</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191E0B77-2DC8-D30B-7161-40B16007E9D5}"/>
              </a:ext>
            </a:extLst>
          </p:cNvPr>
          <p:cNvCxnSpPr>
            <a:cxnSpLocks/>
          </p:cNvCxnSpPr>
          <p:nvPr/>
        </p:nvCxnSpPr>
        <p:spPr>
          <a:xfrm>
            <a:off x="3106769" y="1990957"/>
            <a:ext cx="208293" cy="24036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D64C21A8-69BA-89CF-D49A-AFB49C238BC8}"/>
              </a:ext>
            </a:extLst>
          </p:cNvPr>
          <p:cNvCxnSpPr>
            <a:cxnSpLocks/>
            <a:stCxn id="130" idx="4"/>
            <a:endCxn id="70" idx="1"/>
          </p:cNvCxnSpPr>
          <p:nvPr/>
        </p:nvCxnSpPr>
        <p:spPr>
          <a:xfrm>
            <a:off x="6816997" y="2853360"/>
            <a:ext cx="686398" cy="1078733"/>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30" name="楕円 129">
            <a:extLst>
              <a:ext uri="{FF2B5EF4-FFF2-40B4-BE49-F238E27FC236}">
                <a16:creationId xmlns:a16="http://schemas.microsoft.com/office/drawing/2014/main" id="{E66F75F1-00A6-53DC-FC89-2E7FBFEDC553}"/>
              </a:ext>
            </a:extLst>
          </p:cNvPr>
          <p:cNvSpPr/>
          <p:nvPr/>
        </p:nvSpPr>
        <p:spPr>
          <a:xfrm>
            <a:off x="6729118" y="2753183"/>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33" name="直線矢印コネクタ 132">
            <a:extLst>
              <a:ext uri="{FF2B5EF4-FFF2-40B4-BE49-F238E27FC236}">
                <a16:creationId xmlns:a16="http://schemas.microsoft.com/office/drawing/2014/main" id="{FACC44DC-FA26-7EC8-5AA4-E2D7574C104A}"/>
              </a:ext>
            </a:extLst>
          </p:cNvPr>
          <p:cNvCxnSpPr>
            <a:cxnSpLocks/>
            <a:stCxn id="95" idx="2"/>
            <a:endCxn id="130" idx="7"/>
          </p:cNvCxnSpPr>
          <p:nvPr/>
        </p:nvCxnSpPr>
        <p:spPr>
          <a:xfrm>
            <a:off x="6805291" y="2238329"/>
            <a:ext cx="73845" cy="52952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80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a:extLst>
              <a:ext uri="{FF2B5EF4-FFF2-40B4-BE49-F238E27FC236}">
                <a16:creationId xmlns:a16="http://schemas.microsoft.com/office/drawing/2014/main" id="{FB5064BB-31EB-E811-0481-5202F57D562C}"/>
              </a:ext>
            </a:extLst>
          </p:cNvPr>
          <p:cNvGraphicFramePr>
            <a:graphicFrameLocks noGrp="1"/>
          </p:cNvGraphicFramePr>
          <p:nvPr>
            <p:extLst>
              <p:ext uri="{D42A27DB-BD31-4B8C-83A1-F6EECF244321}">
                <p14:modId xmlns:p14="http://schemas.microsoft.com/office/powerpoint/2010/main" val="3635111470"/>
              </p:ext>
            </p:extLst>
          </p:nvPr>
        </p:nvGraphicFramePr>
        <p:xfrm>
          <a:off x="360000" y="298800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118,578,000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103,578,000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-15,000,000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118,578,000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103,578,000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-15,000,000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29,222,500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-29,222,500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9,892,800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-9,892,800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9,326,300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5,354,800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-3,971,500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-43%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165,168,000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165,168,000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17,520,000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48,375,360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30,855,360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176%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98,400,000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184,729,067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86,329,067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88%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329,529,600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403,627,227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74,097,627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448,107,600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507,205,227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59,097,627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令和５年度の検証結果（せとうち３市の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1815849"/>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せとうち３市のランニングコストは、</a:t>
            </a:r>
            <a:r>
              <a:rPr kumimoji="1" lang="ja-JP" altLang="en-US" sz="1600" b="1" u="sng" kern="0">
                <a:solidFill>
                  <a:srgbClr val="FF0000"/>
                </a:solidFill>
                <a:latin typeface="Meiryo UI"/>
                <a:ea typeface="Meiryo UI"/>
              </a:rPr>
              <a:t>約</a:t>
            </a:r>
            <a:r>
              <a:rPr kumimoji="1" lang="en-US" altLang="ja-JP" sz="1600" b="1" u="sng" kern="0">
                <a:solidFill>
                  <a:srgbClr val="FF0000"/>
                </a:solidFill>
                <a:latin typeface="Meiryo UI"/>
                <a:ea typeface="Meiryo UI"/>
              </a:rPr>
              <a:t>59</a:t>
            </a:r>
            <a:r>
              <a:rPr kumimoji="1" lang="ja-JP" altLang="en-US" sz="1600" b="1" u="sng" kern="0">
                <a:solidFill>
                  <a:srgbClr val="FF0000"/>
                </a:solidFill>
                <a:latin typeface="Meiryo UI"/>
                <a:ea typeface="Meiryo UI"/>
              </a:rPr>
              <a:t>百万円増加</a:t>
            </a:r>
            <a:r>
              <a:rPr kumimoji="1" lang="ja-JP" altLang="en-US" sz="1200" b="1" u="sng" kern="0">
                <a:solidFill>
                  <a:srgbClr val="FF0000"/>
                </a:solidFill>
                <a:latin typeface="Meiryo UI"/>
                <a:ea typeface="Meiryo UI"/>
              </a:rPr>
              <a:t>（＋</a:t>
            </a:r>
            <a:r>
              <a:rPr kumimoji="1" lang="en-US" altLang="ja-JP" sz="1200" b="1" u="sng" kern="0">
                <a:solidFill>
                  <a:srgbClr val="FF0000"/>
                </a:solidFill>
                <a:latin typeface="Meiryo UI"/>
                <a:ea typeface="Meiryo UI"/>
              </a:rPr>
              <a:t>13%</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現行の自治体クラウドで発生していた</a:t>
            </a:r>
            <a:r>
              <a:rPr kumimoji="1" lang="ja-JP" altLang="en-US" sz="1600" b="1" u="sng" kern="0">
                <a:solidFill>
                  <a:prstClr val="black"/>
                </a:solidFill>
                <a:latin typeface="Meiryo UI"/>
                <a:ea typeface="Meiryo UI"/>
              </a:rPr>
              <a:t>「ハードウェア借料」、「ハードウェア保守費」及び「ソフトウェア借料」</a:t>
            </a:r>
            <a:r>
              <a:rPr kumimoji="1" lang="ja-JP" altLang="en-US" sz="1600" b="1" kern="0">
                <a:solidFill>
                  <a:prstClr val="black"/>
                </a:solidFill>
                <a:latin typeface="Meiryo UI"/>
                <a:ea typeface="Meiryo UI"/>
              </a:rPr>
              <a:t>について、</a:t>
            </a:r>
            <a:r>
              <a:rPr kumimoji="1" lang="ja-JP" altLang="en-US" sz="1600" b="1" u="sng" kern="0">
                <a:solidFill>
                  <a:prstClr val="black"/>
                </a:solidFill>
                <a:latin typeface="Meiryo UI"/>
                <a:ea typeface="Meiryo UI"/>
              </a:rPr>
              <a:t>ガバメントクラウドへ移行したことで</a:t>
            </a:r>
            <a:r>
              <a:rPr kumimoji="1" lang="zh-TW" altLang="en-US" sz="1600" b="1" u="sng" kern="0">
                <a:solidFill>
                  <a:prstClr val="black"/>
                </a:solidFill>
                <a:latin typeface="Meiryo UI"/>
                <a:ea typeface="Meiryo UI"/>
              </a:rPr>
              <a:t>逓</a:t>
            </a:r>
            <a:r>
              <a:rPr kumimoji="1" lang="ja-JP" altLang="en-US" sz="1600" b="1" u="sng" kern="0">
                <a:solidFill>
                  <a:prstClr val="black"/>
                </a:solidFill>
                <a:latin typeface="Meiryo UI"/>
                <a:ea typeface="Meiryo UI"/>
              </a:rPr>
              <a:t>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43</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-10%</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した一方で、</a:t>
            </a:r>
            <a:r>
              <a:rPr kumimoji="1" lang="ja-JP" altLang="en-US" sz="1600" b="1" u="sng" kern="0">
                <a:solidFill>
                  <a:prstClr val="black"/>
                </a:solidFill>
                <a:latin typeface="Meiryo UI"/>
                <a:ea typeface="Meiryo UI"/>
              </a:rPr>
              <a:t>「クラウド利用経費」が増加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86</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19</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した。</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また、</a:t>
            </a:r>
            <a:r>
              <a:rPr kumimoji="1" lang="ja-JP" altLang="en-US" sz="1600" b="1" u="sng" kern="0">
                <a:solidFill>
                  <a:prstClr val="black"/>
                </a:solidFill>
                <a:latin typeface="Meiryo UI"/>
                <a:ea typeface="Meiryo UI"/>
              </a:rPr>
              <a:t>「通信回線費」について、庁舎とガバメントクラウドを接続する副回線の回線種別の違いや接続ロケーションの冗長化から増加</a:t>
            </a:r>
            <a:r>
              <a:rPr kumimoji="1" lang="ja-JP" altLang="en-US" sz="1200" b="1" u="sng" kern="0">
                <a:solidFill>
                  <a:prstClr val="black"/>
                </a:solidFill>
                <a:latin typeface="Meiryo UI"/>
                <a:ea typeface="Meiryo UI"/>
              </a:rPr>
              <a:t>（約</a:t>
            </a:r>
            <a:r>
              <a:rPr kumimoji="1" lang="en-US" altLang="ja-JP" sz="1200" b="1" u="sng" kern="0">
                <a:solidFill>
                  <a:prstClr val="black"/>
                </a:solidFill>
                <a:latin typeface="Meiryo UI"/>
                <a:ea typeface="Meiryo UI"/>
              </a:rPr>
              <a:t>30</a:t>
            </a:r>
            <a:r>
              <a:rPr kumimoji="1" lang="ja-JP" altLang="en-US" sz="1200" b="1" u="sng" kern="0">
                <a:solidFill>
                  <a:prstClr val="black"/>
                </a:solidFill>
                <a:latin typeface="Meiryo UI"/>
                <a:ea typeface="Meiryo UI"/>
              </a:rPr>
              <a:t>百万円、＋７％）</a:t>
            </a:r>
            <a:r>
              <a:rPr kumimoji="1" lang="ja-JP" altLang="en-US" sz="1600" kern="0">
                <a:solidFill>
                  <a:prstClr val="black"/>
                </a:solidFill>
                <a:latin typeface="Meiryo UI"/>
                <a:ea typeface="Meiryo UI"/>
              </a:rPr>
              <a:t>した。</a:t>
            </a: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なお、マネージドサービスの適用により</a:t>
            </a:r>
            <a:r>
              <a:rPr kumimoji="1" lang="ja-JP" altLang="en-US" sz="1600" b="1" u="sng" kern="0">
                <a:solidFill>
                  <a:prstClr val="black"/>
                </a:solidFill>
                <a:latin typeface="Meiryo UI"/>
                <a:ea typeface="Meiryo UI"/>
              </a:rPr>
              <a:t>「システム運用作業」が</a:t>
            </a:r>
            <a:r>
              <a:rPr kumimoji="1" lang="zh-TW" altLang="en-US" sz="1600" b="1" u="sng" kern="0">
                <a:solidFill>
                  <a:prstClr val="black"/>
                </a:solidFill>
                <a:latin typeface="Meiryo UI"/>
                <a:ea typeface="Meiryo UI"/>
              </a:rPr>
              <a:t>逓減</a:t>
            </a:r>
            <a:r>
              <a:rPr kumimoji="1" lang="zh-TW"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15</a:t>
            </a:r>
            <a:r>
              <a:rPr kumimoji="1" lang="zh-TW" altLang="en-US" sz="1200" b="1" u="sng" kern="0">
                <a:solidFill>
                  <a:srgbClr val="00338D"/>
                </a:solidFill>
                <a:latin typeface="Meiryo UI"/>
                <a:ea typeface="Meiryo UI"/>
              </a:rPr>
              <a:t>百万円、</a:t>
            </a:r>
            <a:r>
              <a:rPr kumimoji="1" lang="en-US" altLang="zh-TW" sz="1200" b="1" u="sng" kern="0">
                <a:solidFill>
                  <a:srgbClr val="00338D"/>
                </a:solidFill>
                <a:latin typeface="Meiryo UI"/>
                <a:ea typeface="Meiryo UI"/>
              </a:rPr>
              <a:t>-</a:t>
            </a:r>
            <a:r>
              <a:rPr kumimoji="1" lang="ja-JP" altLang="en-US" sz="1200" b="1" u="sng" kern="0">
                <a:solidFill>
                  <a:srgbClr val="00338D"/>
                </a:solidFill>
                <a:latin typeface="Meiryo UI"/>
                <a:ea typeface="Meiryo UI"/>
              </a:rPr>
              <a:t>３</a:t>
            </a:r>
            <a:r>
              <a:rPr kumimoji="1" lang="en-US" altLang="zh-TW" sz="1200" b="1" u="sng" kern="0">
                <a:solidFill>
                  <a:srgbClr val="00338D"/>
                </a:solidFill>
                <a:latin typeface="Meiryo UI"/>
                <a:ea typeface="Meiryo UI"/>
              </a:rPr>
              <a:t>%</a:t>
            </a:r>
            <a:r>
              <a:rPr kumimoji="1" lang="zh-TW"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1" name="正方形/長方形 20">
            <a:extLst>
              <a:ext uri="{FF2B5EF4-FFF2-40B4-BE49-F238E27FC236}">
                <a16:creationId xmlns:a16="http://schemas.microsoft.com/office/drawing/2014/main" id="{525E3564-15D0-F1FF-9213-38A2ABFAD42F}"/>
              </a:ext>
            </a:extLst>
          </p:cNvPr>
          <p:cNvSpPr/>
          <p:nvPr/>
        </p:nvSpPr>
        <p:spPr>
          <a:xfrm>
            <a:off x="6372000" y="2685367"/>
            <a:ext cx="3456000" cy="141857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通信回線費の増加要因（詳細）と削減見込み</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自治体クラウドと先行事業で利用中の回線構成</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の違いによる</a:t>
            </a:r>
            <a:r>
              <a:rPr lang="ja-JP" altLang="en-US" sz="900" kern="0">
                <a:solidFill>
                  <a:srgbClr val="000000"/>
                </a:solidFill>
                <a:latin typeface="Meiryo UI"/>
                <a:ea typeface="Meiryo UI"/>
                <a:cs typeface="Arial"/>
              </a:rPr>
              <a:t>費用</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増</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453150" lvl="1" indent="-228600" defTabSz="914400">
              <a:buFont typeface="+mj-ea"/>
              <a:buAutoNum type="circleNumDbPlain"/>
              <a:defRPr/>
            </a:pP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現行利用中の回線は、主回線</a:t>
            </a:r>
            <a:r>
              <a:rPr lang="ja-JP" altLang="en-US" sz="900" kern="0">
                <a:solidFill>
                  <a:srgbClr val="000000"/>
                </a:solidFill>
                <a:latin typeface="Meiryo UI"/>
                <a:ea typeface="Meiryo UI"/>
                <a:cs typeface="Arial"/>
              </a:rPr>
              <a:t>が</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専用回線、副回線がベストエフォート回線の組み合わせ</a:t>
            </a:r>
            <a:endParaRPr lang="en-US" altLang="ja-JP" sz="900" kern="0">
              <a:solidFill>
                <a:srgbClr val="000000"/>
              </a:solidFill>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a:ea typeface="Meiryo UI"/>
                <a:cs typeface="Arial"/>
              </a:rPr>
              <a:t>先行事業で利用する回線は、主</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回線</a:t>
            </a:r>
            <a:r>
              <a:rPr kumimoji="0" lang="en-US" altLang="ja-JP" sz="900" b="0" i="0" u="none" strike="noStrike" kern="0" cap="none" spc="0" normalizeH="0" baseline="0" noProof="0">
                <a:ln>
                  <a:noFill/>
                </a:ln>
                <a:solidFill>
                  <a:srgbClr val="000000"/>
                </a:solidFill>
                <a:effectLst/>
                <a:uLnTx/>
                <a:uFillTx/>
                <a:latin typeface="Meiryo UI"/>
                <a:ea typeface="Meiryo UI"/>
                <a:cs typeface="Arial"/>
              </a:rPr>
              <a:t>/</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副回線ともに</a:t>
            </a:r>
            <a:r>
              <a:rPr lang="ja-JP" altLang="en-US" sz="900" kern="0">
                <a:solidFill>
                  <a:srgbClr val="000000"/>
                </a:solidFill>
                <a:latin typeface="Meiryo UI"/>
                <a:ea typeface="Meiryo UI"/>
                <a:cs typeface="Arial"/>
              </a:rPr>
              <a:t>専用回線かつ接続ロケーションを東西冗長化</a:t>
            </a:r>
            <a:endParaRPr lang="en-US" altLang="ja-JP" sz="900" kern="0">
              <a:solidFill>
                <a:srgbClr val="000000"/>
              </a:solidFill>
              <a:latin typeface="Meiryo UI"/>
              <a:ea typeface="Meiryo UI"/>
              <a:cs typeface="Arial"/>
            </a:endParaRPr>
          </a:p>
          <a:p>
            <a:pPr marL="224550" lvl="1" defTabSz="914400">
              <a:defRPr/>
            </a:pPr>
            <a:r>
              <a:rPr lang="ja-JP" altLang="en-US" sz="900" kern="0">
                <a:solidFill>
                  <a:srgbClr val="FF0000"/>
                </a:solidFill>
                <a:latin typeface="Meiryo UI" panose="020B0604030504040204" pitchFamily="50" charset="-128"/>
                <a:ea typeface="Meiryo UI" panose="020B0604030504040204" pitchFamily="50" charset="-128"/>
                <a:cs typeface="Arial"/>
              </a:rPr>
              <a:t>→</a:t>
            </a:r>
            <a:r>
              <a:rPr lang="en-US" altLang="ja-JP" sz="900" kern="0">
                <a:solidFill>
                  <a:srgbClr val="FF0000"/>
                </a:solidFill>
                <a:latin typeface="Meiryo UI" panose="020B0604030504040204" pitchFamily="50" charset="-128"/>
                <a:ea typeface="Meiryo UI" panose="020B0604030504040204" pitchFamily="50" charset="-128"/>
                <a:cs typeface="Arial"/>
              </a:rPr>
              <a:t>【</a:t>
            </a:r>
            <a:r>
              <a:rPr lang="ja-JP" altLang="en-US" sz="900" kern="0">
                <a:solidFill>
                  <a:srgbClr val="FF0000"/>
                </a:solidFill>
                <a:latin typeface="Meiryo UI" panose="020B0604030504040204" pitchFamily="50" charset="-128"/>
                <a:ea typeface="Meiryo UI" panose="020B0604030504040204" pitchFamily="50" charset="-128"/>
                <a:cs typeface="Arial"/>
              </a:rPr>
              <a:t>通信回線の共同利用を推進することや</a:t>
            </a:r>
            <a:r>
              <a:rPr lang="en-US" altLang="ja-JP" sz="900" kern="0">
                <a:solidFill>
                  <a:srgbClr val="FF0000"/>
                </a:solidFill>
                <a:latin typeface="Meiryo UI" panose="020B0604030504040204" pitchFamily="50" charset="-128"/>
                <a:ea typeface="Meiryo UI" panose="020B0604030504040204" pitchFamily="50" charset="-128"/>
                <a:cs typeface="Arial"/>
              </a:rPr>
              <a:t>LGWAN</a:t>
            </a:r>
            <a:r>
              <a:rPr lang="ja-JP" altLang="en-US" sz="900" kern="0">
                <a:solidFill>
                  <a:srgbClr val="FF0000"/>
                </a:solidFill>
                <a:latin typeface="Meiryo UI" panose="020B0604030504040204" pitchFamily="50" charset="-128"/>
                <a:ea typeface="Meiryo UI" panose="020B0604030504040204" pitchFamily="50" charset="-128"/>
                <a:cs typeface="Arial"/>
              </a:rPr>
              <a:t>経由での</a:t>
            </a:r>
            <a:br>
              <a:rPr lang="en-US" altLang="ja-JP" sz="900" kern="0">
                <a:solidFill>
                  <a:srgbClr val="FF0000"/>
                </a:solidFill>
                <a:latin typeface="Meiryo UI" panose="020B0604030504040204" pitchFamily="50" charset="-128"/>
                <a:ea typeface="Meiryo UI" panose="020B0604030504040204" pitchFamily="50" charset="-128"/>
                <a:cs typeface="Arial"/>
              </a:rPr>
            </a:br>
            <a:r>
              <a:rPr lang="ja-JP" altLang="en-US" sz="900" kern="0">
                <a:solidFill>
                  <a:srgbClr val="FF0000"/>
                </a:solidFill>
                <a:latin typeface="Meiryo UI" panose="020B0604030504040204" pitchFamily="50" charset="-128"/>
                <a:ea typeface="Meiryo UI" panose="020B0604030504040204" pitchFamily="50" charset="-128"/>
                <a:cs typeface="Arial"/>
              </a:rPr>
              <a:t>　　接続を活用、合理的と判断する通信回線サービスの検討により</a:t>
            </a:r>
            <a:br>
              <a:rPr lang="en-US" altLang="ja-JP" sz="900" kern="0">
                <a:solidFill>
                  <a:srgbClr val="FF0000"/>
                </a:solidFill>
                <a:latin typeface="Meiryo UI" panose="020B0604030504040204" pitchFamily="50" charset="-128"/>
                <a:ea typeface="Meiryo UI" panose="020B0604030504040204" pitchFamily="50" charset="-128"/>
                <a:cs typeface="Arial"/>
              </a:rPr>
            </a:br>
            <a:r>
              <a:rPr lang="ja-JP" altLang="en-US" sz="900" kern="0">
                <a:solidFill>
                  <a:srgbClr val="FF0000"/>
                </a:solidFill>
                <a:latin typeface="Meiryo UI" panose="020B0604030504040204" pitchFamily="50" charset="-128"/>
                <a:ea typeface="Meiryo UI" panose="020B0604030504040204" pitchFamily="50" charset="-128"/>
                <a:cs typeface="Arial"/>
              </a:rPr>
              <a:t>　　費用逓減できるものと想定</a:t>
            </a:r>
            <a:r>
              <a:rPr lang="en-US" altLang="ja-JP" sz="900" kern="0">
                <a:solidFill>
                  <a:srgbClr val="FF0000"/>
                </a:solidFill>
                <a:latin typeface="Meiryo UI" panose="020B0604030504040204" pitchFamily="50" charset="-128"/>
                <a:ea typeface="Meiryo UI" panose="020B0604030504040204" pitchFamily="50" charset="-128"/>
                <a:cs typeface="Arial"/>
              </a:rPr>
              <a:t>】</a:t>
            </a:r>
          </a:p>
        </p:txBody>
      </p:sp>
      <p:sp>
        <p:nvSpPr>
          <p:cNvPr id="2" name="正方形/長方形 1">
            <a:extLst>
              <a:ext uri="{FF2B5EF4-FFF2-40B4-BE49-F238E27FC236}">
                <a16:creationId xmlns:a16="http://schemas.microsoft.com/office/drawing/2014/main" id="{6D3C3704-6421-52DA-8B4F-337A09A1CB57}"/>
              </a:ext>
            </a:extLst>
          </p:cNvPr>
          <p:cNvSpPr/>
          <p:nvPr/>
        </p:nvSpPr>
        <p:spPr>
          <a:xfrm>
            <a:off x="6372000" y="4172633"/>
            <a:ext cx="3456000" cy="221000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クラウド利用経</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費の増加要因（詳細）と削減見込み</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自治体クラウドと先行事業の提供機能差異・規模の違いによる費用増</a:t>
            </a:r>
            <a:endParaRPr lang="en-US" altLang="ja-JP" sz="900" kern="0">
              <a:solidFill>
                <a:srgbClr val="000000"/>
              </a:solidFill>
              <a:latin typeface="Meiryo UI"/>
              <a:ea typeface="Meiryo UI"/>
              <a:cs typeface="Arial"/>
            </a:endParaRPr>
          </a:p>
          <a:p>
            <a:pPr marL="453150" lvl="0" indent="-228600" defTabSz="914400">
              <a:buFont typeface="+mj-ea"/>
              <a:buAutoNum type="circleNumDbPlain" startAt="3"/>
              <a:defRPr/>
            </a:pPr>
            <a:r>
              <a:rPr lang="ja-JP" altLang="en-US" sz="900" kern="0">
                <a:solidFill>
                  <a:srgbClr val="000000"/>
                </a:solidFill>
                <a:latin typeface="Meiryo UI"/>
                <a:ea typeface="Meiryo UI"/>
                <a:cs typeface="Arial"/>
              </a:rPr>
              <a:t>現行利用中の自治体クラウドは、</a:t>
            </a:r>
            <a:r>
              <a:rPr lang="en-US" altLang="ja-JP" sz="900" kern="0">
                <a:solidFill>
                  <a:srgbClr val="000000"/>
                </a:solidFill>
                <a:latin typeface="Meiryo UI"/>
                <a:ea typeface="Meiryo UI"/>
                <a:cs typeface="Arial"/>
              </a:rPr>
              <a:t>IaaS</a:t>
            </a:r>
            <a:r>
              <a:rPr lang="ja-JP" altLang="en-US" sz="900" kern="0">
                <a:solidFill>
                  <a:srgbClr val="000000"/>
                </a:solidFill>
                <a:latin typeface="Meiryo UI"/>
                <a:ea typeface="Meiryo UI"/>
                <a:cs typeface="Arial"/>
              </a:rPr>
              <a:t>提供に近い形態であり、運用費逓減のための自動化機能は必要なもののみ</a:t>
            </a:r>
            <a:r>
              <a:rPr lang="en-US" altLang="ja-JP" sz="900" kern="0">
                <a:solidFill>
                  <a:srgbClr val="000000"/>
                </a:solidFill>
                <a:latin typeface="Meiryo UI"/>
                <a:ea typeface="Meiryo UI"/>
                <a:cs typeface="Arial"/>
              </a:rPr>
              <a:t>OSS</a:t>
            </a:r>
            <a:r>
              <a:rPr lang="ja-JP" altLang="en-US" sz="900" kern="0">
                <a:solidFill>
                  <a:srgbClr val="000000"/>
                </a:solidFill>
                <a:latin typeface="Meiryo UI"/>
                <a:ea typeface="Meiryo UI"/>
                <a:cs typeface="Arial"/>
              </a:rPr>
              <a:t>等を駆使し自主開発して実現</a:t>
            </a:r>
            <a:endParaRPr lang="en-US" altLang="ja-JP" sz="900" kern="0">
              <a:solidFill>
                <a:srgbClr val="000000"/>
              </a:solidFill>
              <a:latin typeface="Meiryo UI"/>
              <a:ea typeface="Meiryo UI"/>
              <a:cs typeface="Arial"/>
            </a:endParaRPr>
          </a:p>
          <a:p>
            <a:pPr marL="453150" lvl="0" indent="-228600" defTabSz="914400">
              <a:buFont typeface="+mj-ea"/>
              <a:buAutoNum type="circleNumDbPlain" startAt="3"/>
              <a:defRPr/>
            </a:pPr>
            <a:r>
              <a:rPr lang="ja-JP" altLang="en-US" sz="900" kern="0">
                <a:solidFill>
                  <a:srgbClr val="000000"/>
                </a:solidFill>
                <a:latin typeface="Meiryo UI"/>
                <a:ea typeface="Meiryo UI"/>
                <a:cs typeface="Arial"/>
              </a:rPr>
              <a:t>先行事業では、マネージドサービスが提供されている一方で、</a:t>
            </a:r>
            <a:r>
              <a:rPr lang="en-US" altLang="ja-JP" sz="900" kern="0">
                <a:solidFill>
                  <a:srgbClr val="000000"/>
                </a:solidFill>
                <a:latin typeface="Meiryo UI"/>
                <a:ea typeface="Meiryo UI"/>
                <a:cs typeface="Arial"/>
              </a:rPr>
              <a:t>AZ</a:t>
            </a:r>
            <a:r>
              <a:rPr lang="ja-JP" altLang="en-US" sz="900" kern="0">
                <a:solidFill>
                  <a:srgbClr val="000000"/>
                </a:solidFill>
                <a:latin typeface="Meiryo UI"/>
                <a:ea typeface="Meiryo UI"/>
                <a:cs typeface="Arial"/>
              </a:rPr>
              <a:t>冗長化をはじめとする設備投資規模の違いにより費用増</a:t>
            </a:r>
            <a:endParaRPr lang="en-US" altLang="ja-JP" sz="900" kern="0">
              <a:solidFill>
                <a:srgbClr val="000000"/>
              </a:solidFill>
              <a:latin typeface="Meiryo UI"/>
              <a:ea typeface="Meiryo UI"/>
              <a:cs typeface="Arial"/>
            </a:endParaRPr>
          </a:p>
          <a:p>
            <a:pPr marL="224550" marR="0" lvl="0" defTabSz="914400" eaLnBrk="1" fontAlgn="auto" latinLnBrk="0" hangingPunct="1">
              <a:lnSpc>
                <a:spcPct val="100000"/>
              </a:lnSpc>
              <a:spcBef>
                <a:spcPts val="0"/>
              </a:spcBef>
              <a:spcAft>
                <a:spcPts val="0"/>
              </a:spcAft>
              <a:buClrTx/>
              <a:buSzTx/>
              <a:tabLst/>
              <a:defRPr/>
            </a:pPr>
            <a:r>
              <a:rPr lang="ja-JP" altLang="en-US" sz="900" kern="0">
                <a:solidFill>
                  <a:srgbClr val="FF0000"/>
                </a:solidFill>
                <a:latin typeface="Meiryo UI"/>
                <a:ea typeface="Meiryo UI"/>
                <a:cs typeface="Arial"/>
              </a:rPr>
              <a:t>→</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クラウド最適化によりクラウド利用経費を逓減できると想定</a:t>
            </a:r>
            <a:r>
              <a:rPr lang="en-US" altLang="ja-JP" sz="900" kern="0">
                <a:solidFill>
                  <a:srgbClr val="FF0000"/>
                </a:solidFill>
                <a:latin typeface="Meiryo UI"/>
                <a:ea typeface="Meiryo UI"/>
                <a:cs typeface="Arial"/>
              </a:rPr>
              <a:t>】</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検証の中では、マネージドサービスの利用方法によってはマネー</a:t>
            </a:r>
            <a:br>
              <a:rPr lang="en-US" altLang="ja-JP" sz="900" kern="0">
                <a:solidFill>
                  <a:srgbClr val="FF0000"/>
                </a:solidFill>
                <a:latin typeface="Meiryo UI"/>
                <a:ea typeface="Meiryo UI"/>
                <a:cs typeface="Arial"/>
              </a:rPr>
            </a:br>
            <a:r>
              <a:rPr lang="en-US" altLang="ja-JP" sz="900" kern="0">
                <a:solidFill>
                  <a:srgbClr val="FF0000"/>
                </a:solidFill>
                <a:latin typeface="Meiryo UI"/>
                <a:ea typeface="Meiryo UI"/>
                <a:cs typeface="Arial"/>
              </a:rPr>
              <a:t>       </a:t>
            </a:r>
            <a:r>
              <a:rPr lang="ja-JP" altLang="en-US" sz="900" kern="0">
                <a:solidFill>
                  <a:srgbClr val="FF0000"/>
                </a:solidFill>
                <a:latin typeface="Meiryo UI"/>
                <a:ea typeface="Meiryo UI"/>
                <a:cs typeface="Arial"/>
              </a:rPr>
              <a:t>ジドサービスの利用を止めることで費用逓減できる場合もある</a:t>
            </a:r>
            <a:br>
              <a:rPr lang="en-US" altLang="ja-JP" sz="900" kern="0">
                <a:solidFill>
                  <a:srgbClr val="FF0000"/>
                </a:solidFill>
                <a:latin typeface="Meiryo UI"/>
                <a:ea typeface="Meiryo UI"/>
                <a:cs typeface="Arial"/>
              </a:rPr>
            </a:br>
            <a:r>
              <a:rPr lang="en-US" altLang="ja-JP" sz="900" kern="0">
                <a:solidFill>
                  <a:srgbClr val="FF0000"/>
                </a:solidFill>
                <a:latin typeface="Meiryo UI"/>
                <a:ea typeface="Meiryo UI"/>
                <a:cs typeface="Arial"/>
              </a:rPr>
              <a:t>       </a:t>
            </a:r>
            <a:r>
              <a:rPr lang="ja-JP" altLang="en-US" sz="900" kern="0">
                <a:solidFill>
                  <a:srgbClr val="FF0000"/>
                </a:solidFill>
                <a:latin typeface="Meiryo UI"/>
                <a:ea typeface="Meiryo UI"/>
                <a:cs typeface="Arial"/>
              </a:rPr>
              <a:t>ことから、マネージドサービスの最適な利用方法の検討が重要</a:t>
            </a:r>
            <a:endParaRPr lang="en-US" altLang="ja-JP" sz="900" strike="sngStrike" kern="0">
              <a:solidFill>
                <a:srgbClr val="FF0000"/>
              </a:solidFill>
              <a:latin typeface="Meiryo UI"/>
              <a:ea typeface="Meiryo UI"/>
              <a:cs typeface="Arial"/>
            </a:endParaRPr>
          </a:p>
          <a:p>
            <a:pPr marL="354013" marR="0" lvl="0" indent="-130175" defTabSz="914400" eaLnBrk="1" fontAlgn="auto" latinLnBrk="0" hangingPunct="1">
              <a:lnSpc>
                <a:spcPct val="100000"/>
              </a:lnSpc>
              <a:spcBef>
                <a:spcPts val="0"/>
              </a:spcBef>
              <a:spcAft>
                <a:spcPts val="0"/>
              </a:spcAft>
              <a:buClrTx/>
              <a:buSzTx/>
              <a:tabLst/>
              <a:defRPr/>
            </a:pP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　　</a:t>
            </a:r>
            <a:r>
              <a:rPr kumimoji="0" lang="en-US" altLang="ja-JP" sz="900" b="0" i="0" u="none" strike="noStrike" kern="0" cap="none" spc="0" normalizeH="0" baseline="0" noProof="0">
                <a:ln>
                  <a:noFill/>
                </a:ln>
                <a:solidFill>
                  <a:srgbClr val="FF0000"/>
                </a:solidFill>
                <a:effectLst/>
                <a:uLnTx/>
                <a:uFillTx/>
                <a:latin typeface="Meiryo UI"/>
                <a:ea typeface="Meiryo UI"/>
                <a:cs typeface="Arial"/>
              </a:rPr>
              <a:t>※</a:t>
            </a: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長期継続割引（</a:t>
            </a:r>
            <a:r>
              <a:rPr kumimoji="0" lang="en-US" altLang="ja-JP" sz="900" b="0" i="0" u="none" strike="noStrike" kern="0" cap="none" spc="0" normalizeH="0" baseline="0" noProof="0">
                <a:ln>
                  <a:noFill/>
                </a:ln>
                <a:solidFill>
                  <a:srgbClr val="FF0000"/>
                </a:solidFill>
                <a:effectLst/>
                <a:uLnTx/>
                <a:uFillTx/>
                <a:latin typeface="Meiryo UI"/>
                <a:ea typeface="Meiryo UI"/>
                <a:cs typeface="Arial"/>
              </a:rPr>
              <a:t>AWS</a:t>
            </a:r>
            <a:r>
              <a:rPr lang="ja-JP" altLang="en-US" sz="900" kern="0">
                <a:solidFill>
                  <a:srgbClr val="FF0000"/>
                </a:solidFill>
                <a:latin typeface="Meiryo UI"/>
                <a:ea typeface="Meiryo UI"/>
                <a:cs typeface="Arial"/>
              </a:rPr>
              <a:t>における</a:t>
            </a: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リザーブドインスタンスやセービン</a:t>
            </a:r>
            <a:br>
              <a:rPr kumimoji="0" lang="en-US" altLang="ja-JP" sz="900" b="0" i="0" u="none" strike="noStrike" kern="0" cap="none" spc="0" normalizeH="0" baseline="0" noProof="0">
                <a:ln>
                  <a:noFill/>
                </a:ln>
                <a:solidFill>
                  <a:srgbClr val="FF0000"/>
                </a:solidFill>
                <a:effectLst/>
                <a:uLnTx/>
                <a:uFillTx/>
                <a:latin typeface="Meiryo UI"/>
                <a:ea typeface="Meiryo UI"/>
                <a:cs typeface="Arial"/>
              </a:rPr>
            </a:br>
            <a:r>
              <a:rPr lang="ja-JP" altLang="en-US" sz="900" kern="0">
                <a:solidFill>
                  <a:srgbClr val="FF0000"/>
                </a:solidFill>
                <a:latin typeface="Meiryo UI"/>
                <a:ea typeface="Meiryo UI"/>
                <a:cs typeface="Arial"/>
              </a:rPr>
              <a:t>　　</a:t>
            </a: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グプランといったファイナンスプラン）の適用は、依然として費用</a:t>
            </a:r>
            <a:br>
              <a:rPr kumimoji="0" lang="en-US" altLang="ja-JP" sz="900" b="0" i="0" u="none" strike="noStrike" kern="0" cap="none" spc="0" normalizeH="0" baseline="0" noProof="0">
                <a:ln>
                  <a:noFill/>
                </a:ln>
                <a:solidFill>
                  <a:srgbClr val="FF0000"/>
                </a:solidFill>
                <a:effectLst/>
                <a:uLnTx/>
                <a:uFillTx/>
                <a:latin typeface="Meiryo UI"/>
                <a:ea typeface="Meiryo UI"/>
                <a:cs typeface="Arial"/>
              </a:rPr>
            </a:b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　　逓減に効果的</a:t>
            </a:r>
            <a:endParaRPr kumimoji="0" lang="en-US" altLang="ja-JP" sz="900" b="0" i="0" u="none" strike="noStrike" kern="0" cap="none" spc="0" normalizeH="0" baseline="0" noProof="0">
              <a:ln>
                <a:noFill/>
              </a:ln>
              <a:solidFill>
                <a:srgbClr val="FF0000"/>
              </a:solidFill>
              <a:effectLst/>
              <a:uLnTx/>
              <a:uFillTx/>
              <a:latin typeface="Meiryo UI"/>
              <a:ea typeface="Meiryo UI"/>
              <a:cs typeface="Arial"/>
            </a:endParaRPr>
          </a:p>
        </p:txBody>
      </p:sp>
      <p:sp>
        <p:nvSpPr>
          <p:cNvPr id="8" name="テキスト ボックス 7">
            <a:extLst>
              <a:ext uri="{FF2B5EF4-FFF2-40B4-BE49-F238E27FC236}">
                <a16:creationId xmlns:a16="http://schemas.microsoft.com/office/drawing/2014/main" id="{1C0480B5-B2B3-1CF7-63F3-CC3F6FBFFA9B}"/>
              </a:ext>
            </a:extLst>
          </p:cNvPr>
          <p:cNvSpPr txBox="1"/>
          <p:nvPr/>
        </p:nvSpPr>
        <p:spPr>
          <a:xfrm>
            <a:off x="258029" y="2587358"/>
            <a:ext cx="2475358"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せとうち３市の経費項目ごとの増減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5" name="正方形/長方形 4">
            <a:extLst>
              <a:ext uri="{FF2B5EF4-FFF2-40B4-BE49-F238E27FC236}">
                <a16:creationId xmlns:a16="http://schemas.microsoft.com/office/drawing/2014/main" id="{BC496F82-1877-EEDE-F859-04C9EA5ECA7A}"/>
              </a:ext>
            </a:extLst>
          </p:cNvPr>
          <p:cNvSpPr/>
          <p:nvPr/>
        </p:nvSpPr>
        <p:spPr>
          <a:xfrm>
            <a:off x="795182" y="4904176"/>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77336E0-5ABD-F7A2-49B9-AFE86F668FC9}"/>
              </a:ext>
            </a:extLst>
          </p:cNvPr>
          <p:cNvSpPr txBox="1"/>
          <p:nvPr/>
        </p:nvSpPr>
        <p:spPr>
          <a:xfrm>
            <a:off x="5236494" y="2655655"/>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96B86F8-163A-AB33-1711-111652EDB6DB}"/>
              </a:ext>
            </a:extLst>
          </p:cNvPr>
          <p:cNvSpPr/>
          <p:nvPr/>
        </p:nvSpPr>
        <p:spPr>
          <a:xfrm>
            <a:off x="795182" y="5110354"/>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CB002A2F-D5C5-30BA-03CF-57AD4CDE86EF}"/>
              </a:ext>
            </a:extLst>
          </p:cNvPr>
          <p:cNvSpPr txBox="1"/>
          <p:nvPr/>
        </p:nvSpPr>
        <p:spPr>
          <a:xfrm>
            <a:off x="7174346" y="2413577"/>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673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令和５年度の検証結果（せとうち３市の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せとうち３市のコスト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楕円 1">
            <a:extLst>
              <a:ext uri="{FF2B5EF4-FFF2-40B4-BE49-F238E27FC236}">
                <a16:creationId xmlns:a16="http://schemas.microsoft.com/office/drawing/2014/main" id="{F6A9CFC9-65E1-4A34-158C-D4E47A8647DC}"/>
              </a:ext>
            </a:extLst>
          </p:cNvPr>
          <p:cNvSpPr/>
          <p:nvPr/>
        </p:nvSpPr>
        <p:spPr>
          <a:xfrm>
            <a:off x="4151871" y="3636742"/>
            <a:ext cx="588995"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5" name="雲 4">
            <a:extLst>
              <a:ext uri="{FF2B5EF4-FFF2-40B4-BE49-F238E27FC236}">
                <a16:creationId xmlns:a16="http://schemas.microsoft.com/office/drawing/2014/main" id="{C46CBCC9-71C3-0B7F-FC0E-38650ED1D05D}"/>
              </a:ext>
            </a:extLst>
          </p:cNvPr>
          <p:cNvSpPr/>
          <p:nvPr/>
        </p:nvSpPr>
        <p:spPr>
          <a:xfrm>
            <a:off x="3676199"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6" name="楕円 5">
            <a:extLst>
              <a:ext uri="{FF2B5EF4-FFF2-40B4-BE49-F238E27FC236}">
                <a16:creationId xmlns:a16="http://schemas.microsoft.com/office/drawing/2014/main" id="{9235A9D5-5391-0B7D-D95E-A44F4C83F754}"/>
              </a:ext>
            </a:extLst>
          </p:cNvPr>
          <p:cNvSpPr/>
          <p:nvPr/>
        </p:nvSpPr>
        <p:spPr>
          <a:xfrm>
            <a:off x="4215511"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7" name="グラフィックス 6" descr="データベース 枠線">
            <a:extLst>
              <a:ext uri="{FF2B5EF4-FFF2-40B4-BE49-F238E27FC236}">
                <a16:creationId xmlns:a16="http://schemas.microsoft.com/office/drawing/2014/main" id="{856574D6-69EC-37B6-0762-62D90EEABF9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79738" y="3643114"/>
            <a:ext cx="323145" cy="323145"/>
          </a:xfrm>
          <a:prstGeom prst="rect">
            <a:avLst/>
          </a:prstGeom>
        </p:spPr>
      </p:pic>
      <p:sp>
        <p:nvSpPr>
          <p:cNvPr id="8" name="楕円 7">
            <a:extLst>
              <a:ext uri="{FF2B5EF4-FFF2-40B4-BE49-F238E27FC236}">
                <a16:creationId xmlns:a16="http://schemas.microsoft.com/office/drawing/2014/main" id="{A28D60E0-7D2A-9736-B76E-DE3B772C70EE}"/>
              </a:ext>
            </a:extLst>
          </p:cNvPr>
          <p:cNvSpPr/>
          <p:nvPr/>
        </p:nvSpPr>
        <p:spPr>
          <a:xfrm>
            <a:off x="1403879"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9" name="グラフィックス 8" descr="建物 単色塗りつぶし">
            <a:extLst>
              <a:ext uri="{FF2B5EF4-FFF2-40B4-BE49-F238E27FC236}">
                <a16:creationId xmlns:a16="http://schemas.microsoft.com/office/drawing/2014/main" id="{FDEA52A8-9E0E-3DA4-A78A-8471A3C8A6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20828" y="3727760"/>
            <a:ext cx="408665" cy="408665"/>
          </a:xfrm>
          <a:prstGeom prst="rect">
            <a:avLst/>
          </a:prstGeom>
        </p:spPr>
      </p:pic>
      <p:sp>
        <p:nvSpPr>
          <p:cNvPr id="10" name="テキスト ボックス 9">
            <a:extLst>
              <a:ext uri="{FF2B5EF4-FFF2-40B4-BE49-F238E27FC236}">
                <a16:creationId xmlns:a16="http://schemas.microsoft.com/office/drawing/2014/main" id="{74D97F40-F64F-171C-9F94-D04F2451546F}"/>
              </a:ext>
            </a:extLst>
          </p:cNvPr>
          <p:cNvSpPr txBox="1"/>
          <p:nvPr/>
        </p:nvSpPr>
        <p:spPr>
          <a:xfrm>
            <a:off x="3611463" y="4093970"/>
            <a:ext cx="1043877"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富士通データセンター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a:t>
            </a:r>
            <a:r>
              <a:rPr kumimoji="1" lang="ja-JP" altLang="en-US" sz="800" u="sng">
                <a:latin typeface="Meiryo UI" panose="020B0604030504040204" pitchFamily="50" charset="-128"/>
                <a:ea typeface="Meiryo UI" panose="020B0604030504040204" pitchFamily="50" charset="-128"/>
              </a:rPr>
              <a:t>保守拠点</a:t>
            </a:r>
            <a:r>
              <a:rPr kumimoji="1" lang="ja-JP" altLang="en-US" sz="800">
                <a:latin typeface="Meiryo UI" panose="020B0604030504040204" pitchFamily="50" charset="-128"/>
                <a:ea typeface="Meiryo UI" panose="020B0604030504040204" pitchFamily="50" charset="-128"/>
              </a:rPr>
              <a:t>）</a:t>
            </a:r>
          </a:p>
        </p:txBody>
      </p:sp>
      <p:cxnSp>
        <p:nvCxnSpPr>
          <p:cNvPr id="11" name="直線コネクタ 10">
            <a:extLst>
              <a:ext uri="{FF2B5EF4-FFF2-40B4-BE49-F238E27FC236}">
                <a16:creationId xmlns:a16="http://schemas.microsoft.com/office/drawing/2014/main" id="{137C61A6-0ED3-F229-FD5B-E9CE72180BFD}"/>
              </a:ext>
            </a:extLst>
          </p:cNvPr>
          <p:cNvCxnSpPr>
            <a:cxnSpLocks/>
            <a:stCxn id="5" idx="1"/>
            <a:endCxn id="9" idx="0"/>
          </p:cNvCxnSpPr>
          <p:nvPr/>
        </p:nvCxnSpPr>
        <p:spPr>
          <a:xfrm flipH="1">
            <a:off x="4125161" y="1880853"/>
            <a:ext cx="8238" cy="1846907"/>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12" name="グラフィックス 11" descr="校舎 単色塗りつぶし">
            <a:extLst>
              <a:ext uri="{FF2B5EF4-FFF2-40B4-BE49-F238E27FC236}">
                <a16:creationId xmlns:a16="http://schemas.microsoft.com/office/drawing/2014/main" id="{8AB5FC41-B6D5-0FF4-31A2-1A7F67EBC60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3976" y="5419699"/>
            <a:ext cx="408665" cy="408665"/>
          </a:xfrm>
          <a:prstGeom prst="rect">
            <a:avLst/>
          </a:prstGeom>
        </p:spPr>
      </p:pic>
      <p:sp>
        <p:nvSpPr>
          <p:cNvPr id="13" name="テキスト ボックス 12">
            <a:extLst>
              <a:ext uri="{FF2B5EF4-FFF2-40B4-BE49-F238E27FC236}">
                <a16:creationId xmlns:a16="http://schemas.microsoft.com/office/drawing/2014/main" id="{01ADF874-041A-0249-0F5F-CACAE649D758}"/>
              </a:ext>
            </a:extLst>
          </p:cNvPr>
          <p:cNvSpPr txBox="1"/>
          <p:nvPr/>
        </p:nvSpPr>
        <p:spPr>
          <a:xfrm>
            <a:off x="770677"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倉敷市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14" name="直線コネクタ 13">
            <a:extLst>
              <a:ext uri="{FF2B5EF4-FFF2-40B4-BE49-F238E27FC236}">
                <a16:creationId xmlns:a16="http://schemas.microsoft.com/office/drawing/2014/main" id="{035ECCB1-F66C-EF15-BCDA-B8EA5874B6D4}"/>
              </a:ext>
            </a:extLst>
          </p:cNvPr>
          <p:cNvCxnSpPr>
            <a:cxnSpLocks/>
            <a:stCxn id="17" idx="2"/>
            <a:endCxn id="12" idx="0"/>
          </p:cNvCxnSpPr>
          <p:nvPr/>
        </p:nvCxnSpPr>
        <p:spPr>
          <a:xfrm flipH="1">
            <a:off x="1008309" y="4432524"/>
            <a:ext cx="348104" cy="987175"/>
          </a:xfrm>
          <a:prstGeom prst="line">
            <a:avLst/>
          </a:prstGeom>
          <a:ln w="22225">
            <a:solidFill>
              <a:schemeClr val="bg1">
                <a:lumMod val="50000"/>
              </a:schemeClr>
            </a:solidFill>
            <a:prstDash val="lgDashDot"/>
          </a:ln>
        </p:spPr>
        <p:style>
          <a:lnRef idx="1">
            <a:schemeClr val="accent1"/>
          </a:lnRef>
          <a:fillRef idx="0">
            <a:schemeClr val="accent1"/>
          </a:fillRef>
          <a:effectRef idx="0">
            <a:schemeClr val="accent1"/>
          </a:effectRef>
          <a:fontRef idx="minor">
            <a:schemeClr val="tx1"/>
          </a:fontRef>
        </p:style>
      </p:cxnSp>
      <p:pic>
        <p:nvPicPr>
          <p:cNvPr id="16" name="グラフィックス 15" descr="建物 単色塗りつぶし">
            <a:extLst>
              <a:ext uri="{FF2B5EF4-FFF2-40B4-BE49-F238E27FC236}">
                <a16:creationId xmlns:a16="http://schemas.microsoft.com/office/drawing/2014/main" id="{FCA1709B-4544-351F-C6DB-BF1E5B190E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52074" y="3727760"/>
            <a:ext cx="408665" cy="408665"/>
          </a:xfrm>
          <a:prstGeom prst="rect">
            <a:avLst/>
          </a:prstGeom>
        </p:spPr>
      </p:pic>
      <p:sp>
        <p:nvSpPr>
          <p:cNvPr id="17" name="テキスト ボックス 16">
            <a:extLst>
              <a:ext uri="{FF2B5EF4-FFF2-40B4-BE49-F238E27FC236}">
                <a16:creationId xmlns:a16="http://schemas.microsoft.com/office/drawing/2014/main" id="{8F1AF431-0604-2CA4-3DAB-9299F623B0A9}"/>
              </a:ext>
            </a:extLst>
          </p:cNvPr>
          <p:cNvSpPr txBox="1"/>
          <p:nvPr/>
        </p:nvSpPr>
        <p:spPr>
          <a:xfrm>
            <a:off x="717456" y="4093970"/>
            <a:ext cx="1277914"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富士通データセンター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（自治体クラウド、メイン）</a:t>
            </a:r>
          </a:p>
        </p:txBody>
      </p:sp>
      <p:sp>
        <p:nvSpPr>
          <p:cNvPr id="18" name="テキスト ボックス 17">
            <a:extLst>
              <a:ext uri="{FF2B5EF4-FFF2-40B4-BE49-F238E27FC236}">
                <a16:creationId xmlns:a16="http://schemas.microsoft.com/office/drawing/2014/main" id="{3C598782-5124-0306-7E37-53EC0242D72C}"/>
              </a:ext>
            </a:extLst>
          </p:cNvPr>
          <p:cNvSpPr txBox="1"/>
          <p:nvPr/>
        </p:nvSpPr>
        <p:spPr>
          <a:xfrm>
            <a:off x="4895862" y="5178753"/>
            <a:ext cx="1523988" cy="338554"/>
          </a:xfrm>
          <a:prstGeom prst="rect">
            <a:avLst/>
          </a:prstGeom>
          <a:noFill/>
        </p:spPr>
        <p:txBody>
          <a:bodyPr wrap="square" rtlCol="0">
            <a:spAutoFit/>
          </a:bodyPr>
          <a:lstStyle/>
          <a:p>
            <a:pPr marL="92075" indent="-92075">
              <a:buFont typeface="+mj-ea"/>
              <a:buAutoNum type="circleNumDbPlain"/>
            </a:pPr>
            <a:r>
              <a:rPr kumimoji="1" lang="ja-JP" altLang="en-US" sz="800">
                <a:solidFill>
                  <a:srgbClr val="FF0000"/>
                </a:solidFill>
                <a:latin typeface="Meiryo UI" panose="020B0604030504040204" pitchFamily="50" charset="-128"/>
                <a:ea typeface="Meiryo UI" panose="020B0604030504040204" pitchFamily="50" charset="-128"/>
              </a:rPr>
              <a:t>各市ともに専用線</a:t>
            </a:r>
            <a:r>
              <a:rPr kumimoji="1" lang="en-US" altLang="ja-JP" sz="800">
                <a:solidFill>
                  <a:srgbClr val="FF0000"/>
                </a:solidFill>
                <a:latin typeface="Meiryo UI" panose="020B0604030504040204" pitchFamily="50" charset="-128"/>
                <a:ea typeface="Meiryo UI" panose="020B0604030504040204" pitchFamily="50" charset="-128"/>
              </a:rPr>
              <a:t>2</a:t>
            </a:r>
            <a:r>
              <a:rPr kumimoji="1" lang="ja-JP" altLang="en-US" sz="800">
                <a:solidFill>
                  <a:srgbClr val="FF0000"/>
                </a:solidFill>
                <a:latin typeface="Meiryo UI" panose="020B0604030504040204" pitchFamily="50" charset="-128"/>
                <a:ea typeface="Meiryo UI" panose="020B0604030504040204" pitchFamily="50" charset="-128"/>
              </a:rPr>
              <a:t>本の冗長構成としたため費用増</a:t>
            </a:r>
            <a:endParaRPr kumimoji="1" lang="en-US" altLang="ja-JP" sz="800">
              <a:solidFill>
                <a:srgbClr val="FF0000"/>
              </a:solidFill>
              <a:latin typeface="Meiryo UI" panose="020B0604030504040204" pitchFamily="50" charset="-128"/>
              <a:ea typeface="Meiryo UI" panose="020B0604030504040204" pitchFamily="50" charset="-128"/>
            </a:endParaRPr>
          </a:p>
        </p:txBody>
      </p:sp>
      <p:pic>
        <p:nvPicPr>
          <p:cNvPr id="19" name="グラフィックス 18" descr="データベース 枠線">
            <a:extLst>
              <a:ext uri="{FF2B5EF4-FFF2-40B4-BE49-F238E27FC236}">
                <a16:creationId xmlns:a16="http://schemas.microsoft.com/office/drawing/2014/main" id="{2B875624-EA23-8F1B-9558-4FC39D8D7B1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55059" y="3832683"/>
            <a:ext cx="323145" cy="323145"/>
          </a:xfrm>
          <a:prstGeom prst="rect">
            <a:avLst/>
          </a:prstGeom>
        </p:spPr>
      </p:pic>
      <p:pic>
        <p:nvPicPr>
          <p:cNvPr id="20" name="グラフィックス 19" descr="データベース 枠線">
            <a:extLst>
              <a:ext uri="{FF2B5EF4-FFF2-40B4-BE49-F238E27FC236}">
                <a16:creationId xmlns:a16="http://schemas.microsoft.com/office/drawing/2014/main" id="{95106FFD-A1BD-A2E3-22E7-35987FD200C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23960" y="1153124"/>
            <a:ext cx="323145" cy="323145"/>
          </a:xfrm>
          <a:prstGeom prst="rect">
            <a:avLst/>
          </a:prstGeom>
        </p:spPr>
      </p:pic>
      <p:pic>
        <p:nvPicPr>
          <p:cNvPr id="21" name="グラフィックス 20" descr="データベース 枠線">
            <a:extLst>
              <a:ext uri="{FF2B5EF4-FFF2-40B4-BE49-F238E27FC236}">
                <a16:creationId xmlns:a16="http://schemas.microsoft.com/office/drawing/2014/main" id="{7B326C59-CBFD-A439-302F-5F9BD12C6D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99281" y="1342693"/>
            <a:ext cx="323145" cy="323145"/>
          </a:xfrm>
          <a:prstGeom prst="rect">
            <a:avLst/>
          </a:prstGeom>
        </p:spPr>
      </p:pic>
      <p:sp>
        <p:nvSpPr>
          <p:cNvPr id="22" name="テキスト ボックス 21">
            <a:extLst>
              <a:ext uri="{FF2B5EF4-FFF2-40B4-BE49-F238E27FC236}">
                <a16:creationId xmlns:a16="http://schemas.microsoft.com/office/drawing/2014/main" id="{96B31F6D-1F1C-0C90-112B-04D277A0F7D0}"/>
              </a:ext>
            </a:extLst>
          </p:cNvPr>
          <p:cNvSpPr txBox="1"/>
          <p:nvPr/>
        </p:nvSpPr>
        <p:spPr>
          <a:xfrm>
            <a:off x="397884" y="6285291"/>
            <a:ext cx="1994457"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現行環境でリフトした場合の全体像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4CA6146D-BF19-C80F-8E15-532A6400CE7F}"/>
              </a:ext>
            </a:extLst>
          </p:cNvPr>
          <p:cNvSpPr txBox="1"/>
          <p:nvPr/>
        </p:nvSpPr>
        <p:spPr>
          <a:xfrm>
            <a:off x="3059002"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21BFA089-3301-A6F6-DF3A-2EE972C1DE35}"/>
              </a:ext>
            </a:extLst>
          </p:cNvPr>
          <p:cNvSpPr txBox="1"/>
          <p:nvPr/>
        </p:nvSpPr>
        <p:spPr>
          <a:xfrm>
            <a:off x="1320074" y="3058753"/>
            <a:ext cx="1650914" cy="461665"/>
          </a:xfrm>
          <a:prstGeom prst="rect">
            <a:avLst/>
          </a:prstGeom>
          <a:noFill/>
        </p:spPr>
        <p:txBody>
          <a:bodyPr wrap="square" rtlCol="0">
            <a:spAutoFit/>
          </a:bodyPr>
          <a:lstStyle/>
          <a:p>
            <a:pPr marL="92075" indent="-92075">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自治体クラウドの環境で住記等システム及び関連システムを提供</a:t>
            </a:r>
            <a:br>
              <a:rPr kumimoji="1" lang="en-US" altLang="ja-JP" sz="800">
                <a:solidFill>
                  <a:schemeClr val="bg1">
                    <a:lumMod val="50000"/>
                  </a:schemeClr>
                </a:solidFill>
                <a:latin typeface="Meiryo UI" panose="020B0604030504040204" pitchFamily="50" charset="-128"/>
                <a:ea typeface="Meiryo UI" panose="020B0604030504040204" pitchFamily="50" charset="-128"/>
              </a:rPr>
            </a:br>
            <a:r>
              <a:rPr kumimoji="1" lang="ja-JP" altLang="en-US" sz="800">
                <a:solidFill>
                  <a:schemeClr val="bg1">
                    <a:lumMod val="50000"/>
                  </a:schemeClr>
                </a:solidFill>
                <a:latin typeface="Meiryo UI" panose="020B0604030504040204" pitchFamily="50" charset="-128"/>
                <a:ea typeface="Meiryo UI" panose="020B0604030504040204" pitchFamily="50" charset="-128"/>
              </a:rPr>
              <a:t>ソフトウェア借料に計上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26" name="直線矢印コネクタ 25">
            <a:extLst>
              <a:ext uri="{FF2B5EF4-FFF2-40B4-BE49-F238E27FC236}">
                <a16:creationId xmlns:a16="http://schemas.microsoft.com/office/drawing/2014/main" id="{9A40D1EA-AE1E-6A08-8573-5A6B2F8A1F8F}"/>
              </a:ext>
            </a:extLst>
          </p:cNvPr>
          <p:cNvCxnSpPr>
            <a:cxnSpLocks/>
            <a:stCxn id="25" idx="2"/>
            <a:endCxn id="7" idx="3"/>
          </p:cNvCxnSpPr>
          <p:nvPr/>
        </p:nvCxnSpPr>
        <p:spPr>
          <a:xfrm flipH="1">
            <a:off x="2002883" y="3520418"/>
            <a:ext cx="142648" cy="28426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3E7A14C8-4BE9-2EA8-C45D-CBCFCAE2953A}"/>
              </a:ext>
            </a:extLst>
          </p:cNvPr>
          <p:cNvSpPr txBox="1"/>
          <p:nvPr/>
        </p:nvSpPr>
        <p:spPr>
          <a:xfrm>
            <a:off x="4585085" y="2082347"/>
            <a:ext cx="1686687" cy="338554"/>
          </a:xfrm>
          <a:prstGeom prst="rect">
            <a:avLst/>
          </a:prstGeom>
          <a:noFill/>
        </p:spPr>
        <p:txBody>
          <a:bodyPr wrap="square" rtlCol="0">
            <a:spAutoFit/>
          </a:bodyPr>
          <a:lstStyle/>
          <a:p>
            <a:pPr marL="92075" indent="-92075">
              <a:buFont typeface="+mj-ea"/>
              <a:buAutoNum type="circleNumDbPlain" startAt="2"/>
            </a:pPr>
            <a:r>
              <a:rPr kumimoji="1" lang="ja-JP" altLang="en-US" sz="800">
                <a:solidFill>
                  <a:srgbClr val="FF0000"/>
                </a:solidFill>
                <a:latin typeface="Meiryo UI" panose="020B0604030504040204" pitchFamily="50" charset="-128"/>
                <a:ea typeface="Meiryo UI" panose="020B0604030504040204" pitchFamily="50" charset="-128"/>
              </a:rPr>
              <a:t>ベンダー保守拠点からガバクラへの新規回線が必要となるため費用増</a:t>
            </a:r>
            <a:endParaRPr kumimoji="1" lang="en-US" altLang="ja-JP" sz="800">
              <a:solidFill>
                <a:srgbClr val="FF0000"/>
              </a:solidFill>
              <a:latin typeface="Meiryo UI" panose="020B0604030504040204" pitchFamily="50" charset="-128"/>
              <a:ea typeface="Meiryo UI" panose="020B0604030504040204" pitchFamily="50" charset="-128"/>
            </a:endParaRPr>
          </a:p>
        </p:txBody>
      </p:sp>
      <p:cxnSp>
        <p:nvCxnSpPr>
          <p:cNvPr id="31" name="直線矢印コネクタ 30">
            <a:extLst>
              <a:ext uri="{FF2B5EF4-FFF2-40B4-BE49-F238E27FC236}">
                <a16:creationId xmlns:a16="http://schemas.microsoft.com/office/drawing/2014/main" id="{D8EB5B2E-5E53-09CC-0DD7-1EE0FEA59D24}"/>
              </a:ext>
            </a:extLst>
          </p:cNvPr>
          <p:cNvCxnSpPr>
            <a:cxnSpLocks/>
            <a:stCxn id="30" idx="1"/>
          </p:cNvCxnSpPr>
          <p:nvPr/>
        </p:nvCxnSpPr>
        <p:spPr>
          <a:xfrm flipH="1">
            <a:off x="4141637" y="2251624"/>
            <a:ext cx="443448" cy="37601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07C5F22A-529D-35E1-A43B-74D28A863EAF}"/>
              </a:ext>
            </a:extLst>
          </p:cNvPr>
          <p:cNvCxnSpPr>
            <a:cxnSpLocks/>
            <a:stCxn id="97" idx="1"/>
            <a:endCxn id="52" idx="0"/>
          </p:cNvCxnSpPr>
          <p:nvPr/>
        </p:nvCxnSpPr>
        <p:spPr>
          <a:xfrm flipH="1">
            <a:off x="3768528" y="4105017"/>
            <a:ext cx="1229927" cy="13146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A624DF39-EA6D-B4E3-414E-A65474F0C938}"/>
              </a:ext>
            </a:extLst>
          </p:cNvPr>
          <p:cNvCxnSpPr>
            <a:cxnSpLocks/>
            <a:stCxn id="18" idx="1"/>
          </p:cNvCxnSpPr>
          <p:nvPr/>
        </p:nvCxnSpPr>
        <p:spPr>
          <a:xfrm flipH="1" flipV="1">
            <a:off x="4174185" y="5058524"/>
            <a:ext cx="721677" cy="28950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楕円 44">
            <a:extLst>
              <a:ext uri="{FF2B5EF4-FFF2-40B4-BE49-F238E27FC236}">
                <a16:creationId xmlns:a16="http://schemas.microsoft.com/office/drawing/2014/main" id="{7426171D-6871-322E-DAA4-9F795DB01CA3}"/>
              </a:ext>
            </a:extLst>
          </p:cNvPr>
          <p:cNvSpPr/>
          <p:nvPr/>
        </p:nvSpPr>
        <p:spPr>
          <a:xfrm>
            <a:off x="4041402" y="2979484"/>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49" name="グラフィックス 48" descr="校舎 単色塗りつぶし">
            <a:extLst>
              <a:ext uri="{FF2B5EF4-FFF2-40B4-BE49-F238E27FC236}">
                <a16:creationId xmlns:a16="http://schemas.microsoft.com/office/drawing/2014/main" id="{507F3DE3-57A0-8AE7-45A4-4B3F0139D7C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24815" y="5419699"/>
            <a:ext cx="408665" cy="408665"/>
          </a:xfrm>
          <a:prstGeom prst="rect">
            <a:avLst/>
          </a:prstGeom>
        </p:spPr>
      </p:pic>
      <p:sp>
        <p:nvSpPr>
          <p:cNvPr id="50" name="テキスト ボックス 49">
            <a:extLst>
              <a:ext uri="{FF2B5EF4-FFF2-40B4-BE49-F238E27FC236}">
                <a16:creationId xmlns:a16="http://schemas.microsoft.com/office/drawing/2014/main" id="{A12318A3-F017-20E0-32CA-65919915C1D6}"/>
              </a:ext>
            </a:extLst>
          </p:cNvPr>
          <p:cNvSpPr txBox="1"/>
          <p:nvPr/>
        </p:nvSpPr>
        <p:spPr>
          <a:xfrm>
            <a:off x="149151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松山市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51" name="直線コネクタ 50">
            <a:extLst>
              <a:ext uri="{FF2B5EF4-FFF2-40B4-BE49-F238E27FC236}">
                <a16:creationId xmlns:a16="http://schemas.microsoft.com/office/drawing/2014/main" id="{7A15E072-C1BA-CAC0-DB81-5FA98CF38990}"/>
              </a:ext>
            </a:extLst>
          </p:cNvPr>
          <p:cNvCxnSpPr>
            <a:cxnSpLocks/>
            <a:stCxn id="17" idx="2"/>
            <a:endCxn id="49" idx="0"/>
          </p:cNvCxnSpPr>
          <p:nvPr/>
        </p:nvCxnSpPr>
        <p:spPr>
          <a:xfrm>
            <a:off x="1356413" y="4432524"/>
            <a:ext cx="372735" cy="987175"/>
          </a:xfrm>
          <a:prstGeom prst="line">
            <a:avLst/>
          </a:prstGeom>
          <a:ln w="22225">
            <a:solidFill>
              <a:schemeClr val="bg1">
                <a:lumMod val="50000"/>
              </a:schemeClr>
            </a:solidFill>
            <a:prstDash val="lgDashDot"/>
          </a:ln>
        </p:spPr>
        <p:style>
          <a:lnRef idx="1">
            <a:schemeClr val="accent1"/>
          </a:lnRef>
          <a:fillRef idx="0">
            <a:schemeClr val="accent1"/>
          </a:fillRef>
          <a:effectRef idx="0">
            <a:schemeClr val="accent1"/>
          </a:effectRef>
          <a:fontRef idx="minor">
            <a:schemeClr val="tx1"/>
          </a:fontRef>
        </p:style>
      </p:cxnSp>
      <p:pic>
        <p:nvPicPr>
          <p:cNvPr id="52" name="グラフィックス 51" descr="校舎 単色塗りつぶし">
            <a:extLst>
              <a:ext uri="{FF2B5EF4-FFF2-40B4-BE49-F238E27FC236}">
                <a16:creationId xmlns:a16="http://schemas.microsoft.com/office/drawing/2014/main" id="{4F2A39D4-318C-157B-076E-D088C9B8D44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4195" y="5419699"/>
            <a:ext cx="408665" cy="408665"/>
          </a:xfrm>
          <a:prstGeom prst="rect">
            <a:avLst/>
          </a:prstGeom>
        </p:spPr>
      </p:pic>
      <p:sp>
        <p:nvSpPr>
          <p:cNvPr id="53" name="テキスト ボックス 52">
            <a:extLst>
              <a:ext uri="{FF2B5EF4-FFF2-40B4-BE49-F238E27FC236}">
                <a16:creationId xmlns:a16="http://schemas.microsoft.com/office/drawing/2014/main" id="{E7795C02-0176-06B2-2FB1-21E0FFC21108}"/>
              </a:ext>
            </a:extLst>
          </p:cNvPr>
          <p:cNvSpPr txBox="1"/>
          <p:nvPr/>
        </p:nvSpPr>
        <p:spPr>
          <a:xfrm>
            <a:off x="353089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倉敷市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55" name="グラフィックス 54" descr="校舎 単色塗りつぶし">
            <a:extLst>
              <a:ext uri="{FF2B5EF4-FFF2-40B4-BE49-F238E27FC236}">
                <a16:creationId xmlns:a16="http://schemas.microsoft.com/office/drawing/2014/main" id="{2F746DB0-877B-A072-119A-573C0DA9E87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85034" y="5419699"/>
            <a:ext cx="408665" cy="408665"/>
          </a:xfrm>
          <a:prstGeom prst="rect">
            <a:avLst/>
          </a:prstGeom>
        </p:spPr>
      </p:pic>
      <p:sp>
        <p:nvSpPr>
          <p:cNvPr id="56" name="テキスト ボックス 55">
            <a:extLst>
              <a:ext uri="{FF2B5EF4-FFF2-40B4-BE49-F238E27FC236}">
                <a16:creationId xmlns:a16="http://schemas.microsoft.com/office/drawing/2014/main" id="{86E1E76F-EA43-C1E8-F46B-21F3C69A1B6A}"/>
              </a:ext>
            </a:extLst>
          </p:cNvPr>
          <p:cNvSpPr txBox="1"/>
          <p:nvPr/>
        </p:nvSpPr>
        <p:spPr>
          <a:xfrm>
            <a:off x="425173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松山市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58" name="直線コネクタ 57">
            <a:extLst>
              <a:ext uri="{FF2B5EF4-FFF2-40B4-BE49-F238E27FC236}">
                <a16:creationId xmlns:a16="http://schemas.microsoft.com/office/drawing/2014/main" id="{643C36A9-CA2B-6607-190A-D36768A3DA14}"/>
              </a:ext>
            </a:extLst>
          </p:cNvPr>
          <p:cNvCxnSpPr>
            <a:cxnSpLocks/>
            <a:stCxn id="5" idx="1"/>
            <a:endCxn id="97" idx="3"/>
          </p:cNvCxnSpPr>
          <p:nvPr/>
        </p:nvCxnSpPr>
        <p:spPr>
          <a:xfrm>
            <a:off x="4133399" y="1880853"/>
            <a:ext cx="865056" cy="194827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139DCC0-359C-A9F2-4622-E9015DB42023}"/>
              </a:ext>
            </a:extLst>
          </p:cNvPr>
          <p:cNvCxnSpPr>
            <a:cxnSpLocks/>
            <a:stCxn id="97" idx="1"/>
            <a:endCxn id="55" idx="0"/>
          </p:cNvCxnSpPr>
          <p:nvPr/>
        </p:nvCxnSpPr>
        <p:spPr>
          <a:xfrm flipH="1">
            <a:off x="4489367" y="4105017"/>
            <a:ext cx="509088" cy="13146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D3A029C8-0EC4-A538-F434-560538DDC007}"/>
              </a:ext>
            </a:extLst>
          </p:cNvPr>
          <p:cNvCxnSpPr>
            <a:cxnSpLocks/>
            <a:stCxn id="18" idx="1"/>
          </p:cNvCxnSpPr>
          <p:nvPr/>
        </p:nvCxnSpPr>
        <p:spPr>
          <a:xfrm flipH="1" flipV="1">
            <a:off x="4705466" y="4970455"/>
            <a:ext cx="190396" cy="37757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8CF7EBB2-8026-13DE-3D3A-D223658B2F76}"/>
              </a:ext>
            </a:extLst>
          </p:cNvPr>
          <p:cNvSpPr txBox="1"/>
          <p:nvPr/>
        </p:nvSpPr>
        <p:spPr>
          <a:xfrm>
            <a:off x="6886280" y="6664543"/>
            <a:ext cx="2843015" cy="215444"/>
          </a:xfrm>
          <a:prstGeom prst="rect">
            <a:avLst/>
          </a:prstGeom>
          <a:noFill/>
        </p:spPr>
        <p:txBody>
          <a:bodyPr wrap="square" rtlCol="0">
            <a:spAutoFit/>
          </a:bodyPr>
          <a:lstStyle/>
          <a:p>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令和</a:t>
            </a: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5</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年度末時点で高松市はリフトしていないため検証対象外</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55D547E3-C27B-F4A0-5A97-B71283583C37}"/>
              </a:ext>
            </a:extLst>
          </p:cNvPr>
          <p:cNvSpPr txBox="1"/>
          <p:nvPr/>
        </p:nvSpPr>
        <p:spPr>
          <a:xfrm>
            <a:off x="4864303" y="3056871"/>
            <a:ext cx="1686687" cy="830997"/>
          </a:xfrm>
          <a:prstGeom prst="rect">
            <a:avLst/>
          </a:prstGeom>
          <a:noFill/>
        </p:spPr>
        <p:txBody>
          <a:bodyPr wrap="square" rtlCol="0">
            <a:spAutoFit/>
          </a:bodyPr>
          <a:lstStyle/>
          <a:p>
            <a:pPr marL="92075" indent="-92075">
              <a:buFont typeface="+mj-ea"/>
              <a:buAutoNum type="circleNumDbPlain" startAt="4"/>
            </a:pP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住基等システム及び関連システムをガバクラへ移行したことでハードウェア借料、ハードウェア保守料、ソフトウェア借料の一部がガバクラ利用料に費目替え</a:t>
            </a:r>
            <a:b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b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富士通</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の利用はなくなる</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71" name="直線矢印コネクタ 70">
            <a:extLst>
              <a:ext uri="{FF2B5EF4-FFF2-40B4-BE49-F238E27FC236}">
                <a16:creationId xmlns:a16="http://schemas.microsoft.com/office/drawing/2014/main" id="{C0505B8E-A343-024D-85A8-19AC5426FC87}"/>
              </a:ext>
            </a:extLst>
          </p:cNvPr>
          <p:cNvCxnSpPr>
            <a:cxnSpLocks/>
            <a:stCxn id="70" idx="1"/>
          </p:cNvCxnSpPr>
          <p:nvPr/>
        </p:nvCxnSpPr>
        <p:spPr>
          <a:xfrm flipH="1">
            <a:off x="4451708" y="3472370"/>
            <a:ext cx="412595" cy="35540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72" name="グラフィックス 71" descr="データベース 枠線">
            <a:extLst>
              <a:ext uri="{FF2B5EF4-FFF2-40B4-BE49-F238E27FC236}">
                <a16:creationId xmlns:a16="http://schemas.microsoft.com/office/drawing/2014/main" id="{7692C5A3-5214-691D-C8FD-020B0666C59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6059" y="3832683"/>
            <a:ext cx="323145" cy="323145"/>
          </a:xfrm>
          <a:prstGeom prst="rect">
            <a:avLst/>
          </a:prstGeom>
        </p:spPr>
      </p:pic>
      <p:pic>
        <p:nvPicPr>
          <p:cNvPr id="73" name="グラフィックス 72" descr="データベース 枠線">
            <a:extLst>
              <a:ext uri="{FF2B5EF4-FFF2-40B4-BE49-F238E27FC236}">
                <a16:creationId xmlns:a16="http://schemas.microsoft.com/office/drawing/2014/main" id="{D60B9F89-D0C6-FCE1-9BFE-39C25AF27EA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84824" y="1088657"/>
            <a:ext cx="323145" cy="323145"/>
          </a:xfrm>
          <a:prstGeom prst="rect">
            <a:avLst/>
          </a:prstGeom>
        </p:spPr>
      </p:pic>
      <p:pic>
        <p:nvPicPr>
          <p:cNvPr id="77" name="グラフィックス 76" descr="建物 単色塗りつぶし">
            <a:extLst>
              <a:ext uri="{FF2B5EF4-FFF2-40B4-BE49-F238E27FC236}">
                <a16:creationId xmlns:a16="http://schemas.microsoft.com/office/drawing/2014/main" id="{F7F234BB-C199-2DFC-B602-126F3F11C03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16503" y="3730409"/>
            <a:ext cx="408665" cy="408665"/>
          </a:xfrm>
          <a:prstGeom prst="rect">
            <a:avLst/>
          </a:prstGeom>
        </p:spPr>
      </p:pic>
      <p:sp>
        <p:nvSpPr>
          <p:cNvPr id="78" name="テキスト ボックス 77">
            <a:extLst>
              <a:ext uri="{FF2B5EF4-FFF2-40B4-BE49-F238E27FC236}">
                <a16:creationId xmlns:a16="http://schemas.microsoft.com/office/drawing/2014/main" id="{2FCFD56D-D0A8-B828-8A90-61B0AEF1A12E}"/>
              </a:ext>
            </a:extLst>
          </p:cNvPr>
          <p:cNvSpPr txBox="1"/>
          <p:nvPr/>
        </p:nvSpPr>
        <p:spPr>
          <a:xfrm>
            <a:off x="3023315" y="4093970"/>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アイネス</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81" name="直線コネクタ 80">
            <a:extLst>
              <a:ext uri="{FF2B5EF4-FFF2-40B4-BE49-F238E27FC236}">
                <a16:creationId xmlns:a16="http://schemas.microsoft.com/office/drawing/2014/main" id="{C41F11E5-082B-99C5-8C62-08528C63A947}"/>
              </a:ext>
            </a:extLst>
          </p:cNvPr>
          <p:cNvCxnSpPr>
            <a:cxnSpLocks/>
            <a:stCxn id="5" idx="1"/>
            <a:endCxn id="77" idx="0"/>
          </p:cNvCxnSpPr>
          <p:nvPr/>
        </p:nvCxnSpPr>
        <p:spPr>
          <a:xfrm flipH="1">
            <a:off x="3320836" y="1880853"/>
            <a:ext cx="812563" cy="1849556"/>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84" name="楕円 83">
            <a:extLst>
              <a:ext uri="{FF2B5EF4-FFF2-40B4-BE49-F238E27FC236}">
                <a16:creationId xmlns:a16="http://schemas.microsoft.com/office/drawing/2014/main" id="{23C28FF8-0388-D066-2F67-A3070A2962C7}"/>
              </a:ext>
            </a:extLst>
          </p:cNvPr>
          <p:cNvSpPr/>
          <p:nvPr/>
        </p:nvSpPr>
        <p:spPr>
          <a:xfrm>
            <a:off x="3543173" y="2941509"/>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37022B7F-3EBE-BA9D-3FB7-D676100BA847}"/>
              </a:ext>
            </a:extLst>
          </p:cNvPr>
          <p:cNvSpPr txBox="1"/>
          <p:nvPr/>
        </p:nvSpPr>
        <p:spPr>
          <a:xfrm>
            <a:off x="4733392" y="1621282"/>
            <a:ext cx="1808049" cy="461665"/>
          </a:xfrm>
          <a:prstGeom prst="rect">
            <a:avLst/>
          </a:prstGeom>
          <a:noFill/>
        </p:spPr>
        <p:txBody>
          <a:bodyPr wrap="square" rtlCol="0">
            <a:spAutoFit/>
          </a:bodyPr>
          <a:lstStyle/>
          <a:p>
            <a:pPr marL="92075" indent="-92075">
              <a:buFont typeface="+mj-ea"/>
              <a:buAutoNum type="circleNumDbPlain" startAt="4"/>
            </a:pP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CSP</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のマネージドサービスが利用されているが、</a:t>
            </a: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AZ</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冗長化をはじめとする設備投資規模の違いにより費用増</a:t>
            </a:r>
          </a:p>
        </p:txBody>
      </p:sp>
      <p:cxnSp>
        <p:nvCxnSpPr>
          <p:cNvPr id="27" name="直線矢印コネクタ 26">
            <a:extLst>
              <a:ext uri="{FF2B5EF4-FFF2-40B4-BE49-F238E27FC236}">
                <a16:creationId xmlns:a16="http://schemas.microsoft.com/office/drawing/2014/main" id="{FF5F6374-CAD6-9BC7-7F53-4F52B9488B98}"/>
              </a:ext>
            </a:extLst>
          </p:cNvPr>
          <p:cNvCxnSpPr>
            <a:cxnSpLocks/>
            <a:endCxn id="73" idx="2"/>
          </p:cNvCxnSpPr>
          <p:nvPr/>
        </p:nvCxnSpPr>
        <p:spPr>
          <a:xfrm flipH="1" flipV="1">
            <a:off x="4646397" y="1411802"/>
            <a:ext cx="393922" cy="197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8C8F1EBE-49FC-FF39-1205-BB0CAA099294}"/>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93" name="直線コネクタ 92">
            <a:extLst>
              <a:ext uri="{FF2B5EF4-FFF2-40B4-BE49-F238E27FC236}">
                <a16:creationId xmlns:a16="http://schemas.microsoft.com/office/drawing/2014/main" id="{E07131B2-37FE-65D4-7118-ACDA71A31E98}"/>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94" name="楕円 93">
            <a:extLst>
              <a:ext uri="{FF2B5EF4-FFF2-40B4-BE49-F238E27FC236}">
                <a16:creationId xmlns:a16="http://schemas.microsoft.com/office/drawing/2014/main" id="{CC77201C-79B2-270C-691C-C5CD554ABD34}"/>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95" name="直線コネクタ 94">
            <a:extLst>
              <a:ext uri="{FF2B5EF4-FFF2-40B4-BE49-F238E27FC236}">
                <a16:creationId xmlns:a16="http://schemas.microsoft.com/office/drawing/2014/main" id="{61F7B1FA-B358-31FD-B2F1-4D47175CBFBD}"/>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473B2209-5BE1-5F9E-0096-093CA81E71CC}"/>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97" name="雲 96">
            <a:extLst>
              <a:ext uri="{FF2B5EF4-FFF2-40B4-BE49-F238E27FC236}">
                <a16:creationId xmlns:a16="http://schemas.microsoft.com/office/drawing/2014/main" id="{818C87BE-D109-1A5B-26CE-F92A78DE19B1}"/>
              </a:ext>
            </a:extLst>
          </p:cNvPr>
          <p:cNvSpPr/>
          <p:nvPr/>
        </p:nvSpPr>
        <p:spPr>
          <a:xfrm>
            <a:off x="4843741" y="3812381"/>
            <a:ext cx="309428" cy="292948"/>
          </a:xfrm>
          <a:prstGeom prst="cloud">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1E3B8D45-37EA-D481-D1AC-34DA1A75A422}"/>
              </a:ext>
            </a:extLst>
          </p:cNvPr>
          <p:cNvSpPr txBox="1"/>
          <p:nvPr/>
        </p:nvSpPr>
        <p:spPr>
          <a:xfrm>
            <a:off x="-15071" y="4491609"/>
            <a:ext cx="1154483" cy="461665"/>
          </a:xfrm>
          <a:prstGeom prst="rect">
            <a:avLst/>
          </a:prstGeom>
          <a:noFill/>
        </p:spPr>
        <p:txBody>
          <a:bodyPr wrap="square" rtlCol="0">
            <a:spAutoFit/>
          </a:bodyPr>
          <a:lstStyle/>
          <a:p>
            <a:pPr marL="92075" indent="-92075">
              <a:buFont typeface="+mj-ea"/>
              <a:buAutoNum type="circleNumDbPlain"/>
            </a:pPr>
            <a:r>
              <a:rPr kumimoji="1" lang="ja-JP" altLang="en-US" sz="800">
                <a:solidFill>
                  <a:schemeClr val="bg1">
                    <a:lumMod val="50000"/>
                  </a:schemeClr>
                </a:solidFill>
                <a:latin typeface="Meiryo UI" panose="020B0604030504040204" pitchFamily="50" charset="-128"/>
                <a:ea typeface="Meiryo UI" panose="020B0604030504040204" pitchFamily="50" charset="-128"/>
              </a:rPr>
              <a:t>各市が専用線</a:t>
            </a:r>
            <a:r>
              <a:rPr kumimoji="1" lang="en-US" altLang="ja-JP" sz="800">
                <a:solidFill>
                  <a:schemeClr val="bg1">
                    <a:lumMod val="50000"/>
                  </a:schemeClr>
                </a:solidFill>
                <a:latin typeface="Meiryo UI" panose="020B0604030504040204" pitchFamily="50" charset="-128"/>
                <a:ea typeface="Meiryo UI" panose="020B0604030504040204" pitchFamily="50" charset="-128"/>
              </a:rPr>
              <a:t>1</a:t>
            </a:r>
            <a:r>
              <a:rPr kumimoji="1" lang="ja-JP" altLang="en-US" sz="800">
                <a:solidFill>
                  <a:schemeClr val="bg1">
                    <a:lumMod val="50000"/>
                  </a:schemeClr>
                </a:solidFill>
                <a:latin typeface="Meiryo UI" panose="020B0604030504040204" pitchFamily="50" charset="-128"/>
                <a:ea typeface="Meiryo UI" panose="020B0604030504040204" pitchFamily="50" charset="-128"/>
              </a:rPr>
              <a:t>本、ベストエフォート回線</a:t>
            </a:r>
            <a:r>
              <a:rPr kumimoji="1" lang="en-US" altLang="ja-JP" sz="800">
                <a:solidFill>
                  <a:schemeClr val="bg1">
                    <a:lumMod val="50000"/>
                  </a:schemeClr>
                </a:solidFill>
                <a:latin typeface="Meiryo UI" panose="020B0604030504040204" pitchFamily="50" charset="-128"/>
                <a:ea typeface="Meiryo UI" panose="020B0604030504040204" pitchFamily="50" charset="-128"/>
              </a:rPr>
              <a:t>1</a:t>
            </a:r>
            <a:r>
              <a:rPr kumimoji="1" lang="ja-JP" altLang="en-US" sz="800">
                <a:solidFill>
                  <a:schemeClr val="bg1">
                    <a:lumMod val="50000"/>
                  </a:schemeClr>
                </a:solidFill>
                <a:latin typeface="Meiryo UI" panose="020B0604030504040204" pitchFamily="50" charset="-128"/>
                <a:ea typeface="Meiryo UI" panose="020B0604030504040204" pitchFamily="50" charset="-128"/>
              </a:rPr>
              <a:t>本の冗長構成</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100" name="直線矢印コネクタ 99">
            <a:extLst>
              <a:ext uri="{FF2B5EF4-FFF2-40B4-BE49-F238E27FC236}">
                <a16:creationId xmlns:a16="http://schemas.microsoft.com/office/drawing/2014/main" id="{D50939D4-B73D-E7E9-B0A7-6940F53E0356}"/>
              </a:ext>
            </a:extLst>
          </p:cNvPr>
          <p:cNvCxnSpPr>
            <a:cxnSpLocks/>
            <a:stCxn id="99" idx="2"/>
          </p:cNvCxnSpPr>
          <p:nvPr/>
        </p:nvCxnSpPr>
        <p:spPr>
          <a:xfrm>
            <a:off x="562171" y="4953274"/>
            <a:ext cx="935492" cy="6853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AC0FFDFF-A822-BBFC-1868-17983B6DDE3D}"/>
              </a:ext>
            </a:extLst>
          </p:cNvPr>
          <p:cNvCxnSpPr>
            <a:cxnSpLocks/>
            <a:stCxn id="99" idx="2"/>
          </p:cNvCxnSpPr>
          <p:nvPr/>
        </p:nvCxnSpPr>
        <p:spPr>
          <a:xfrm>
            <a:off x="562171" y="4953274"/>
            <a:ext cx="385351" cy="18981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8" name="楕円 107">
            <a:extLst>
              <a:ext uri="{FF2B5EF4-FFF2-40B4-BE49-F238E27FC236}">
                <a16:creationId xmlns:a16="http://schemas.microsoft.com/office/drawing/2014/main" id="{8D447E77-8E7D-50E3-87BB-4F73DAB99DBD}"/>
              </a:ext>
            </a:extLst>
          </p:cNvPr>
          <p:cNvSpPr/>
          <p:nvPr/>
        </p:nvSpPr>
        <p:spPr>
          <a:xfrm>
            <a:off x="4559939" y="2943817"/>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27" name="直線矢印コネクタ 126">
            <a:extLst>
              <a:ext uri="{FF2B5EF4-FFF2-40B4-BE49-F238E27FC236}">
                <a16:creationId xmlns:a16="http://schemas.microsoft.com/office/drawing/2014/main" id="{DE7E5B2C-39AC-A775-EB78-617C382D2752}"/>
              </a:ext>
            </a:extLst>
          </p:cNvPr>
          <p:cNvCxnSpPr>
            <a:cxnSpLocks/>
            <a:stCxn id="61" idx="1"/>
            <a:endCxn id="108" idx="6"/>
          </p:cNvCxnSpPr>
          <p:nvPr/>
        </p:nvCxnSpPr>
        <p:spPr>
          <a:xfrm flipH="1">
            <a:off x="4735696" y="2818330"/>
            <a:ext cx="160166" cy="17557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FF8159E1-3090-2936-BFD4-496EE3F20FC2}"/>
              </a:ext>
            </a:extLst>
          </p:cNvPr>
          <p:cNvSpPr txBox="1"/>
          <p:nvPr/>
        </p:nvSpPr>
        <p:spPr>
          <a:xfrm>
            <a:off x="4895862" y="2587497"/>
            <a:ext cx="1452756" cy="461665"/>
          </a:xfrm>
          <a:prstGeom prst="rect">
            <a:avLst/>
          </a:prstGeom>
          <a:noFill/>
        </p:spPr>
        <p:txBody>
          <a:bodyPr wrap="square" rtlCol="0">
            <a:spAutoFit/>
          </a:bodyPr>
          <a:lstStyle/>
          <a:p>
            <a:pPr marL="92075" indent="-92075">
              <a:buFont typeface="+mj-ea"/>
              <a:buAutoNum type="circleNumDbPlain"/>
            </a:pPr>
            <a:r>
              <a:rPr kumimoji="1" lang="en-US" altLang="ja-JP" sz="800">
                <a:solidFill>
                  <a:srgbClr val="FF0000"/>
                </a:solidFill>
                <a:latin typeface="Meiryo UI" panose="020B0604030504040204" pitchFamily="50" charset="-128"/>
                <a:ea typeface="Meiryo UI" panose="020B0604030504040204" pitchFamily="50" charset="-128"/>
              </a:rPr>
              <a:t>2</a:t>
            </a:r>
            <a:r>
              <a:rPr kumimoji="1" lang="ja-JP" altLang="en-US" sz="800">
                <a:solidFill>
                  <a:srgbClr val="FF0000"/>
                </a:solidFill>
                <a:latin typeface="Meiryo UI" panose="020B0604030504040204" pitchFamily="50" charset="-128"/>
                <a:ea typeface="Meiryo UI" panose="020B0604030504040204" pitchFamily="50" charset="-128"/>
              </a:rPr>
              <a:t>団体分の回線を束ねて、共同利用している構成となっているが、①全体では費用増</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104" name="テキスト ボックス 103">
            <a:extLst>
              <a:ext uri="{FF2B5EF4-FFF2-40B4-BE49-F238E27FC236}">
                <a16:creationId xmlns:a16="http://schemas.microsoft.com/office/drawing/2014/main" id="{E56AAD41-2C3F-5A37-3A86-79C4A9D3F956}"/>
              </a:ext>
            </a:extLst>
          </p:cNvPr>
          <p:cNvSpPr txBox="1"/>
          <p:nvPr/>
        </p:nvSpPr>
        <p:spPr>
          <a:xfrm>
            <a:off x="2549419" y="2029850"/>
            <a:ext cx="1356963" cy="58477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（先行事業では、富士通</a:t>
            </a:r>
            <a:r>
              <a:rPr kumimoji="1" lang="en-US" altLang="ja-JP" sz="800">
                <a:solidFill>
                  <a:schemeClr val="bg1">
                    <a:lumMod val="50000"/>
                  </a:schemeClr>
                </a:solidFill>
                <a:latin typeface="Meiryo UI" panose="020B0604030504040204" pitchFamily="50" charset="-128"/>
                <a:ea typeface="Meiryo UI" panose="020B0604030504040204" pitchFamily="50" charset="-128"/>
              </a:rPr>
              <a:t>13</a:t>
            </a:r>
            <a:r>
              <a:rPr kumimoji="1" lang="ja-JP" altLang="en-US" sz="800">
                <a:solidFill>
                  <a:schemeClr val="bg1">
                    <a:lumMod val="50000"/>
                  </a:schemeClr>
                </a:solidFill>
                <a:latin typeface="Meiryo UI" panose="020B0604030504040204" pitchFamily="50" charset="-128"/>
                <a:ea typeface="Meiryo UI" panose="020B0604030504040204" pitchFamily="50" charset="-128"/>
              </a:rPr>
              <a:t>団体、アイネス</a:t>
            </a:r>
            <a:r>
              <a:rPr kumimoji="1" lang="en-US" altLang="ja-JP" sz="800">
                <a:solidFill>
                  <a:schemeClr val="bg1">
                    <a:lumMod val="50000"/>
                  </a:schemeClr>
                </a:solidFill>
                <a:latin typeface="Meiryo UI" panose="020B0604030504040204" pitchFamily="50" charset="-128"/>
                <a:ea typeface="Meiryo UI" panose="020B0604030504040204" pitchFamily="50" charset="-128"/>
              </a:rPr>
              <a:t>100</a:t>
            </a:r>
            <a:r>
              <a:rPr kumimoji="1" lang="ja-JP" altLang="en-US" sz="800">
                <a:solidFill>
                  <a:schemeClr val="bg1">
                    <a:lumMod val="50000"/>
                  </a:schemeClr>
                </a:solidFill>
                <a:latin typeface="Meiryo UI" panose="020B0604030504040204" pitchFamily="50" charset="-128"/>
                <a:ea typeface="Meiryo UI" panose="020B0604030504040204" pitchFamily="50" charset="-128"/>
              </a:rPr>
              <a:t>団体で共同使用している想定で按分した費用で算定）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00D4895A-3B58-075F-F6CE-8E9E0C2380B0}"/>
              </a:ext>
            </a:extLst>
          </p:cNvPr>
          <p:cNvCxnSpPr>
            <a:cxnSpLocks/>
            <a:endCxn id="84" idx="1"/>
          </p:cNvCxnSpPr>
          <p:nvPr/>
        </p:nvCxnSpPr>
        <p:spPr>
          <a:xfrm>
            <a:off x="3382875" y="2607231"/>
            <a:ext cx="186037" cy="34894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62DFD9D4-E6E5-A5A6-E5C9-34D054A0BF85}"/>
              </a:ext>
            </a:extLst>
          </p:cNvPr>
          <p:cNvCxnSpPr>
            <a:cxnSpLocks/>
            <a:endCxn id="45" idx="2"/>
          </p:cNvCxnSpPr>
          <p:nvPr/>
        </p:nvCxnSpPr>
        <p:spPr>
          <a:xfrm>
            <a:off x="3363825" y="2607231"/>
            <a:ext cx="677577" cy="42234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32" name="グラフィックス 31" descr="データベース 枠線">
            <a:extLst>
              <a:ext uri="{FF2B5EF4-FFF2-40B4-BE49-F238E27FC236}">
                <a16:creationId xmlns:a16="http://schemas.microsoft.com/office/drawing/2014/main" id="{B9D73A52-3AA8-2A98-2456-A2C2088F89F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4915" y="5214930"/>
            <a:ext cx="323145" cy="323145"/>
          </a:xfrm>
          <a:prstGeom prst="rect">
            <a:avLst/>
          </a:prstGeom>
        </p:spPr>
      </p:pic>
      <p:sp>
        <p:nvSpPr>
          <p:cNvPr id="34" name="テキスト ボックス 33">
            <a:extLst>
              <a:ext uri="{FF2B5EF4-FFF2-40B4-BE49-F238E27FC236}">
                <a16:creationId xmlns:a16="http://schemas.microsoft.com/office/drawing/2014/main" id="{CD734C54-5BAF-ACC6-BEC0-E821BE649B28}"/>
              </a:ext>
            </a:extLst>
          </p:cNvPr>
          <p:cNvSpPr txBox="1"/>
          <p:nvPr/>
        </p:nvSpPr>
        <p:spPr>
          <a:xfrm>
            <a:off x="1626659" y="4922819"/>
            <a:ext cx="985854" cy="33855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アイネスのシステムは庁内オンプレ</a:t>
            </a:r>
          </a:p>
        </p:txBody>
      </p:sp>
      <p:pic>
        <p:nvPicPr>
          <p:cNvPr id="35" name="グラフィックス 34" descr="データベース 枠線">
            <a:extLst>
              <a:ext uri="{FF2B5EF4-FFF2-40B4-BE49-F238E27FC236}">
                <a16:creationId xmlns:a16="http://schemas.microsoft.com/office/drawing/2014/main" id="{3FA5686C-DB34-0865-1251-7ADA3E9513A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22386" y="5214930"/>
            <a:ext cx="323145" cy="323145"/>
          </a:xfrm>
          <a:prstGeom prst="rect">
            <a:avLst/>
          </a:prstGeom>
        </p:spPr>
      </p:pic>
      <p:cxnSp>
        <p:nvCxnSpPr>
          <p:cNvPr id="88" name="直線コネクタ 87">
            <a:extLst>
              <a:ext uri="{FF2B5EF4-FFF2-40B4-BE49-F238E27FC236}">
                <a16:creationId xmlns:a16="http://schemas.microsoft.com/office/drawing/2014/main" id="{A1607B8C-B00A-808C-3E37-1177C6EAE348}"/>
              </a:ext>
            </a:extLst>
          </p:cNvPr>
          <p:cNvCxnSpPr>
            <a:cxnSpLocks/>
            <a:stCxn id="101" idx="1"/>
            <a:endCxn id="91" idx="3"/>
          </p:cNvCxnSpPr>
          <p:nvPr/>
        </p:nvCxnSpPr>
        <p:spPr>
          <a:xfrm>
            <a:off x="7634191" y="1880853"/>
            <a:ext cx="819677" cy="1948278"/>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0" name="楕円 89">
            <a:extLst>
              <a:ext uri="{FF2B5EF4-FFF2-40B4-BE49-F238E27FC236}">
                <a16:creationId xmlns:a16="http://schemas.microsoft.com/office/drawing/2014/main" id="{FBC0FEA7-1A9E-F6E8-6B64-551D82091574}"/>
              </a:ext>
            </a:extLst>
          </p:cNvPr>
          <p:cNvSpPr/>
          <p:nvPr/>
        </p:nvSpPr>
        <p:spPr>
          <a:xfrm>
            <a:off x="7996038" y="2953615"/>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91" name="雲 90">
            <a:extLst>
              <a:ext uri="{FF2B5EF4-FFF2-40B4-BE49-F238E27FC236}">
                <a16:creationId xmlns:a16="http://schemas.microsoft.com/office/drawing/2014/main" id="{803BD151-822A-5E36-CB68-BB5C3B20665F}"/>
              </a:ext>
            </a:extLst>
          </p:cNvPr>
          <p:cNvSpPr/>
          <p:nvPr/>
        </p:nvSpPr>
        <p:spPr>
          <a:xfrm>
            <a:off x="8299154" y="3812381"/>
            <a:ext cx="309428" cy="292948"/>
          </a:xfrm>
          <a:prstGeom prst="clou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98" name="楕円 97">
            <a:extLst>
              <a:ext uri="{FF2B5EF4-FFF2-40B4-BE49-F238E27FC236}">
                <a16:creationId xmlns:a16="http://schemas.microsoft.com/office/drawing/2014/main" id="{3B45B3CF-6489-5501-AFDF-E5B386DCF5F1}"/>
              </a:ext>
            </a:extLst>
          </p:cNvPr>
          <p:cNvSpPr/>
          <p:nvPr/>
        </p:nvSpPr>
        <p:spPr>
          <a:xfrm>
            <a:off x="7652663" y="3636742"/>
            <a:ext cx="537888"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01" name="雲 100">
            <a:extLst>
              <a:ext uri="{FF2B5EF4-FFF2-40B4-BE49-F238E27FC236}">
                <a16:creationId xmlns:a16="http://schemas.microsoft.com/office/drawing/2014/main" id="{7495C070-BCC3-EC74-916B-38153F77E32B}"/>
              </a:ext>
            </a:extLst>
          </p:cNvPr>
          <p:cNvSpPr/>
          <p:nvPr/>
        </p:nvSpPr>
        <p:spPr>
          <a:xfrm>
            <a:off x="7176991"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pic>
        <p:nvPicPr>
          <p:cNvPr id="103" name="グラフィックス 102" descr="建物 単色塗りつぶし">
            <a:extLst>
              <a:ext uri="{FF2B5EF4-FFF2-40B4-BE49-F238E27FC236}">
                <a16:creationId xmlns:a16="http://schemas.microsoft.com/office/drawing/2014/main" id="{407A60F7-4444-BEC3-1E6D-5F40FF5DD8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21620" y="3727760"/>
            <a:ext cx="408665" cy="408665"/>
          </a:xfrm>
          <a:prstGeom prst="rect">
            <a:avLst/>
          </a:prstGeom>
        </p:spPr>
      </p:pic>
      <p:sp>
        <p:nvSpPr>
          <p:cNvPr id="105" name="テキスト ボックス 104">
            <a:extLst>
              <a:ext uri="{FF2B5EF4-FFF2-40B4-BE49-F238E27FC236}">
                <a16:creationId xmlns:a16="http://schemas.microsoft.com/office/drawing/2014/main" id="{9596E7A2-7B26-D6DF-5430-6866220FA491}"/>
              </a:ext>
            </a:extLst>
          </p:cNvPr>
          <p:cNvSpPr txBox="1"/>
          <p:nvPr/>
        </p:nvSpPr>
        <p:spPr>
          <a:xfrm>
            <a:off x="7112255" y="4093970"/>
            <a:ext cx="1043877"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富士通データセンター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u="sng">
                <a:latin typeface="Meiryo UI" panose="020B0604030504040204" pitchFamily="50" charset="-128"/>
                <a:ea typeface="Meiryo UI" panose="020B0604030504040204" pitchFamily="50" charset="-128"/>
              </a:rPr>
              <a:t>（保守拠点）</a:t>
            </a:r>
          </a:p>
        </p:txBody>
      </p:sp>
      <p:cxnSp>
        <p:nvCxnSpPr>
          <p:cNvPr id="106" name="直線コネクタ 105">
            <a:extLst>
              <a:ext uri="{FF2B5EF4-FFF2-40B4-BE49-F238E27FC236}">
                <a16:creationId xmlns:a16="http://schemas.microsoft.com/office/drawing/2014/main" id="{8C2F9D4B-E55A-F8DB-BF06-6A6510796A7E}"/>
              </a:ext>
            </a:extLst>
          </p:cNvPr>
          <p:cNvCxnSpPr>
            <a:cxnSpLocks/>
            <a:stCxn id="101" idx="1"/>
            <a:endCxn id="103" idx="0"/>
          </p:cNvCxnSpPr>
          <p:nvPr/>
        </p:nvCxnSpPr>
        <p:spPr>
          <a:xfrm flipH="1">
            <a:off x="7625953" y="1880853"/>
            <a:ext cx="8238" cy="1846907"/>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07" name="楕円 106">
            <a:extLst>
              <a:ext uri="{FF2B5EF4-FFF2-40B4-BE49-F238E27FC236}">
                <a16:creationId xmlns:a16="http://schemas.microsoft.com/office/drawing/2014/main" id="{FEC8B1B7-6A25-86DB-26B3-E22C760692B0}"/>
              </a:ext>
            </a:extLst>
          </p:cNvPr>
          <p:cNvSpPr/>
          <p:nvPr/>
        </p:nvSpPr>
        <p:spPr>
          <a:xfrm>
            <a:off x="7542645" y="2977055"/>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09" name="グラフィックス 108" descr="校舎 単色塗りつぶし">
            <a:extLst>
              <a:ext uri="{FF2B5EF4-FFF2-40B4-BE49-F238E27FC236}">
                <a16:creationId xmlns:a16="http://schemas.microsoft.com/office/drawing/2014/main" id="{BA280651-4B87-36D6-A836-5C46DFF2B8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64987" y="5419699"/>
            <a:ext cx="408665" cy="408665"/>
          </a:xfrm>
          <a:prstGeom prst="rect">
            <a:avLst/>
          </a:prstGeom>
        </p:spPr>
      </p:pic>
      <p:sp>
        <p:nvSpPr>
          <p:cNvPr id="110" name="テキスト ボックス 109">
            <a:extLst>
              <a:ext uri="{FF2B5EF4-FFF2-40B4-BE49-F238E27FC236}">
                <a16:creationId xmlns:a16="http://schemas.microsoft.com/office/drawing/2014/main" id="{E013F44C-AD7C-9F74-257B-04A6E0AC409B}"/>
              </a:ext>
            </a:extLst>
          </p:cNvPr>
          <p:cNvSpPr txBox="1"/>
          <p:nvPr/>
        </p:nvSpPr>
        <p:spPr>
          <a:xfrm>
            <a:off x="7031688"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倉敷市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11" name="グラフィックス 110" descr="校舎 単色塗りつぶし">
            <a:extLst>
              <a:ext uri="{FF2B5EF4-FFF2-40B4-BE49-F238E27FC236}">
                <a16:creationId xmlns:a16="http://schemas.microsoft.com/office/drawing/2014/main" id="{54385FD4-10CC-2C2A-9C80-5B8AD320B8E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85826" y="5419699"/>
            <a:ext cx="408665" cy="408665"/>
          </a:xfrm>
          <a:prstGeom prst="rect">
            <a:avLst/>
          </a:prstGeom>
        </p:spPr>
      </p:pic>
      <p:sp>
        <p:nvSpPr>
          <p:cNvPr id="113" name="テキスト ボックス 112">
            <a:extLst>
              <a:ext uri="{FF2B5EF4-FFF2-40B4-BE49-F238E27FC236}">
                <a16:creationId xmlns:a16="http://schemas.microsoft.com/office/drawing/2014/main" id="{4D8E3BF8-AE1B-2F39-3291-0C2C89E1F404}"/>
              </a:ext>
            </a:extLst>
          </p:cNvPr>
          <p:cNvSpPr txBox="1"/>
          <p:nvPr/>
        </p:nvSpPr>
        <p:spPr>
          <a:xfrm>
            <a:off x="7752528"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松山市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15" name="グラフィックス 114" descr="建物 単色塗りつぶし">
            <a:extLst>
              <a:ext uri="{FF2B5EF4-FFF2-40B4-BE49-F238E27FC236}">
                <a16:creationId xmlns:a16="http://schemas.microsoft.com/office/drawing/2014/main" id="{761AFBC6-E68D-5FDA-941F-6044567116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81947" y="3722259"/>
            <a:ext cx="408665" cy="408665"/>
          </a:xfrm>
          <a:prstGeom prst="rect">
            <a:avLst/>
          </a:prstGeom>
        </p:spPr>
      </p:pic>
      <p:sp>
        <p:nvSpPr>
          <p:cNvPr id="116" name="テキスト ボックス 115">
            <a:extLst>
              <a:ext uri="{FF2B5EF4-FFF2-40B4-BE49-F238E27FC236}">
                <a16:creationId xmlns:a16="http://schemas.microsoft.com/office/drawing/2014/main" id="{B49783F6-7F6B-F2BA-B2D8-590102B1CFB1}"/>
              </a:ext>
            </a:extLst>
          </p:cNvPr>
          <p:cNvSpPr txBox="1"/>
          <p:nvPr/>
        </p:nvSpPr>
        <p:spPr>
          <a:xfrm>
            <a:off x="6588759" y="4075508"/>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アイネス</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117" name="直線コネクタ 116">
            <a:extLst>
              <a:ext uri="{FF2B5EF4-FFF2-40B4-BE49-F238E27FC236}">
                <a16:creationId xmlns:a16="http://schemas.microsoft.com/office/drawing/2014/main" id="{6EC9549B-AEA0-8671-EB7D-1A5F34234101}"/>
              </a:ext>
            </a:extLst>
          </p:cNvPr>
          <p:cNvCxnSpPr>
            <a:cxnSpLocks/>
            <a:stCxn id="101" idx="1"/>
            <a:endCxn id="115" idx="0"/>
          </p:cNvCxnSpPr>
          <p:nvPr/>
        </p:nvCxnSpPr>
        <p:spPr>
          <a:xfrm flipH="1">
            <a:off x="6886280" y="1880853"/>
            <a:ext cx="747911" cy="1841406"/>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18" name="楕円 117">
            <a:extLst>
              <a:ext uri="{FF2B5EF4-FFF2-40B4-BE49-F238E27FC236}">
                <a16:creationId xmlns:a16="http://schemas.microsoft.com/office/drawing/2014/main" id="{93AF6604-8AB3-6655-5B4D-1EDAEA4D31FE}"/>
              </a:ext>
            </a:extLst>
          </p:cNvPr>
          <p:cNvSpPr/>
          <p:nvPr/>
        </p:nvSpPr>
        <p:spPr>
          <a:xfrm>
            <a:off x="7088801" y="2971554"/>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19" name="直線コネクタ 118">
            <a:extLst>
              <a:ext uri="{FF2B5EF4-FFF2-40B4-BE49-F238E27FC236}">
                <a16:creationId xmlns:a16="http://schemas.microsoft.com/office/drawing/2014/main" id="{7E2ECEC5-A240-F50B-BC37-C9ED0F5CEB2C}"/>
              </a:ext>
            </a:extLst>
          </p:cNvPr>
          <p:cNvCxnSpPr>
            <a:cxnSpLocks/>
            <a:stCxn id="91" idx="1"/>
            <a:endCxn id="109" idx="0"/>
          </p:cNvCxnSpPr>
          <p:nvPr/>
        </p:nvCxnSpPr>
        <p:spPr>
          <a:xfrm flipH="1">
            <a:off x="7269320" y="4105017"/>
            <a:ext cx="1184548" cy="1314682"/>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0F48032D-C3B8-957C-4F1C-5EBBC66C49BB}"/>
              </a:ext>
            </a:extLst>
          </p:cNvPr>
          <p:cNvCxnSpPr>
            <a:cxnSpLocks/>
            <a:stCxn id="91" idx="1"/>
            <a:endCxn id="111" idx="0"/>
          </p:cNvCxnSpPr>
          <p:nvPr/>
        </p:nvCxnSpPr>
        <p:spPr>
          <a:xfrm flipH="1">
            <a:off x="7990159" y="4105017"/>
            <a:ext cx="463709" cy="1314682"/>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121" name="テキスト ボックス 120">
            <a:extLst>
              <a:ext uri="{FF2B5EF4-FFF2-40B4-BE49-F238E27FC236}">
                <a16:creationId xmlns:a16="http://schemas.microsoft.com/office/drawing/2014/main" id="{07AE6F32-B57D-08BE-BBFE-343A02B87450}"/>
              </a:ext>
            </a:extLst>
          </p:cNvPr>
          <p:cNvSpPr txBox="1"/>
          <p:nvPr/>
        </p:nvSpPr>
        <p:spPr>
          <a:xfrm>
            <a:off x="6437098" y="2116311"/>
            <a:ext cx="998406" cy="338554"/>
          </a:xfrm>
          <a:prstGeom prst="rect">
            <a:avLst/>
          </a:prstGeom>
          <a:noFill/>
        </p:spPr>
        <p:txBody>
          <a:bodyPr wrap="square" rtlCol="0">
            <a:spAutoFit/>
          </a:bodyPr>
          <a:lstStyle/>
          <a:p>
            <a:pPr marL="92075" indent="-92075">
              <a:buFont typeface="+mj-ea"/>
              <a:buAutoNum type="circleNumDbPlain" startAt="2"/>
            </a:pPr>
            <a:r>
              <a:rPr kumimoji="1" lang="ja-JP" altLang="en-US" sz="800">
                <a:solidFill>
                  <a:schemeClr val="accent6"/>
                </a:solidFill>
                <a:latin typeface="Meiryo UI" panose="020B0604030504040204" pitchFamily="50" charset="-128"/>
                <a:ea typeface="Meiryo UI" panose="020B0604030504040204" pitchFamily="50" charset="-128"/>
              </a:rPr>
              <a:t>より多数の団体で</a:t>
            </a:r>
            <a:br>
              <a:rPr kumimoji="1" lang="en-US" altLang="ja-JP" sz="800">
                <a:solidFill>
                  <a:schemeClr val="accent6"/>
                </a:solidFill>
                <a:latin typeface="Meiryo UI" panose="020B0604030504040204" pitchFamily="50" charset="-128"/>
                <a:ea typeface="Meiryo UI" panose="020B0604030504040204" pitchFamily="50" charset="-128"/>
              </a:rPr>
            </a:br>
            <a:r>
              <a:rPr kumimoji="1" lang="ja-JP" altLang="en-US" sz="800">
                <a:solidFill>
                  <a:schemeClr val="accent6"/>
                </a:solidFill>
                <a:latin typeface="Meiryo UI" panose="020B0604030504040204" pitchFamily="50" charset="-128"/>
                <a:ea typeface="Meiryo UI" panose="020B0604030504040204" pitchFamily="50" charset="-128"/>
              </a:rPr>
              <a:t>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122" name="直線矢印コネクタ 121">
            <a:extLst>
              <a:ext uri="{FF2B5EF4-FFF2-40B4-BE49-F238E27FC236}">
                <a16:creationId xmlns:a16="http://schemas.microsoft.com/office/drawing/2014/main" id="{BFE62579-DD7D-726C-C2D7-F9DADA9052E0}"/>
              </a:ext>
            </a:extLst>
          </p:cNvPr>
          <p:cNvCxnSpPr>
            <a:cxnSpLocks/>
            <a:stCxn id="121" idx="2"/>
            <a:endCxn id="118" idx="0"/>
          </p:cNvCxnSpPr>
          <p:nvPr/>
        </p:nvCxnSpPr>
        <p:spPr>
          <a:xfrm>
            <a:off x="6936301" y="2454865"/>
            <a:ext cx="240379" cy="51668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直線矢印コネクタ 122">
            <a:extLst>
              <a:ext uri="{FF2B5EF4-FFF2-40B4-BE49-F238E27FC236}">
                <a16:creationId xmlns:a16="http://schemas.microsoft.com/office/drawing/2014/main" id="{32ACE168-6F77-B61E-459F-AA0CAB524E10}"/>
              </a:ext>
            </a:extLst>
          </p:cNvPr>
          <p:cNvCxnSpPr>
            <a:cxnSpLocks/>
            <a:stCxn id="121" idx="2"/>
            <a:endCxn id="107" idx="0"/>
          </p:cNvCxnSpPr>
          <p:nvPr/>
        </p:nvCxnSpPr>
        <p:spPr>
          <a:xfrm>
            <a:off x="6936301" y="2454865"/>
            <a:ext cx="694223" cy="52219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a:extLst>
              <a:ext uri="{FF2B5EF4-FFF2-40B4-BE49-F238E27FC236}">
                <a16:creationId xmlns:a16="http://schemas.microsoft.com/office/drawing/2014/main" id="{0EFA6EB4-8DA7-345E-68B0-29301F6F3320}"/>
              </a:ext>
            </a:extLst>
          </p:cNvPr>
          <p:cNvCxnSpPr>
            <a:cxnSpLocks/>
          </p:cNvCxnSpPr>
          <p:nvPr/>
        </p:nvCxnSpPr>
        <p:spPr>
          <a:xfrm flipH="1">
            <a:off x="8640229" y="3672981"/>
            <a:ext cx="89363" cy="21411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F66E42D2-4C1D-F39A-CA1E-DE698CBC1AE8}"/>
              </a:ext>
            </a:extLst>
          </p:cNvPr>
          <p:cNvSpPr txBox="1"/>
          <p:nvPr/>
        </p:nvSpPr>
        <p:spPr>
          <a:xfrm>
            <a:off x="6759336"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126" name="楕円 125">
            <a:extLst>
              <a:ext uri="{FF2B5EF4-FFF2-40B4-BE49-F238E27FC236}">
                <a16:creationId xmlns:a16="http://schemas.microsoft.com/office/drawing/2014/main" id="{E2D7D02F-877A-8289-5646-07B2ACD2DABE}"/>
              </a:ext>
            </a:extLst>
          </p:cNvPr>
          <p:cNvSpPr/>
          <p:nvPr/>
        </p:nvSpPr>
        <p:spPr>
          <a:xfrm>
            <a:off x="7708187" y="1044455"/>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28" name="グラフィックス 127" descr="データベース 枠線">
            <a:extLst>
              <a:ext uri="{FF2B5EF4-FFF2-40B4-BE49-F238E27FC236}">
                <a16:creationId xmlns:a16="http://schemas.microsoft.com/office/drawing/2014/main" id="{D860112B-285A-917A-F3F7-386EF5D18EC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8259" y="1205752"/>
            <a:ext cx="150750" cy="150750"/>
          </a:xfrm>
          <a:prstGeom prst="rect">
            <a:avLst/>
          </a:prstGeom>
        </p:spPr>
      </p:pic>
      <p:pic>
        <p:nvPicPr>
          <p:cNvPr id="129" name="グラフィックス 128" descr="データベース 枠線">
            <a:extLst>
              <a:ext uri="{FF2B5EF4-FFF2-40B4-BE49-F238E27FC236}">
                <a16:creationId xmlns:a16="http://schemas.microsoft.com/office/drawing/2014/main" id="{C821BDCF-0CD6-5FC4-1A8E-BF1D033C7DA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20890" y="1340183"/>
            <a:ext cx="150750" cy="150750"/>
          </a:xfrm>
          <a:prstGeom prst="rect">
            <a:avLst/>
          </a:prstGeom>
        </p:spPr>
      </p:pic>
      <p:pic>
        <p:nvPicPr>
          <p:cNvPr id="130" name="グラフィックス 129" descr="データベース 枠線">
            <a:extLst>
              <a:ext uri="{FF2B5EF4-FFF2-40B4-BE49-F238E27FC236}">
                <a16:creationId xmlns:a16="http://schemas.microsoft.com/office/drawing/2014/main" id="{2773B711-747A-FADD-D15E-0B03328C38F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98497" y="1164404"/>
            <a:ext cx="150750" cy="150750"/>
          </a:xfrm>
          <a:prstGeom prst="rect">
            <a:avLst/>
          </a:prstGeom>
        </p:spPr>
      </p:pic>
      <p:sp>
        <p:nvSpPr>
          <p:cNvPr id="131" name="テキスト ボックス 130">
            <a:extLst>
              <a:ext uri="{FF2B5EF4-FFF2-40B4-BE49-F238E27FC236}">
                <a16:creationId xmlns:a16="http://schemas.microsoft.com/office/drawing/2014/main" id="{BE4CA724-721B-71D9-42F0-778E6B6E8FB1}"/>
              </a:ext>
            </a:extLst>
          </p:cNvPr>
          <p:cNvSpPr txBox="1"/>
          <p:nvPr/>
        </p:nvSpPr>
        <p:spPr>
          <a:xfrm>
            <a:off x="8014152" y="1647467"/>
            <a:ext cx="1756712" cy="1308050"/>
          </a:xfrm>
          <a:prstGeom prst="rect">
            <a:avLst/>
          </a:prstGeom>
          <a:noFill/>
        </p:spPr>
        <p:txBody>
          <a:bodyPr wrap="square" rtlCol="0">
            <a:spAutoFit/>
          </a:bodyPr>
          <a:lstStyle/>
          <a:p>
            <a:pPr marL="90488" indent="-90488">
              <a:buFont typeface="+mj-ea"/>
              <a:buAutoNum type="circleNumDbPlain" startAt="4"/>
            </a:pPr>
            <a:r>
              <a:rPr lang="ja-JP" altLang="en-US" sz="800" kern="0">
                <a:solidFill>
                  <a:schemeClr val="accent6"/>
                </a:solidFill>
                <a:latin typeface="Meiryo UI"/>
                <a:ea typeface="Meiryo UI"/>
                <a:cs typeface="Arial"/>
              </a:rPr>
              <a:t>クラウド最適化によりクラウド利用経費を逓減できると想定</a:t>
            </a:r>
            <a:br>
              <a:rPr lang="en-US" altLang="ja-JP" sz="800" kern="0">
                <a:solidFill>
                  <a:schemeClr val="accent6"/>
                </a:solidFill>
                <a:latin typeface="Meiryo UI"/>
                <a:ea typeface="Meiryo UI"/>
                <a:cs typeface="Arial"/>
              </a:rPr>
            </a:br>
            <a:r>
              <a:rPr lang="en-US" altLang="ja-JP" sz="700" kern="0">
                <a:solidFill>
                  <a:schemeClr val="accent6"/>
                </a:solidFill>
                <a:latin typeface="Meiryo UI"/>
                <a:ea typeface="Meiryo UI"/>
                <a:cs typeface="Arial"/>
              </a:rPr>
              <a:t>※</a:t>
            </a:r>
            <a:r>
              <a:rPr lang="ja-JP" altLang="en-US" sz="700" kern="0">
                <a:solidFill>
                  <a:schemeClr val="accent6"/>
                </a:solidFill>
                <a:latin typeface="Meiryo UI"/>
                <a:ea typeface="Meiryo UI"/>
                <a:cs typeface="Arial"/>
              </a:rPr>
              <a:t>検証の中では、マネージドサービスの利用方法によってはマネージドサービスの利用を止めることで費用逓減できる場合もあることから、マネージドサービスの最適な利用方法の検討が重要</a:t>
            </a:r>
            <a:br>
              <a:rPr lang="en-US" altLang="ja-JP" sz="700" kern="0">
                <a:solidFill>
                  <a:schemeClr val="accent6"/>
                </a:solidFill>
                <a:latin typeface="Meiryo UI"/>
                <a:ea typeface="Meiryo UI"/>
                <a:cs typeface="Arial"/>
              </a:rPr>
            </a:br>
            <a:r>
              <a:rPr lang="en-US" altLang="ja-JP" sz="700" kern="0">
                <a:solidFill>
                  <a:schemeClr val="accent6"/>
                </a:solidFill>
                <a:latin typeface="Meiryo UI"/>
                <a:ea typeface="Meiryo UI"/>
                <a:cs typeface="Arial"/>
              </a:rPr>
              <a:t>※</a:t>
            </a:r>
            <a:r>
              <a:rPr lang="ja-JP" altLang="en-US" sz="700" kern="0">
                <a:solidFill>
                  <a:schemeClr val="accent6"/>
                </a:solidFill>
                <a:latin typeface="Meiryo UI"/>
                <a:ea typeface="Meiryo UI"/>
                <a:cs typeface="Arial"/>
              </a:rPr>
              <a:t>長期継続割引（</a:t>
            </a:r>
            <a:r>
              <a:rPr lang="en-US" altLang="ja-JP" sz="700" kern="0">
                <a:solidFill>
                  <a:schemeClr val="accent6"/>
                </a:solidFill>
                <a:latin typeface="Meiryo UI"/>
                <a:ea typeface="Meiryo UI"/>
                <a:cs typeface="Arial"/>
              </a:rPr>
              <a:t>AWS</a:t>
            </a:r>
            <a:r>
              <a:rPr lang="ja-JP" altLang="en-US" sz="700" kern="0">
                <a:solidFill>
                  <a:schemeClr val="accent6"/>
                </a:solidFill>
                <a:latin typeface="Meiryo UI"/>
                <a:ea typeface="Meiryo UI"/>
                <a:cs typeface="Arial"/>
              </a:rPr>
              <a:t>におけるリザーブドインスタンスやセービングプランといったファイナンスプラン）の適用は、依然として費用逓減に効果的</a:t>
            </a:r>
          </a:p>
        </p:txBody>
      </p:sp>
      <p:sp>
        <p:nvSpPr>
          <p:cNvPr id="133" name="テキスト ボックス 132">
            <a:extLst>
              <a:ext uri="{FF2B5EF4-FFF2-40B4-BE49-F238E27FC236}">
                <a16:creationId xmlns:a16="http://schemas.microsoft.com/office/drawing/2014/main" id="{EDEA0BA7-F6E1-8709-ECD9-3BAC893A3CEC}"/>
              </a:ext>
            </a:extLst>
          </p:cNvPr>
          <p:cNvSpPr txBox="1"/>
          <p:nvPr/>
        </p:nvSpPr>
        <p:spPr>
          <a:xfrm>
            <a:off x="8368365" y="3234940"/>
            <a:ext cx="1100422" cy="461665"/>
          </a:xfrm>
          <a:prstGeom prst="rect">
            <a:avLst/>
          </a:prstGeom>
          <a:noFill/>
        </p:spPr>
        <p:txBody>
          <a:bodyPr wrap="square" rtlCol="0">
            <a:spAutoFit/>
          </a:bodyPr>
          <a:lstStyle/>
          <a:p>
            <a:pPr marL="92075" indent="-92075">
              <a:buFont typeface="+mj-ea"/>
              <a:buAutoNum type="circleNumDbPlain"/>
            </a:pPr>
            <a:r>
              <a:rPr kumimoji="1" lang="ja-JP" altLang="en-US" sz="800">
                <a:solidFill>
                  <a:schemeClr val="accent6"/>
                </a:solidFill>
                <a:effectLst>
                  <a:glow>
                    <a:schemeClr val="bg1"/>
                  </a:glow>
                </a:effectLst>
                <a:latin typeface="Meiryo UI" panose="020B0604030504040204" pitchFamily="50" charset="-128"/>
                <a:ea typeface="Meiryo UI" panose="020B0604030504040204" pitchFamily="50" charset="-128"/>
              </a:rPr>
              <a:t>合理的と判断する通信回線サービスの検討</a:t>
            </a:r>
            <a:endParaRPr kumimoji="1" lang="en-US" altLang="ja-JP" sz="800">
              <a:solidFill>
                <a:schemeClr val="accent6"/>
              </a:solidFill>
              <a:effectLst>
                <a:glow>
                  <a:schemeClr val="bg1"/>
                </a:glow>
              </a:effectLst>
              <a:latin typeface="Meiryo UI" panose="020B0604030504040204" pitchFamily="50" charset="-128"/>
              <a:ea typeface="Meiryo UI" panose="020B0604030504040204" pitchFamily="50" charset="-128"/>
            </a:endParaRPr>
          </a:p>
        </p:txBody>
      </p:sp>
      <p:cxnSp>
        <p:nvCxnSpPr>
          <p:cNvPr id="135" name="直線矢印コネクタ 134">
            <a:extLst>
              <a:ext uri="{FF2B5EF4-FFF2-40B4-BE49-F238E27FC236}">
                <a16:creationId xmlns:a16="http://schemas.microsoft.com/office/drawing/2014/main" id="{81908B7C-87F8-17A0-969C-449654DED1E9}"/>
              </a:ext>
            </a:extLst>
          </p:cNvPr>
          <p:cNvCxnSpPr>
            <a:cxnSpLocks/>
          </p:cNvCxnSpPr>
          <p:nvPr/>
        </p:nvCxnSpPr>
        <p:spPr>
          <a:xfrm flipH="1" flipV="1">
            <a:off x="8139081" y="1394016"/>
            <a:ext cx="314787" cy="25345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3" name="矢印: 下 32">
            <a:extLst>
              <a:ext uri="{FF2B5EF4-FFF2-40B4-BE49-F238E27FC236}">
                <a16:creationId xmlns:a16="http://schemas.microsoft.com/office/drawing/2014/main" id="{CDE9C6AB-E7B8-0C4E-8269-88D2E77C8DA0}"/>
              </a:ext>
            </a:extLst>
          </p:cNvPr>
          <p:cNvSpPr/>
          <p:nvPr/>
        </p:nvSpPr>
        <p:spPr>
          <a:xfrm rot="16200000">
            <a:off x="6054350" y="4396615"/>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36" name="矢印: 下 35">
            <a:extLst>
              <a:ext uri="{FF2B5EF4-FFF2-40B4-BE49-F238E27FC236}">
                <a16:creationId xmlns:a16="http://schemas.microsoft.com/office/drawing/2014/main" id="{15B731D1-85B8-5CB9-C012-511C26123F2B}"/>
              </a:ext>
            </a:extLst>
          </p:cNvPr>
          <p:cNvSpPr/>
          <p:nvPr/>
        </p:nvSpPr>
        <p:spPr>
          <a:xfrm rot="16200000">
            <a:off x="2205897" y="4433266"/>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24D77E01-5521-C327-A6EC-8905BCAC8DF5}"/>
              </a:ext>
            </a:extLst>
          </p:cNvPr>
          <p:cNvSpPr txBox="1"/>
          <p:nvPr/>
        </p:nvSpPr>
        <p:spPr>
          <a:xfrm>
            <a:off x="4621039" y="5899345"/>
            <a:ext cx="1291186"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A</a:t>
            </a:r>
            <a:r>
              <a:rPr kumimoji="1" lang="ja-JP" altLang="en-US" sz="8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B</a:t>
            </a:r>
            <a:r>
              <a:rPr kumimoji="1" lang="ja-JP" altLang="en-US" sz="8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800">
              <a:solidFill>
                <a:schemeClr val="accent1"/>
              </a:solidFill>
              <a:latin typeface="Meiryo UI" panose="020B0604030504040204" pitchFamily="50" charset="-128"/>
              <a:ea typeface="Meiryo UI" panose="020B0604030504040204" pitchFamily="50" charset="-128"/>
            </a:endParaRPr>
          </a:p>
          <a:p>
            <a:r>
              <a:rPr kumimoji="1" lang="ja-JP" altLang="en-US" sz="8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93A895DD-B0C8-66E6-CAE4-9679727B2FB7}"/>
              </a:ext>
            </a:extLst>
          </p:cNvPr>
          <p:cNvSpPr txBox="1"/>
          <p:nvPr/>
        </p:nvSpPr>
        <p:spPr>
          <a:xfrm>
            <a:off x="8071640" y="6053211"/>
            <a:ext cx="197533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緑字：コスト</a:t>
            </a:r>
            <a:r>
              <a:rPr kumimoji="1" lang="en-US" altLang="ja-JP" sz="800">
                <a:solidFill>
                  <a:schemeClr val="accent6"/>
                </a:solidFill>
                <a:latin typeface="Meiryo UI" panose="020B0604030504040204" pitchFamily="50" charset="-128"/>
                <a:ea typeface="Meiryo UI" panose="020B0604030504040204" pitchFamily="50" charset="-128"/>
              </a:rPr>
              <a:t>B</a:t>
            </a:r>
            <a:r>
              <a:rPr kumimoji="1" lang="ja-JP" altLang="en-US" sz="8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47" name="グラフィックス 46" descr="データベース 枠線">
            <a:extLst>
              <a:ext uri="{FF2B5EF4-FFF2-40B4-BE49-F238E27FC236}">
                <a16:creationId xmlns:a16="http://schemas.microsoft.com/office/drawing/2014/main" id="{73203C2B-AD13-C783-CFFD-3F3CBF3BEC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55564" y="5881266"/>
            <a:ext cx="150750" cy="150750"/>
          </a:xfrm>
          <a:prstGeom prst="rect">
            <a:avLst/>
          </a:prstGeom>
        </p:spPr>
      </p:pic>
      <p:sp>
        <p:nvSpPr>
          <p:cNvPr id="48" name="テキスト ボックス 47">
            <a:extLst>
              <a:ext uri="{FF2B5EF4-FFF2-40B4-BE49-F238E27FC236}">
                <a16:creationId xmlns:a16="http://schemas.microsoft.com/office/drawing/2014/main" id="{B8B726C3-94A5-F9E2-AAA1-44B555950F65}"/>
              </a:ext>
            </a:extLst>
          </p:cNvPr>
          <p:cNvSpPr txBox="1"/>
          <p:nvPr/>
        </p:nvSpPr>
        <p:spPr>
          <a:xfrm>
            <a:off x="8306314" y="5857985"/>
            <a:ext cx="171757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40" name="直線矢印コネクタ 39">
            <a:extLst>
              <a:ext uri="{FF2B5EF4-FFF2-40B4-BE49-F238E27FC236}">
                <a16:creationId xmlns:a16="http://schemas.microsoft.com/office/drawing/2014/main" id="{23AA72D6-140D-2E81-89B6-95BDC40D55CF}"/>
              </a:ext>
            </a:extLst>
          </p:cNvPr>
          <p:cNvCxnSpPr>
            <a:cxnSpLocks/>
            <a:stCxn id="121" idx="2"/>
            <a:endCxn id="90" idx="0"/>
          </p:cNvCxnSpPr>
          <p:nvPr/>
        </p:nvCxnSpPr>
        <p:spPr>
          <a:xfrm>
            <a:off x="6936301" y="2454865"/>
            <a:ext cx="1147616" cy="49875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564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表 40">
            <a:extLst>
              <a:ext uri="{FF2B5EF4-FFF2-40B4-BE49-F238E27FC236}">
                <a16:creationId xmlns:a16="http://schemas.microsoft.com/office/drawing/2014/main" id="{4B2B37F2-43AD-4B28-8035-DA5E95FC6D2E}"/>
              </a:ext>
            </a:extLst>
          </p:cNvPr>
          <p:cNvGraphicFramePr>
            <a:graphicFrameLocks noGrp="1"/>
          </p:cNvGraphicFramePr>
          <p:nvPr>
            <p:extLst>
              <p:ext uri="{D42A27DB-BD31-4B8C-83A1-F6EECF244321}">
                <p14:modId xmlns:p14="http://schemas.microsoft.com/office/powerpoint/2010/main" val="1944563167"/>
              </p:ext>
            </p:extLst>
          </p:nvPr>
        </p:nvGraphicFramePr>
        <p:xfrm>
          <a:off x="333962" y="298800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24,000,000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24,000,000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24,000,000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24,000,000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14,138,860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14,138,860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7,536,000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7,536,000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152,622,000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152,622,000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4,320,000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4,320,000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31,728,000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-31,728,000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10,404,000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26,066,400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15,662,400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151%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35,190,000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35,190,000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216,428,860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239,873,260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23,444,400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216,428,860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263,873,260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47,444,400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22%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a:t>
            </a:r>
            <a:r>
              <a:rPr kumimoji="1" lang="ja-JP" altLang="en-US" sz="2400" b="1" kern="0">
                <a:solidFill>
                  <a:prstClr val="black"/>
                </a:solidFill>
                <a:latin typeface="Meiryo UI"/>
                <a:ea typeface="Meiryo UI"/>
              </a:rPr>
              <a:t>美里町・川島町の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67557" cy="2062071"/>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美里町・川島町のランニングコストは、</a:t>
            </a:r>
            <a:r>
              <a:rPr kumimoji="1" lang="ja-JP" altLang="en-US" sz="1600" b="1" u="sng" kern="0">
                <a:solidFill>
                  <a:srgbClr val="FF0000"/>
                </a:solidFill>
                <a:latin typeface="Meiryo UI"/>
                <a:ea typeface="Meiryo UI"/>
              </a:rPr>
              <a:t>約</a:t>
            </a:r>
            <a:r>
              <a:rPr kumimoji="1" lang="en-US" altLang="ja-JP" sz="1600" b="1" u="sng" kern="0">
                <a:solidFill>
                  <a:srgbClr val="FF0000"/>
                </a:solidFill>
                <a:latin typeface="Meiryo UI"/>
                <a:ea typeface="Meiryo UI"/>
              </a:rPr>
              <a:t>47</a:t>
            </a:r>
            <a:r>
              <a:rPr kumimoji="1" lang="ja-JP" altLang="en-US" sz="1600" b="1" u="sng" kern="0">
                <a:solidFill>
                  <a:srgbClr val="FF0000"/>
                </a:solidFill>
                <a:latin typeface="Meiryo UI"/>
                <a:ea typeface="Meiryo UI"/>
              </a:rPr>
              <a:t>百万円増加</a:t>
            </a:r>
            <a:r>
              <a:rPr kumimoji="1" lang="ja-JP" altLang="en-US" sz="1200" b="1" u="sng" kern="0">
                <a:solidFill>
                  <a:srgbClr val="FF0000"/>
                </a:solidFill>
                <a:latin typeface="Meiryo UI"/>
                <a:ea typeface="Meiryo UI"/>
              </a:rPr>
              <a:t>（＋</a:t>
            </a:r>
            <a:r>
              <a:rPr kumimoji="1" lang="en-US" altLang="ja-JP" sz="1200" b="1" u="sng" kern="0">
                <a:solidFill>
                  <a:srgbClr val="FF0000"/>
                </a:solidFill>
                <a:latin typeface="Meiryo UI"/>
                <a:ea typeface="Meiryo UI"/>
              </a:rPr>
              <a:t>22%</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現行の自治体クラウドで発生していた</a:t>
            </a:r>
            <a:r>
              <a:rPr kumimoji="1" lang="ja-JP" altLang="en-US" sz="1600" b="1" u="sng" kern="0">
                <a:solidFill>
                  <a:prstClr val="black"/>
                </a:solidFill>
                <a:latin typeface="Meiryo UI"/>
                <a:ea typeface="Meiryo UI"/>
              </a:rPr>
              <a:t>「データセンター利用費」について、ガバメントクラウドへ移行したことで</a:t>
            </a:r>
            <a:r>
              <a:rPr kumimoji="1" lang="zh-TW" altLang="en-US" sz="1600" b="1" u="sng" kern="0">
                <a:solidFill>
                  <a:prstClr val="black"/>
                </a:solidFill>
                <a:latin typeface="Meiryo UI"/>
                <a:ea typeface="Meiryo UI"/>
              </a:rPr>
              <a:t>逓</a:t>
            </a:r>
            <a:r>
              <a:rPr kumimoji="1" lang="ja-JP" altLang="en-US" sz="1600" b="1" u="sng" kern="0">
                <a:solidFill>
                  <a:prstClr val="black"/>
                </a:solidFill>
                <a:latin typeface="Meiryo UI"/>
                <a:ea typeface="Meiryo UI"/>
              </a:rPr>
              <a:t>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31</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-15%</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した一方で、これに相当する経費として、</a:t>
            </a:r>
            <a:r>
              <a:rPr kumimoji="1" lang="ja-JP" altLang="en-US" sz="1600" b="1" u="sng" kern="0">
                <a:solidFill>
                  <a:prstClr val="black"/>
                </a:solidFill>
                <a:latin typeface="Meiryo UI"/>
                <a:ea typeface="Meiryo UI"/>
              </a:rPr>
              <a:t>「システム運用作業」、「ソフトウェア保守費」及び「クラウド利用経費」が増加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64</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+29%</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となっている。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また、</a:t>
            </a:r>
            <a:r>
              <a:rPr kumimoji="1" lang="ja-JP" altLang="en-US" sz="1600" b="1" u="sng" kern="0">
                <a:solidFill>
                  <a:prstClr val="black"/>
                </a:solidFill>
                <a:latin typeface="Meiryo UI"/>
                <a:ea typeface="Meiryo UI"/>
              </a:rPr>
              <a:t>「通信回線費」について、ガバメントクラウド接続用の新規回線や運用管理補助者の保守拠点からガバメントクラウドを結ぶ回線が増えたことなどにより増加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16</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a:t>
            </a:r>
            <a:r>
              <a:rPr kumimoji="1" lang="ja-JP" altLang="en-US" sz="1200" b="1" u="sng" kern="0">
                <a:solidFill>
                  <a:srgbClr val="FF0000"/>
                </a:solidFill>
                <a:latin typeface="Meiryo UI"/>
                <a:ea typeface="Meiryo UI"/>
              </a:rPr>
              <a:t>７％）</a:t>
            </a:r>
            <a:r>
              <a:rPr kumimoji="1" lang="ja-JP" altLang="en-US" sz="1600" kern="0">
                <a:solidFill>
                  <a:prstClr val="black"/>
                </a:solidFill>
                <a:latin typeface="Meiryo UI"/>
                <a:ea typeface="Meiryo UI"/>
              </a:rPr>
              <a:t>した。</a:t>
            </a: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なお、東日本大震災の際にネットワーク遮断した経験を踏まえ、ガバメントクラウド移行後も庁内にバックアップ設備を設置するため、「ハードウェア借料」及び「ハードウェア保守費」は減少しない。</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正方形/長方形 8">
            <a:extLst>
              <a:ext uri="{FF2B5EF4-FFF2-40B4-BE49-F238E27FC236}">
                <a16:creationId xmlns:a16="http://schemas.microsoft.com/office/drawing/2014/main" id="{FA6CE6B5-5AB1-8608-39D6-200C338374F8}"/>
              </a:ext>
            </a:extLst>
          </p:cNvPr>
          <p:cNvSpPr>
            <a:spLocks/>
          </p:cNvSpPr>
          <p:nvPr/>
        </p:nvSpPr>
        <p:spPr>
          <a:xfrm>
            <a:off x="6372000" y="2641955"/>
            <a:ext cx="3456000" cy="1765288"/>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通信回線費の増加要因（詳細）と削減見込み</a:t>
            </a:r>
            <a:endParaRPr kumimoji="1" lang="en-US" altLang="ja-JP" sz="900" b="1" kern="0">
              <a:solidFill>
                <a:srgbClr val="000000"/>
              </a:solidFill>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panose="020B0604030504040204" pitchFamily="50" charset="-128"/>
                <a:ea typeface="Meiryo UI" panose="020B0604030504040204" pitchFamily="50" charset="-128"/>
                <a:cs typeface="Arial"/>
              </a:rPr>
              <a:t>回線追加と回線利用単価の違い</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453150" lvl="1" indent="-228600" defTabSz="914400">
              <a:buFont typeface="+mj-ea"/>
              <a:buAutoNum type="circleNumDbPlain"/>
              <a:defRPr/>
            </a:pPr>
            <a:r>
              <a:rPr lang="ja-JP" altLang="en-US" sz="900" kern="0">
                <a:solidFill>
                  <a:srgbClr val="000000"/>
                </a:solidFill>
                <a:latin typeface="Meiryo UI" panose="020B0604030504040204" pitchFamily="50" charset="-128"/>
                <a:ea typeface="Meiryo UI" panose="020B0604030504040204" pitchFamily="50" charset="-128"/>
                <a:cs typeface="Arial"/>
              </a:rPr>
              <a:t>自治体クラウドで利用中の回線とガバメントクラウドで利用する回線単価の違いによる費用増加</a:t>
            </a:r>
            <a:br>
              <a:rPr lang="en-US" altLang="ja-JP" sz="900" kern="0">
                <a:solidFill>
                  <a:srgbClr val="000000"/>
                </a:solidFill>
                <a:latin typeface="Meiryo UI" panose="020B0604030504040204" pitchFamily="50" charset="-128"/>
                <a:ea typeface="Meiryo UI" panose="020B0604030504040204" pitchFamily="50" charset="-128"/>
                <a:cs typeface="Arial"/>
              </a:rPr>
            </a:br>
            <a:r>
              <a:rPr lang="ja-JP" altLang="en-US" sz="900" kern="0">
                <a:solidFill>
                  <a:srgbClr val="000000"/>
                </a:solidFill>
                <a:latin typeface="Meiryo UI" panose="020B0604030504040204" pitchFamily="50" charset="-128"/>
                <a:ea typeface="Meiryo UI" panose="020B0604030504040204" pitchFamily="50" charset="-128"/>
                <a:cs typeface="Arial"/>
              </a:rPr>
              <a:t>（自治体クラウドで利用中の回線では、共同利用を前提として回線利用料にディスカウントが適用されている）</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panose="020B0604030504040204" pitchFamily="50" charset="-128"/>
                <a:ea typeface="Meiryo UI" panose="020B0604030504040204" pitchFamily="50" charset="-128"/>
                <a:cs typeface="Arial"/>
              </a:rPr>
              <a:t>保守回線の追加</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453150" lvl="1" indent="-228600" defTabSz="914400">
              <a:buFont typeface="+mj-ea"/>
              <a:buAutoNum type="circleNumDbPlain" startAt="2"/>
              <a:defRPr/>
            </a:pPr>
            <a:r>
              <a:rPr kumimoji="0"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自治体クラウドでは、データセンターで運用しており保守回線が不要</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453150" lvl="1" indent="-228600" defTabSz="914400">
              <a:buFont typeface="+mj-ea"/>
              <a:buAutoNum type="circleNumDbPlain" startAt="2"/>
              <a:defRPr/>
            </a:pPr>
            <a:r>
              <a:rPr kumimoji="0"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ガバメントクラウドでは、保守回線が別途必要となりコスト純増</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224550" lvl="1" defTabSz="914400">
              <a:defRPr/>
            </a:pPr>
            <a:r>
              <a:rPr lang="ja-JP" altLang="en-US" sz="900" kern="0">
                <a:solidFill>
                  <a:srgbClr val="FF0000"/>
                </a:solidFill>
                <a:latin typeface="Meiryo UI" panose="020B0604030504040204" pitchFamily="50" charset="-128"/>
                <a:ea typeface="Meiryo UI" panose="020B0604030504040204" pitchFamily="50" charset="-128"/>
                <a:cs typeface="Arial"/>
              </a:rPr>
              <a:t>→</a:t>
            </a:r>
            <a:r>
              <a:rPr lang="en-US" altLang="ja-JP" sz="900" kern="0">
                <a:solidFill>
                  <a:srgbClr val="FF0000"/>
                </a:solidFill>
                <a:latin typeface="Meiryo UI" panose="020B0604030504040204" pitchFamily="50" charset="-128"/>
                <a:ea typeface="Meiryo UI" panose="020B0604030504040204" pitchFamily="50" charset="-128"/>
                <a:cs typeface="Arial"/>
              </a:rPr>
              <a:t>【</a:t>
            </a:r>
            <a:r>
              <a:rPr lang="ja-JP" altLang="en-US" sz="900" kern="0">
                <a:solidFill>
                  <a:srgbClr val="FF0000"/>
                </a:solidFill>
                <a:latin typeface="Meiryo UI" panose="020B0604030504040204" pitchFamily="50" charset="-128"/>
                <a:ea typeface="Meiryo UI" panose="020B0604030504040204" pitchFamily="50" charset="-128"/>
                <a:cs typeface="Arial"/>
              </a:rPr>
              <a:t>通信回線の共同利用を推進することや</a:t>
            </a:r>
            <a:r>
              <a:rPr lang="en-US" altLang="ja-JP" sz="900" kern="0">
                <a:solidFill>
                  <a:srgbClr val="FF0000"/>
                </a:solidFill>
                <a:latin typeface="Meiryo UI" panose="020B0604030504040204" pitchFamily="50" charset="-128"/>
                <a:ea typeface="Meiryo UI" panose="020B0604030504040204" pitchFamily="50" charset="-128"/>
                <a:cs typeface="Arial"/>
              </a:rPr>
              <a:t>LGWAN</a:t>
            </a:r>
            <a:r>
              <a:rPr lang="ja-JP" altLang="en-US" sz="900" kern="0">
                <a:solidFill>
                  <a:srgbClr val="FF0000"/>
                </a:solidFill>
                <a:latin typeface="Meiryo UI" panose="020B0604030504040204" pitchFamily="50" charset="-128"/>
                <a:ea typeface="Meiryo UI" panose="020B0604030504040204" pitchFamily="50" charset="-128"/>
                <a:cs typeface="Arial"/>
              </a:rPr>
              <a:t>経由での</a:t>
            </a:r>
            <a:br>
              <a:rPr lang="en-US" altLang="ja-JP" sz="900" kern="0">
                <a:solidFill>
                  <a:srgbClr val="FF0000"/>
                </a:solidFill>
                <a:latin typeface="Meiryo UI" panose="020B0604030504040204" pitchFamily="50" charset="-128"/>
                <a:ea typeface="Meiryo UI" panose="020B0604030504040204" pitchFamily="50" charset="-128"/>
                <a:cs typeface="Arial"/>
              </a:rPr>
            </a:br>
            <a:r>
              <a:rPr lang="ja-JP" altLang="en-US" sz="900" kern="0">
                <a:solidFill>
                  <a:srgbClr val="FF0000"/>
                </a:solidFill>
                <a:latin typeface="Meiryo UI" panose="020B0604030504040204" pitchFamily="50" charset="-128"/>
                <a:ea typeface="Meiryo UI" panose="020B0604030504040204" pitchFamily="50" charset="-128"/>
                <a:cs typeface="Arial"/>
              </a:rPr>
              <a:t>　　接続を活用することで費用逓減できるものと想定</a:t>
            </a:r>
            <a:r>
              <a:rPr lang="en-US" altLang="ja-JP" sz="900" kern="0">
                <a:solidFill>
                  <a:srgbClr val="FF0000"/>
                </a:solidFill>
                <a:latin typeface="Meiryo UI" panose="020B0604030504040204" pitchFamily="50" charset="-128"/>
                <a:ea typeface="Meiryo UI" panose="020B0604030504040204" pitchFamily="50" charset="-128"/>
                <a:cs typeface="Arial"/>
              </a:rPr>
              <a:t>】</a:t>
            </a:r>
          </a:p>
        </p:txBody>
      </p:sp>
      <p:sp>
        <p:nvSpPr>
          <p:cNvPr id="2" name="正方形/長方形 1">
            <a:extLst>
              <a:ext uri="{FF2B5EF4-FFF2-40B4-BE49-F238E27FC236}">
                <a16:creationId xmlns:a16="http://schemas.microsoft.com/office/drawing/2014/main" id="{20762D5D-1098-7E27-A3DE-11C88B20C0FD}"/>
              </a:ext>
            </a:extLst>
          </p:cNvPr>
          <p:cNvSpPr>
            <a:spLocks/>
          </p:cNvSpPr>
          <p:nvPr/>
        </p:nvSpPr>
        <p:spPr>
          <a:xfrm>
            <a:off x="6372000" y="5714677"/>
            <a:ext cx="3456000" cy="1066758"/>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クラウド利用経</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費の増加要因（詳細）と削減見込み</a:t>
            </a:r>
            <a:endParaRPr kumimoji="1" lang="en-US" altLang="ja-JP" sz="900" b="1" kern="0">
              <a:solidFill>
                <a:srgbClr val="000000"/>
              </a:solidFill>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panose="020B0604030504040204" pitchFamily="50" charset="-128"/>
                <a:ea typeface="Meiryo UI" panose="020B0604030504040204" pitchFamily="50" charset="-128"/>
                <a:cs typeface="Arial"/>
              </a:rPr>
              <a:t>共同利用方式やクラウド最適化の余地</a:t>
            </a:r>
          </a:p>
          <a:p>
            <a:pPr marL="453150" lvl="1" indent="-228600" defTabSz="914400">
              <a:buFont typeface="+mj-ea"/>
              <a:buAutoNum type="circleNumDbPlain" startAt="5"/>
              <a:defRPr/>
            </a:pPr>
            <a:r>
              <a:rPr lang="ja-JP" altLang="en-US" sz="900" kern="0">
                <a:solidFill>
                  <a:srgbClr val="000000"/>
                </a:solidFill>
                <a:latin typeface="Meiryo UI" panose="020B0604030504040204" pitchFamily="50" charset="-128"/>
                <a:ea typeface="Meiryo UI" panose="020B0604030504040204" pitchFamily="50" charset="-128"/>
                <a:cs typeface="Arial"/>
              </a:rPr>
              <a:t>クラウド最適化や共同利用方式（アプリ分離）の採用ができていないことにより、現時点ではクラウド利用に伴う最大限のコストメリットを出せていない</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224550" lvl="1" defTabSz="914400">
              <a:defRPr/>
            </a:pPr>
            <a:r>
              <a:rPr lang="ja-JP" altLang="en-US" sz="900" kern="0">
                <a:solidFill>
                  <a:srgbClr val="FF0000"/>
                </a:solidFill>
                <a:latin typeface="Meiryo UI" panose="020B0604030504040204" pitchFamily="50" charset="-128"/>
                <a:ea typeface="Meiryo UI" panose="020B0604030504040204" pitchFamily="50" charset="-128"/>
                <a:cs typeface="Arial"/>
              </a:rPr>
              <a:t>→ </a:t>
            </a:r>
            <a:r>
              <a:rPr lang="en-US" altLang="ja-JP" sz="900" kern="0">
                <a:solidFill>
                  <a:srgbClr val="FF0000"/>
                </a:solidFill>
                <a:latin typeface="Meiryo UI" panose="020B0604030504040204" pitchFamily="50" charset="-128"/>
                <a:ea typeface="Meiryo UI" panose="020B0604030504040204" pitchFamily="50" charset="-128"/>
                <a:cs typeface="Arial"/>
              </a:rPr>
              <a:t>【</a:t>
            </a:r>
            <a:r>
              <a:rPr lang="ja-JP" altLang="en-US" sz="900" kern="0">
                <a:solidFill>
                  <a:srgbClr val="FF0000"/>
                </a:solidFill>
                <a:latin typeface="Meiryo UI" panose="020B0604030504040204" pitchFamily="50" charset="-128"/>
                <a:ea typeface="Meiryo UI" panose="020B0604030504040204" pitchFamily="50" charset="-128"/>
                <a:cs typeface="Arial"/>
              </a:rPr>
              <a:t>クラウド最適化とともに、クラウドを利用する前提でアプリケーション</a:t>
            </a:r>
            <a:br>
              <a:rPr lang="en-US" altLang="ja-JP" sz="900" kern="0">
                <a:solidFill>
                  <a:srgbClr val="FF0000"/>
                </a:solidFill>
                <a:latin typeface="Meiryo UI" panose="020B0604030504040204" pitchFamily="50" charset="-128"/>
                <a:ea typeface="Meiryo UI" panose="020B0604030504040204" pitchFamily="50" charset="-128"/>
                <a:cs typeface="Arial"/>
              </a:rPr>
            </a:br>
            <a:r>
              <a:rPr lang="ja-JP" altLang="en-US" sz="900" kern="0">
                <a:solidFill>
                  <a:srgbClr val="FF0000"/>
                </a:solidFill>
                <a:latin typeface="Meiryo UI" panose="020B0604030504040204" pitchFamily="50" charset="-128"/>
                <a:ea typeface="Meiryo UI" panose="020B0604030504040204" pitchFamily="50" charset="-128"/>
                <a:cs typeface="Arial"/>
              </a:rPr>
              <a:t>　　　の効率化が図られれば、費用逓減の余地があると想定</a:t>
            </a:r>
            <a:r>
              <a:rPr lang="en-US" altLang="ja-JP" sz="900" kern="0">
                <a:solidFill>
                  <a:srgbClr val="FF0000"/>
                </a:solidFill>
                <a:latin typeface="Meiryo UI" panose="020B0604030504040204" pitchFamily="50" charset="-128"/>
                <a:ea typeface="Meiryo UI" panose="020B0604030504040204" pitchFamily="50" charset="-128"/>
                <a:cs typeface="Arial"/>
              </a:rPr>
              <a:t>】</a:t>
            </a:r>
            <a:endParaRPr kumimoji="0" lang="en-US" altLang="ja-JP" sz="900" b="0" i="0" u="none" strike="noStrike" kern="0" cap="none" spc="0" normalizeH="0" baseline="0" noProof="0">
              <a:ln>
                <a:noFill/>
              </a:ln>
              <a:solidFill>
                <a:srgbClr val="FF0000"/>
              </a:solidFill>
              <a:effectLst/>
              <a:uLnTx/>
              <a:uFillTx/>
              <a:latin typeface="Meiryo UI"/>
              <a:ea typeface="Meiryo UI"/>
              <a:cs typeface="Arial"/>
            </a:endParaRPr>
          </a:p>
        </p:txBody>
      </p:sp>
      <p:sp>
        <p:nvSpPr>
          <p:cNvPr id="11" name="正方形/長方形 10">
            <a:extLst>
              <a:ext uri="{FF2B5EF4-FFF2-40B4-BE49-F238E27FC236}">
                <a16:creationId xmlns:a16="http://schemas.microsoft.com/office/drawing/2014/main" id="{4F26C2F4-8623-7697-8312-9355807BD568}"/>
              </a:ext>
            </a:extLst>
          </p:cNvPr>
          <p:cNvSpPr>
            <a:spLocks/>
          </p:cNvSpPr>
          <p:nvPr/>
        </p:nvSpPr>
        <p:spPr>
          <a:xfrm>
            <a:off x="6372000" y="4453001"/>
            <a:ext cx="3456000" cy="1189114"/>
          </a:xfrm>
          <a:prstGeom prst="rect">
            <a:avLst/>
          </a:prstGeom>
          <a:solidFill>
            <a:sysClr val="window" lastClr="FFFFFF"/>
          </a:solidFill>
          <a:ln w="28575" cap="flat" cmpd="sng" algn="ctr">
            <a:solidFill>
              <a:schemeClr val="bg1">
                <a:lumMod val="65000"/>
              </a:schemeClr>
            </a:solidFill>
            <a:prstDash val="solid"/>
            <a:miter lim="800000"/>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システム運用作業</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費の増加要因（詳細）と削減見込み</a:t>
            </a:r>
            <a:endParaRPr kumimoji="1" lang="en-US" altLang="ja-JP" sz="900" b="1" kern="0">
              <a:solidFill>
                <a:srgbClr val="000000"/>
              </a:solidFill>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panose="020B0604030504040204" pitchFamily="50" charset="-128"/>
                <a:ea typeface="Meiryo UI" panose="020B0604030504040204" pitchFamily="50" charset="-128"/>
                <a:cs typeface="Arial"/>
              </a:rPr>
              <a:t>ガバメントクラウド運用に伴う費用増加</a:t>
            </a:r>
            <a:endParaRPr kumimoji="0"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453150" lvl="1" indent="-228600" defTabSz="914400">
              <a:buFont typeface="+mj-ea"/>
              <a:buAutoNum type="circleNumDbPlain" startAt="4"/>
              <a:defRPr/>
            </a:pPr>
            <a:r>
              <a:rPr kumimoji="0"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自治体クラウド（データセンター）運用工数</a:t>
            </a:r>
            <a:r>
              <a:rPr lang="ja-JP" altLang="en-US" sz="900" kern="0">
                <a:solidFill>
                  <a:srgbClr val="000000"/>
                </a:solidFill>
                <a:latin typeface="Meiryo UI" panose="020B0604030504040204" pitchFamily="50" charset="-128"/>
                <a:ea typeface="Meiryo UI" panose="020B0604030504040204" pitchFamily="50" charset="-128"/>
                <a:cs typeface="Arial"/>
              </a:rPr>
              <a:t>と比較し</a:t>
            </a:r>
            <a:r>
              <a:rPr kumimoji="0"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、ガバメントクラウド移行後は新規運用作業（運用管理補助業務等）が現状増えたことで費用増加</a:t>
            </a:r>
            <a:br>
              <a:rPr lang="en-US" altLang="ja-JP" sz="900" kern="0">
                <a:solidFill>
                  <a:srgbClr val="000000"/>
                </a:solidFill>
                <a:latin typeface="Meiryo UI" panose="020B0604030504040204" pitchFamily="50" charset="-128"/>
                <a:ea typeface="Meiryo UI" panose="020B0604030504040204" pitchFamily="50" charset="-128"/>
                <a:cs typeface="Arial"/>
              </a:rPr>
            </a:br>
            <a:r>
              <a:rPr lang="ja-JP" altLang="en-US" sz="900" kern="0">
                <a:solidFill>
                  <a:srgbClr val="000000"/>
                </a:solidFill>
                <a:latin typeface="Meiryo UI" panose="020B0604030504040204" pitchFamily="50" charset="-128"/>
                <a:ea typeface="Meiryo UI" panose="020B0604030504040204" pitchFamily="50" charset="-128"/>
                <a:cs typeface="Arial"/>
              </a:rPr>
              <a:t>（現時点では移行直後のためデータセンター運用と比較し、工数増となっている）</a:t>
            </a:r>
            <a:endParaRPr lang="en-US" altLang="ja-JP" sz="900" kern="0">
              <a:solidFill>
                <a:srgbClr val="000000"/>
              </a:solidFill>
              <a:latin typeface="Meiryo UI" panose="020B0604030504040204" pitchFamily="50" charset="-128"/>
              <a:ea typeface="Meiryo UI" panose="020B0604030504040204" pitchFamily="50" charset="-128"/>
              <a:cs typeface="Arial"/>
            </a:endParaRPr>
          </a:p>
          <a:p>
            <a:pPr marL="224550" lvl="1" defTabSz="914400">
              <a:defRPr/>
            </a:pPr>
            <a:r>
              <a:rPr lang="ja-JP" altLang="en-US" sz="900" kern="0">
                <a:solidFill>
                  <a:srgbClr val="FF0000"/>
                </a:solidFill>
                <a:latin typeface="Meiryo UI" panose="020B0604030504040204" pitchFamily="50" charset="-128"/>
                <a:ea typeface="Meiryo UI" panose="020B0604030504040204" pitchFamily="50" charset="-128"/>
                <a:cs typeface="Arial"/>
              </a:rPr>
              <a:t>→</a:t>
            </a:r>
            <a:r>
              <a:rPr lang="en-US" altLang="ja-JP" sz="900" kern="0">
                <a:solidFill>
                  <a:srgbClr val="FF0000"/>
                </a:solidFill>
                <a:latin typeface="Meiryo UI" panose="020B0604030504040204" pitchFamily="50" charset="-128"/>
                <a:ea typeface="Meiryo UI" panose="020B0604030504040204" pitchFamily="50" charset="-128"/>
                <a:cs typeface="Arial"/>
              </a:rPr>
              <a:t>【</a:t>
            </a:r>
            <a:r>
              <a:rPr lang="ja-JP" altLang="en-US" sz="900" kern="0">
                <a:solidFill>
                  <a:srgbClr val="FF0000"/>
                </a:solidFill>
                <a:latin typeface="Meiryo UI" panose="020B0604030504040204" pitchFamily="50" charset="-128"/>
                <a:ea typeface="Meiryo UI" panose="020B0604030504040204" pitchFamily="50" charset="-128"/>
                <a:cs typeface="Arial"/>
              </a:rPr>
              <a:t>今後運用知見の蓄積をしていくことで工数減となると想定</a:t>
            </a:r>
            <a:r>
              <a:rPr lang="en-US" altLang="ja-JP" sz="900" kern="0">
                <a:solidFill>
                  <a:srgbClr val="FF0000"/>
                </a:solidFill>
                <a:latin typeface="Meiryo UI" panose="020B0604030504040204" pitchFamily="50" charset="-128"/>
                <a:ea typeface="Meiryo UI" panose="020B0604030504040204" pitchFamily="50" charset="-128"/>
                <a:cs typeface="Arial"/>
              </a:rPr>
              <a:t>】</a:t>
            </a:r>
            <a:endParaRPr kumimoji="0"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Arial"/>
            </a:endParaRPr>
          </a:p>
        </p:txBody>
      </p:sp>
      <p:sp>
        <p:nvSpPr>
          <p:cNvPr id="38" name="テキスト ボックス 37">
            <a:extLst>
              <a:ext uri="{FF2B5EF4-FFF2-40B4-BE49-F238E27FC236}">
                <a16:creationId xmlns:a16="http://schemas.microsoft.com/office/drawing/2014/main" id="{6F910AEB-095D-6051-7D75-2A169DBCD34C}"/>
              </a:ext>
            </a:extLst>
          </p:cNvPr>
          <p:cNvSpPr txBox="1"/>
          <p:nvPr/>
        </p:nvSpPr>
        <p:spPr>
          <a:xfrm>
            <a:off x="258465" y="2641955"/>
            <a:ext cx="2727029"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美里町・川島町の経費項目ごとの増減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39" name="テキスト ボックス 38">
            <a:extLst>
              <a:ext uri="{FF2B5EF4-FFF2-40B4-BE49-F238E27FC236}">
                <a16:creationId xmlns:a16="http://schemas.microsoft.com/office/drawing/2014/main" id="{C5BF18D3-047F-60DD-4947-7E0A13DB9B0F}"/>
              </a:ext>
            </a:extLst>
          </p:cNvPr>
          <p:cNvSpPr txBox="1"/>
          <p:nvPr/>
        </p:nvSpPr>
        <p:spPr>
          <a:xfrm>
            <a:off x="5210456" y="2665039"/>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4B7FEF10-D874-5B11-E894-D9EA1F23D3E6}"/>
              </a:ext>
            </a:extLst>
          </p:cNvPr>
          <p:cNvSpPr/>
          <p:nvPr/>
        </p:nvSpPr>
        <p:spPr>
          <a:xfrm>
            <a:off x="769144" y="5104060"/>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F8D52E85-8B80-1F9D-C5F6-D79AAC3FBC43}"/>
              </a:ext>
            </a:extLst>
          </p:cNvPr>
          <p:cNvSpPr/>
          <p:nvPr/>
        </p:nvSpPr>
        <p:spPr>
          <a:xfrm>
            <a:off x="769144" y="5310238"/>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A67E8DCD-BE6F-0A2B-AE94-F997D7E13009}"/>
              </a:ext>
            </a:extLst>
          </p:cNvPr>
          <p:cNvSpPr/>
          <p:nvPr/>
        </p:nvSpPr>
        <p:spPr>
          <a:xfrm>
            <a:off x="769144" y="4727948"/>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D2217981-BA49-1711-75F2-5A64EF570890}"/>
              </a:ext>
            </a:extLst>
          </p:cNvPr>
          <p:cNvSpPr/>
          <p:nvPr/>
        </p:nvSpPr>
        <p:spPr>
          <a:xfrm>
            <a:off x="769144" y="3363283"/>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363E9D7-3531-5187-8BCE-4AD0B38A216B}"/>
              </a:ext>
            </a:extLst>
          </p:cNvPr>
          <p:cNvSpPr txBox="1"/>
          <p:nvPr/>
        </p:nvSpPr>
        <p:spPr>
          <a:xfrm>
            <a:off x="7174346" y="2413577"/>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95605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楕円 120">
            <a:extLst>
              <a:ext uri="{FF2B5EF4-FFF2-40B4-BE49-F238E27FC236}">
                <a16:creationId xmlns:a16="http://schemas.microsoft.com/office/drawing/2014/main" id="{C2AFBBE8-C388-75AD-6156-A95893E3BEEF}"/>
              </a:ext>
            </a:extLst>
          </p:cNvPr>
          <p:cNvSpPr/>
          <p:nvPr/>
        </p:nvSpPr>
        <p:spPr>
          <a:xfrm>
            <a:off x="4098470"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令和５年度の検証結果（美里町・川島町の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美里町・川島町のコスト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雲 1">
            <a:extLst>
              <a:ext uri="{FF2B5EF4-FFF2-40B4-BE49-F238E27FC236}">
                <a16:creationId xmlns:a16="http://schemas.microsoft.com/office/drawing/2014/main" id="{C3564761-A7DC-96B5-7617-175775162E70}"/>
              </a:ext>
            </a:extLst>
          </p:cNvPr>
          <p:cNvSpPr/>
          <p:nvPr/>
        </p:nvSpPr>
        <p:spPr>
          <a:xfrm>
            <a:off x="3622798"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id="{724D7950-3DD4-2C02-5DF4-451CE67EA28B}"/>
              </a:ext>
            </a:extLst>
          </p:cNvPr>
          <p:cNvSpPr/>
          <p:nvPr/>
        </p:nvSpPr>
        <p:spPr>
          <a:xfrm>
            <a:off x="4162110"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6" name="グラフィックス 5" descr="データベース 枠線">
            <a:extLst>
              <a:ext uri="{FF2B5EF4-FFF2-40B4-BE49-F238E27FC236}">
                <a16:creationId xmlns:a16="http://schemas.microsoft.com/office/drawing/2014/main" id="{66028BD1-1B34-C26D-4D1E-C518E2C872D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71657" y="3643114"/>
            <a:ext cx="323145" cy="323145"/>
          </a:xfrm>
          <a:prstGeom prst="rect">
            <a:avLst/>
          </a:prstGeom>
        </p:spPr>
      </p:pic>
      <p:sp>
        <p:nvSpPr>
          <p:cNvPr id="7" name="楕円 6">
            <a:extLst>
              <a:ext uri="{FF2B5EF4-FFF2-40B4-BE49-F238E27FC236}">
                <a16:creationId xmlns:a16="http://schemas.microsoft.com/office/drawing/2014/main" id="{35697D8B-012A-6726-7062-0D2018920A85}"/>
              </a:ext>
            </a:extLst>
          </p:cNvPr>
          <p:cNvSpPr/>
          <p:nvPr/>
        </p:nvSpPr>
        <p:spPr>
          <a:xfrm>
            <a:off x="1395798"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0" name="グラフィックス 9" descr="建物 単色塗りつぶし">
            <a:extLst>
              <a:ext uri="{FF2B5EF4-FFF2-40B4-BE49-F238E27FC236}">
                <a16:creationId xmlns:a16="http://schemas.microsoft.com/office/drawing/2014/main" id="{34CA442C-746E-9931-FBD0-8A7AB3EBEF1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7427" y="3727760"/>
            <a:ext cx="408665" cy="408665"/>
          </a:xfrm>
          <a:prstGeom prst="rect">
            <a:avLst/>
          </a:prstGeom>
        </p:spPr>
      </p:pic>
      <p:sp>
        <p:nvSpPr>
          <p:cNvPr id="11" name="テキスト ボックス 10">
            <a:extLst>
              <a:ext uri="{FF2B5EF4-FFF2-40B4-BE49-F238E27FC236}">
                <a16:creationId xmlns:a16="http://schemas.microsoft.com/office/drawing/2014/main" id="{960F3209-84E9-A016-7716-F6DA3129AB53}"/>
              </a:ext>
            </a:extLst>
          </p:cNvPr>
          <p:cNvSpPr txBox="1"/>
          <p:nvPr/>
        </p:nvSpPr>
        <p:spPr>
          <a:xfrm>
            <a:off x="3586113" y="4093970"/>
            <a:ext cx="987771"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TKC</a:t>
            </a: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a:t>
            </a:r>
          </a:p>
        </p:txBody>
      </p:sp>
      <p:cxnSp>
        <p:nvCxnSpPr>
          <p:cNvPr id="12" name="直線コネクタ 11">
            <a:extLst>
              <a:ext uri="{FF2B5EF4-FFF2-40B4-BE49-F238E27FC236}">
                <a16:creationId xmlns:a16="http://schemas.microsoft.com/office/drawing/2014/main" id="{1BCDB42C-A49A-DAEC-75E1-FFCFD6DFCBDC}"/>
              </a:ext>
            </a:extLst>
          </p:cNvPr>
          <p:cNvCxnSpPr>
            <a:cxnSpLocks/>
            <a:stCxn id="2" idx="1"/>
            <a:endCxn id="10" idx="0"/>
          </p:cNvCxnSpPr>
          <p:nvPr/>
        </p:nvCxnSpPr>
        <p:spPr>
          <a:xfrm flipH="1">
            <a:off x="4071760" y="1880853"/>
            <a:ext cx="8238" cy="1846907"/>
          </a:xfrm>
          <a:prstGeom prst="line">
            <a:avLst/>
          </a:prstGeom>
          <a:ln w="19050"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13" name="グラフィックス 12" descr="校舎 単色塗りつぶし">
            <a:extLst>
              <a:ext uri="{FF2B5EF4-FFF2-40B4-BE49-F238E27FC236}">
                <a16:creationId xmlns:a16="http://schemas.microsoft.com/office/drawing/2014/main" id="{77E0F675-8FF1-A66C-B978-D2F47D8F22B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5895" y="5419699"/>
            <a:ext cx="408665" cy="408665"/>
          </a:xfrm>
          <a:prstGeom prst="rect">
            <a:avLst/>
          </a:prstGeom>
        </p:spPr>
      </p:pic>
      <p:sp>
        <p:nvSpPr>
          <p:cNvPr id="14" name="テキスト ボックス 13">
            <a:extLst>
              <a:ext uri="{FF2B5EF4-FFF2-40B4-BE49-F238E27FC236}">
                <a16:creationId xmlns:a16="http://schemas.microsoft.com/office/drawing/2014/main" id="{5A3E9D99-9CA5-490C-1103-E54418E02AD4}"/>
              </a:ext>
            </a:extLst>
          </p:cNvPr>
          <p:cNvSpPr txBox="1"/>
          <p:nvPr/>
        </p:nvSpPr>
        <p:spPr>
          <a:xfrm>
            <a:off x="76259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美里町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16" name="直線コネクタ 15">
            <a:extLst>
              <a:ext uri="{FF2B5EF4-FFF2-40B4-BE49-F238E27FC236}">
                <a16:creationId xmlns:a16="http://schemas.microsoft.com/office/drawing/2014/main" id="{96C7BE69-94FE-B413-D155-02B2D3C3E815}"/>
              </a:ext>
            </a:extLst>
          </p:cNvPr>
          <p:cNvCxnSpPr>
            <a:cxnSpLocks/>
            <a:stCxn id="8" idx="1"/>
            <a:endCxn id="13" idx="0"/>
          </p:cNvCxnSpPr>
          <p:nvPr/>
        </p:nvCxnSpPr>
        <p:spPr>
          <a:xfrm flipH="1">
            <a:off x="1000228" y="5058965"/>
            <a:ext cx="347276"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7" name="グラフィックス 16" descr="建物 単色塗りつぶし">
            <a:extLst>
              <a:ext uri="{FF2B5EF4-FFF2-40B4-BE49-F238E27FC236}">
                <a16:creationId xmlns:a16="http://schemas.microsoft.com/office/drawing/2014/main" id="{0DBB81D1-6E47-DE1F-A0A2-CFC0D00B65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3993" y="3727760"/>
            <a:ext cx="408665" cy="408665"/>
          </a:xfrm>
          <a:prstGeom prst="rect">
            <a:avLst/>
          </a:prstGeom>
        </p:spPr>
      </p:pic>
      <p:sp>
        <p:nvSpPr>
          <p:cNvPr id="18" name="テキスト ボックス 17">
            <a:extLst>
              <a:ext uri="{FF2B5EF4-FFF2-40B4-BE49-F238E27FC236}">
                <a16:creationId xmlns:a16="http://schemas.microsoft.com/office/drawing/2014/main" id="{D6A154E4-CE43-4E39-36F0-F330DC92220A}"/>
              </a:ext>
            </a:extLst>
          </p:cNvPr>
          <p:cNvSpPr txBox="1"/>
          <p:nvPr/>
        </p:nvSpPr>
        <p:spPr>
          <a:xfrm>
            <a:off x="709375" y="4093970"/>
            <a:ext cx="1277914"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TKC</a:t>
            </a: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（自治体クラウド、メイン）</a:t>
            </a:r>
          </a:p>
        </p:txBody>
      </p:sp>
      <p:pic>
        <p:nvPicPr>
          <p:cNvPr id="24" name="グラフィックス 23" descr="データベース 枠線">
            <a:extLst>
              <a:ext uri="{FF2B5EF4-FFF2-40B4-BE49-F238E27FC236}">
                <a16:creationId xmlns:a16="http://schemas.microsoft.com/office/drawing/2014/main" id="{446510C2-2E0C-CB32-D0DF-41D1EB6204C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46978" y="3832683"/>
            <a:ext cx="323145" cy="323145"/>
          </a:xfrm>
          <a:prstGeom prst="rect">
            <a:avLst/>
          </a:prstGeom>
        </p:spPr>
      </p:pic>
      <p:pic>
        <p:nvPicPr>
          <p:cNvPr id="25" name="グラフィックス 24" descr="データベース 枠線">
            <a:extLst>
              <a:ext uri="{FF2B5EF4-FFF2-40B4-BE49-F238E27FC236}">
                <a16:creationId xmlns:a16="http://schemas.microsoft.com/office/drawing/2014/main" id="{0C0BFE03-C23F-6933-ED25-D351E68A1E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70559" y="1153124"/>
            <a:ext cx="323145" cy="323145"/>
          </a:xfrm>
          <a:prstGeom prst="rect">
            <a:avLst/>
          </a:prstGeom>
        </p:spPr>
      </p:pic>
      <p:pic>
        <p:nvPicPr>
          <p:cNvPr id="26" name="グラフィックス 25" descr="データベース 枠線">
            <a:extLst>
              <a:ext uri="{FF2B5EF4-FFF2-40B4-BE49-F238E27FC236}">
                <a16:creationId xmlns:a16="http://schemas.microsoft.com/office/drawing/2014/main" id="{475849EE-AD92-2EF8-8868-DF7A8A17C2E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45880" y="1342693"/>
            <a:ext cx="323145" cy="323145"/>
          </a:xfrm>
          <a:prstGeom prst="rect">
            <a:avLst/>
          </a:prstGeom>
        </p:spPr>
      </p:pic>
      <p:sp>
        <p:nvSpPr>
          <p:cNvPr id="27" name="テキスト ボックス 26">
            <a:extLst>
              <a:ext uri="{FF2B5EF4-FFF2-40B4-BE49-F238E27FC236}">
                <a16:creationId xmlns:a16="http://schemas.microsoft.com/office/drawing/2014/main" id="{7C5DCED8-8815-756E-393E-059C8E59C0E8}"/>
              </a:ext>
            </a:extLst>
          </p:cNvPr>
          <p:cNvSpPr txBox="1"/>
          <p:nvPr/>
        </p:nvSpPr>
        <p:spPr>
          <a:xfrm>
            <a:off x="389803" y="6285291"/>
            <a:ext cx="1994457"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現行環境でリフトした場合の全体像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ABA2DB31-9C4C-22A8-E147-9CB3C2E405B6}"/>
              </a:ext>
            </a:extLst>
          </p:cNvPr>
          <p:cNvSpPr txBox="1"/>
          <p:nvPr/>
        </p:nvSpPr>
        <p:spPr>
          <a:xfrm>
            <a:off x="3005601"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cxnSp>
        <p:nvCxnSpPr>
          <p:cNvPr id="30" name="直線矢印コネクタ 29">
            <a:extLst>
              <a:ext uri="{FF2B5EF4-FFF2-40B4-BE49-F238E27FC236}">
                <a16:creationId xmlns:a16="http://schemas.microsoft.com/office/drawing/2014/main" id="{275C152F-7C42-6A64-D061-B6AD0BA308DB}"/>
              </a:ext>
            </a:extLst>
          </p:cNvPr>
          <p:cNvCxnSpPr>
            <a:cxnSpLocks/>
            <a:stCxn id="66" idx="2"/>
            <a:endCxn id="100" idx="1"/>
          </p:cNvCxnSpPr>
          <p:nvPr/>
        </p:nvCxnSpPr>
        <p:spPr>
          <a:xfrm>
            <a:off x="3461763" y="5141237"/>
            <a:ext cx="311282" cy="35784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AB416AF0-B482-CA3F-F4FA-F2842ABEAF02}"/>
              </a:ext>
            </a:extLst>
          </p:cNvPr>
          <p:cNvSpPr txBox="1"/>
          <p:nvPr/>
        </p:nvSpPr>
        <p:spPr>
          <a:xfrm>
            <a:off x="1515920" y="3078042"/>
            <a:ext cx="1644388" cy="461665"/>
          </a:xfrm>
          <a:prstGeom prst="rect">
            <a:avLst/>
          </a:prstGeom>
          <a:noFill/>
        </p:spPr>
        <p:txBody>
          <a:bodyPr wrap="square" rtlCol="0">
            <a:spAutoFit/>
          </a:bodyPr>
          <a:lstStyle/>
          <a:p>
            <a:pPr marL="85725" indent="-85725">
              <a:buFont typeface="+mj-ea"/>
              <a:buAutoNum type="circleNumDbPlain" startAt="4"/>
            </a:pPr>
            <a:r>
              <a:rPr kumimoji="1" lang="ja-JP" altLang="en-US" sz="800">
                <a:solidFill>
                  <a:schemeClr val="bg1">
                    <a:lumMod val="50000"/>
                  </a:schemeClr>
                </a:solidFill>
                <a:latin typeface="Meiryo UI" panose="020B0604030504040204" pitchFamily="50" charset="-128"/>
                <a:ea typeface="Meiryo UI" panose="020B0604030504040204" pitchFamily="50" charset="-128"/>
              </a:rPr>
              <a:t>自治体クラウドの環境で</a:t>
            </a:r>
            <a:r>
              <a:rPr kumimoji="1" lang="en-US" altLang="ja-JP" sz="800">
                <a:solidFill>
                  <a:schemeClr val="bg1">
                    <a:lumMod val="50000"/>
                  </a:schemeClr>
                </a:solidFill>
                <a:latin typeface="Meiryo UI" panose="020B0604030504040204" pitchFamily="50" charset="-128"/>
                <a:ea typeface="Meiryo UI" panose="020B0604030504040204" pitchFamily="50" charset="-128"/>
              </a:rPr>
              <a:t>20</a:t>
            </a:r>
            <a:r>
              <a:rPr kumimoji="1" lang="ja-JP" altLang="en-US" sz="800">
                <a:solidFill>
                  <a:schemeClr val="bg1">
                    <a:lumMod val="50000"/>
                  </a:schemeClr>
                </a:solidFill>
                <a:latin typeface="Meiryo UI" panose="020B0604030504040204" pitchFamily="50" charset="-128"/>
                <a:ea typeface="Meiryo UI" panose="020B0604030504040204" pitchFamily="50" charset="-128"/>
              </a:rPr>
              <a:t>業務及び関連システムを提供</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pPr marL="85725" indent="-85725">
              <a:buFont typeface="+mj-ea"/>
              <a:buAutoNum type="circleNumDbPlain" startAt="4"/>
            </a:pPr>
            <a:r>
              <a:rPr kumimoji="1" lang="ja-JP" altLang="en-US" sz="800">
                <a:solidFill>
                  <a:schemeClr val="bg1">
                    <a:lumMod val="50000"/>
                  </a:schemeClr>
                </a:solidFill>
                <a:latin typeface="Meiryo UI" panose="020B0604030504040204" pitchFamily="50" charset="-128"/>
                <a:ea typeface="Meiryo UI" panose="020B0604030504040204" pitchFamily="50" charset="-128"/>
              </a:rPr>
              <a:t>データセンター利用料に計上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32" name="直線矢印コネクタ 31">
            <a:extLst>
              <a:ext uri="{FF2B5EF4-FFF2-40B4-BE49-F238E27FC236}">
                <a16:creationId xmlns:a16="http://schemas.microsoft.com/office/drawing/2014/main" id="{68921B6F-3163-FEC4-6636-A71B8E73C4B7}"/>
              </a:ext>
            </a:extLst>
          </p:cNvPr>
          <p:cNvCxnSpPr>
            <a:cxnSpLocks/>
            <a:stCxn id="31" idx="2"/>
          </p:cNvCxnSpPr>
          <p:nvPr/>
        </p:nvCxnSpPr>
        <p:spPr>
          <a:xfrm flipH="1">
            <a:off x="2046723" y="3539707"/>
            <a:ext cx="291391" cy="31418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CFB222EC-2231-D799-EE99-81E908B5778D}"/>
              </a:ext>
            </a:extLst>
          </p:cNvPr>
          <p:cNvSpPr txBox="1"/>
          <p:nvPr/>
        </p:nvSpPr>
        <p:spPr>
          <a:xfrm>
            <a:off x="4901375" y="1065082"/>
            <a:ext cx="1525303" cy="954107"/>
          </a:xfrm>
          <a:prstGeom prst="rect">
            <a:avLst/>
          </a:prstGeom>
          <a:noFill/>
        </p:spPr>
        <p:txBody>
          <a:bodyPr wrap="square" rtlCol="0">
            <a:spAutoFit/>
          </a:bodyPr>
          <a:lstStyle/>
          <a:p>
            <a:pPr marL="90488" indent="-90488">
              <a:buFont typeface="+mj-ea"/>
              <a:buAutoNum type="circleNumDbPlain" startAt="4"/>
            </a:pPr>
            <a:r>
              <a:rPr lang="ja-JP" altLang="en-US" sz="800" kern="0">
                <a:solidFill>
                  <a:srgbClr val="FF0000"/>
                </a:solidFill>
                <a:latin typeface="Meiryo UI" panose="020B0604030504040204" pitchFamily="50" charset="-128"/>
                <a:ea typeface="Meiryo UI" panose="020B0604030504040204" pitchFamily="50" charset="-128"/>
                <a:cs typeface="Arial"/>
              </a:rPr>
              <a:t>現行環境と比較し、ガバメントクラウド移行後は新規運用作業（運用管理補助業務等）が発生することから費用増</a:t>
            </a:r>
            <a:endParaRPr lang="en-US" altLang="ja-JP" sz="800" kern="0">
              <a:solidFill>
                <a:srgbClr val="FF0000"/>
              </a:solidFill>
              <a:latin typeface="Meiryo UI" panose="020B0604030504040204" pitchFamily="50" charset="-128"/>
              <a:ea typeface="Meiryo UI" panose="020B0604030504040204" pitchFamily="50" charset="-128"/>
              <a:cs typeface="Arial"/>
            </a:endParaRPr>
          </a:p>
          <a:p>
            <a:pPr marL="90488" indent="-90488">
              <a:buFont typeface="+mj-ea"/>
              <a:buAutoNum type="circleNumDbPlain" startAt="4"/>
            </a:pPr>
            <a:r>
              <a:rPr lang="ja-JP" altLang="en-US" sz="800" kern="0">
                <a:solidFill>
                  <a:schemeClr val="bg1">
                    <a:lumMod val="50000"/>
                  </a:schemeClr>
                </a:solidFill>
                <a:latin typeface="Meiryo UI" panose="020B0604030504040204" pitchFamily="50" charset="-128"/>
                <a:ea typeface="Meiryo UI" panose="020B0604030504040204" pitchFamily="50" charset="-128"/>
                <a:cs typeface="Arial"/>
              </a:rPr>
              <a:t>クラウド最適化やアプリ分離が採用できていないことでコストメリットを引き出す余地がある</a:t>
            </a:r>
          </a:p>
        </p:txBody>
      </p:sp>
      <p:cxnSp>
        <p:nvCxnSpPr>
          <p:cNvPr id="34" name="直線矢印コネクタ 33">
            <a:extLst>
              <a:ext uri="{FF2B5EF4-FFF2-40B4-BE49-F238E27FC236}">
                <a16:creationId xmlns:a16="http://schemas.microsoft.com/office/drawing/2014/main" id="{CD8FA2A1-4CFB-EC6C-9093-C2C94F5365CE}"/>
              </a:ext>
            </a:extLst>
          </p:cNvPr>
          <p:cNvCxnSpPr>
            <a:cxnSpLocks/>
            <a:stCxn id="33" idx="1"/>
            <a:endCxn id="26" idx="0"/>
          </p:cNvCxnSpPr>
          <p:nvPr/>
        </p:nvCxnSpPr>
        <p:spPr>
          <a:xfrm flipH="1" flipV="1">
            <a:off x="4507453" y="1342693"/>
            <a:ext cx="393922" cy="19944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940378AA-2C86-30DD-388B-8986A9261676}"/>
              </a:ext>
            </a:extLst>
          </p:cNvPr>
          <p:cNvSpPr txBox="1"/>
          <p:nvPr/>
        </p:nvSpPr>
        <p:spPr>
          <a:xfrm>
            <a:off x="4537198" y="2082324"/>
            <a:ext cx="1340822" cy="584775"/>
          </a:xfrm>
          <a:prstGeom prst="rect">
            <a:avLst/>
          </a:prstGeom>
          <a:noFill/>
        </p:spPr>
        <p:txBody>
          <a:bodyPr wrap="square" rtlCol="0">
            <a:spAutoFit/>
          </a:bodyPr>
          <a:lstStyle/>
          <a:p>
            <a:pPr marL="92075" indent="-92075">
              <a:buFont typeface="+mj-ea"/>
              <a:buAutoNum type="circleNumDbPlain" startAt="3"/>
            </a:pPr>
            <a:r>
              <a:rPr kumimoji="1" lang="ja-JP" altLang="en-US" sz="800">
                <a:solidFill>
                  <a:srgbClr val="FF0000"/>
                </a:solidFill>
                <a:latin typeface="Meiryo UI" panose="020B0604030504040204" pitchFamily="50" charset="-128"/>
                <a:ea typeface="Meiryo UI" panose="020B0604030504040204" pitchFamily="50" charset="-128"/>
              </a:rPr>
              <a:t>既存通信網からガバクラ、ベンダー保守拠点からガバクラへの新規回線が必要となるため費用増</a:t>
            </a:r>
            <a:endParaRPr kumimoji="1" lang="en-US" altLang="ja-JP" sz="800">
              <a:solidFill>
                <a:srgbClr val="FF0000"/>
              </a:solidFill>
              <a:latin typeface="Meiryo UI" panose="020B0604030504040204" pitchFamily="50" charset="-128"/>
              <a:ea typeface="Meiryo UI" panose="020B0604030504040204" pitchFamily="50" charset="-128"/>
            </a:endParaRPr>
          </a:p>
        </p:txBody>
      </p:sp>
      <p:cxnSp>
        <p:nvCxnSpPr>
          <p:cNvPr id="55" name="直線矢印コネクタ 54">
            <a:extLst>
              <a:ext uri="{FF2B5EF4-FFF2-40B4-BE49-F238E27FC236}">
                <a16:creationId xmlns:a16="http://schemas.microsoft.com/office/drawing/2014/main" id="{D5425F52-E9D1-5758-5AB2-1D830DA81996}"/>
              </a:ext>
            </a:extLst>
          </p:cNvPr>
          <p:cNvCxnSpPr>
            <a:cxnSpLocks/>
            <a:stCxn id="54" idx="1"/>
          </p:cNvCxnSpPr>
          <p:nvPr/>
        </p:nvCxnSpPr>
        <p:spPr>
          <a:xfrm flipH="1">
            <a:off x="4096323" y="2374712"/>
            <a:ext cx="440875" cy="26669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B0414920-01AA-3E03-6C35-EDFA49932E72}"/>
              </a:ext>
            </a:extLst>
          </p:cNvPr>
          <p:cNvCxnSpPr>
            <a:cxnSpLocks/>
            <a:stCxn id="54" idx="1"/>
          </p:cNvCxnSpPr>
          <p:nvPr/>
        </p:nvCxnSpPr>
        <p:spPr>
          <a:xfrm>
            <a:off x="4537198" y="2374712"/>
            <a:ext cx="16325" cy="32113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8B3AA3D1-31F7-9338-6475-542637EA6053}"/>
              </a:ext>
            </a:extLst>
          </p:cNvPr>
          <p:cNvSpPr txBox="1"/>
          <p:nvPr/>
        </p:nvSpPr>
        <p:spPr>
          <a:xfrm>
            <a:off x="3007794" y="4802683"/>
            <a:ext cx="907938" cy="338554"/>
          </a:xfrm>
          <a:prstGeom prst="rect">
            <a:avLst/>
          </a:prstGeom>
          <a:noFill/>
        </p:spPr>
        <p:txBody>
          <a:bodyPr wrap="square" rtlCol="0">
            <a:spAutoFit/>
          </a:bodyPr>
          <a:lstStyle/>
          <a:p>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庁内バックアップ設備は継続利用</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sp>
        <p:nvSpPr>
          <p:cNvPr id="69" name="楕円 68">
            <a:extLst>
              <a:ext uri="{FF2B5EF4-FFF2-40B4-BE49-F238E27FC236}">
                <a16:creationId xmlns:a16="http://schemas.microsoft.com/office/drawing/2014/main" id="{1394269B-19E6-0F0A-E500-5D5AE409531A}"/>
              </a:ext>
            </a:extLst>
          </p:cNvPr>
          <p:cNvSpPr/>
          <p:nvPr/>
        </p:nvSpPr>
        <p:spPr>
          <a:xfrm>
            <a:off x="3988452" y="2776731"/>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FE95B47C-D159-1331-5ACE-7D9F0A30D76F}"/>
              </a:ext>
            </a:extLst>
          </p:cNvPr>
          <p:cNvSpPr txBox="1"/>
          <p:nvPr/>
        </p:nvSpPr>
        <p:spPr>
          <a:xfrm>
            <a:off x="2538821" y="2182807"/>
            <a:ext cx="1388208"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（先行事業では</a:t>
            </a:r>
            <a:r>
              <a:rPr kumimoji="1" lang="en-US" altLang="ja-JP" sz="800">
                <a:solidFill>
                  <a:schemeClr val="bg1">
                    <a:lumMod val="50000"/>
                  </a:schemeClr>
                </a:solidFill>
                <a:latin typeface="Meiryo UI" panose="020B0604030504040204" pitchFamily="50" charset="-128"/>
                <a:ea typeface="Meiryo UI" panose="020B0604030504040204" pitchFamily="50" charset="-128"/>
              </a:rPr>
              <a:t>170</a:t>
            </a:r>
            <a:r>
              <a:rPr kumimoji="1" lang="ja-JP" altLang="en-US" sz="800">
                <a:solidFill>
                  <a:schemeClr val="bg1">
                    <a:lumMod val="50000"/>
                  </a:schemeClr>
                </a:solidFill>
                <a:latin typeface="Meiryo UI" panose="020B0604030504040204" pitchFamily="50" charset="-128"/>
                <a:ea typeface="Meiryo UI" panose="020B0604030504040204" pitchFamily="50" charset="-128"/>
              </a:rPr>
              <a:t>団体が共同利用している想定で按分した費用で算定）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77" name="グラフィックス 76" descr="校舎 単色塗りつぶし">
            <a:extLst>
              <a:ext uri="{FF2B5EF4-FFF2-40B4-BE49-F238E27FC236}">
                <a16:creationId xmlns:a16="http://schemas.microsoft.com/office/drawing/2014/main" id="{C90C5725-0C8F-41D7-7972-CB58562B31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16734" y="5419699"/>
            <a:ext cx="408665" cy="408665"/>
          </a:xfrm>
          <a:prstGeom prst="rect">
            <a:avLst/>
          </a:prstGeom>
        </p:spPr>
      </p:pic>
      <p:sp>
        <p:nvSpPr>
          <p:cNvPr id="78" name="テキスト ボックス 77">
            <a:extLst>
              <a:ext uri="{FF2B5EF4-FFF2-40B4-BE49-F238E27FC236}">
                <a16:creationId xmlns:a16="http://schemas.microsoft.com/office/drawing/2014/main" id="{8559D8C6-3657-715C-08CC-995381F245EA}"/>
              </a:ext>
            </a:extLst>
          </p:cNvPr>
          <p:cNvSpPr txBox="1"/>
          <p:nvPr/>
        </p:nvSpPr>
        <p:spPr>
          <a:xfrm>
            <a:off x="148343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川島町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79" name="直線コネクタ 78">
            <a:extLst>
              <a:ext uri="{FF2B5EF4-FFF2-40B4-BE49-F238E27FC236}">
                <a16:creationId xmlns:a16="http://schemas.microsoft.com/office/drawing/2014/main" id="{DBE4BFA1-4EF6-7941-4BCB-70FBFFCEDD48}"/>
              </a:ext>
            </a:extLst>
          </p:cNvPr>
          <p:cNvCxnSpPr>
            <a:cxnSpLocks/>
            <a:stCxn id="8" idx="1"/>
            <a:endCxn id="77" idx="0"/>
          </p:cNvCxnSpPr>
          <p:nvPr/>
        </p:nvCxnSpPr>
        <p:spPr>
          <a:xfrm>
            <a:off x="1347504" y="5058965"/>
            <a:ext cx="373563"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82" name="グラフィックス 81" descr="校舎 単色塗りつぶし">
            <a:extLst>
              <a:ext uri="{FF2B5EF4-FFF2-40B4-BE49-F238E27FC236}">
                <a16:creationId xmlns:a16="http://schemas.microsoft.com/office/drawing/2014/main" id="{41BC33F5-F50F-4FB2-4F9D-1CFE06423A2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10794" y="5419699"/>
            <a:ext cx="408665" cy="408665"/>
          </a:xfrm>
          <a:prstGeom prst="rect">
            <a:avLst/>
          </a:prstGeom>
        </p:spPr>
      </p:pic>
      <p:sp>
        <p:nvSpPr>
          <p:cNvPr id="83" name="テキスト ボックス 82">
            <a:extLst>
              <a:ext uri="{FF2B5EF4-FFF2-40B4-BE49-F238E27FC236}">
                <a16:creationId xmlns:a16="http://schemas.microsoft.com/office/drawing/2014/main" id="{C10C14A3-9074-50BB-4AFA-6AF51970EB81}"/>
              </a:ext>
            </a:extLst>
          </p:cNvPr>
          <p:cNvSpPr txBox="1"/>
          <p:nvPr/>
        </p:nvSpPr>
        <p:spPr>
          <a:xfrm>
            <a:off x="3477495"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美里町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85" name="グラフィックス 84" descr="校舎 単色塗りつぶし">
            <a:extLst>
              <a:ext uri="{FF2B5EF4-FFF2-40B4-BE49-F238E27FC236}">
                <a16:creationId xmlns:a16="http://schemas.microsoft.com/office/drawing/2014/main" id="{1E5CEE22-692D-3706-BFEB-D1D6E3D793E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31633" y="5419699"/>
            <a:ext cx="408665" cy="408665"/>
          </a:xfrm>
          <a:prstGeom prst="rect">
            <a:avLst/>
          </a:prstGeom>
        </p:spPr>
      </p:pic>
      <p:sp>
        <p:nvSpPr>
          <p:cNvPr id="86" name="テキスト ボックス 85">
            <a:extLst>
              <a:ext uri="{FF2B5EF4-FFF2-40B4-BE49-F238E27FC236}">
                <a16:creationId xmlns:a16="http://schemas.microsoft.com/office/drawing/2014/main" id="{7068924C-5F7E-0A28-1AAF-741FC97E395A}"/>
              </a:ext>
            </a:extLst>
          </p:cNvPr>
          <p:cNvSpPr txBox="1"/>
          <p:nvPr/>
        </p:nvSpPr>
        <p:spPr>
          <a:xfrm>
            <a:off x="4198335"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川島町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97" name="グラフィックス 96" descr="データベース 単色塗りつぶし">
            <a:extLst>
              <a:ext uri="{FF2B5EF4-FFF2-40B4-BE49-F238E27FC236}">
                <a16:creationId xmlns:a16="http://schemas.microsoft.com/office/drawing/2014/main" id="{A86027D3-D731-63B4-2D0A-BF602BD6DA9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70339" y="5329804"/>
            <a:ext cx="338554" cy="338554"/>
          </a:xfrm>
          <a:prstGeom prst="rect">
            <a:avLst/>
          </a:prstGeom>
        </p:spPr>
      </p:pic>
      <p:pic>
        <p:nvPicPr>
          <p:cNvPr id="98" name="グラフィックス 97" descr="データベース 単色塗りつぶし">
            <a:extLst>
              <a:ext uri="{FF2B5EF4-FFF2-40B4-BE49-F238E27FC236}">
                <a16:creationId xmlns:a16="http://schemas.microsoft.com/office/drawing/2014/main" id="{B7AB09F1-6FF8-3E8A-1189-CB960065E23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09168" y="5329804"/>
            <a:ext cx="338554" cy="338554"/>
          </a:xfrm>
          <a:prstGeom prst="rect">
            <a:avLst/>
          </a:prstGeom>
        </p:spPr>
      </p:pic>
      <p:pic>
        <p:nvPicPr>
          <p:cNvPr id="100" name="グラフィックス 99" descr="データベース 単色塗りつぶし">
            <a:extLst>
              <a:ext uri="{FF2B5EF4-FFF2-40B4-BE49-F238E27FC236}">
                <a16:creationId xmlns:a16="http://schemas.microsoft.com/office/drawing/2014/main" id="{3EFDAB6A-5E7B-ABF7-79B1-2AFF3165417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73045" y="5329804"/>
            <a:ext cx="338554" cy="338554"/>
          </a:xfrm>
          <a:prstGeom prst="rect">
            <a:avLst/>
          </a:prstGeom>
        </p:spPr>
      </p:pic>
      <p:pic>
        <p:nvPicPr>
          <p:cNvPr id="101" name="グラフィックス 100" descr="データベース 単色塗りつぶし">
            <a:extLst>
              <a:ext uri="{FF2B5EF4-FFF2-40B4-BE49-F238E27FC236}">
                <a16:creationId xmlns:a16="http://schemas.microsoft.com/office/drawing/2014/main" id="{6F705B99-BB39-A9BC-12E0-24D06D195A5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511874" y="5329804"/>
            <a:ext cx="338554" cy="338554"/>
          </a:xfrm>
          <a:prstGeom prst="rect">
            <a:avLst/>
          </a:prstGeom>
        </p:spPr>
      </p:pic>
      <p:cxnSp>
        <p:nvCxnSpPr>
          <p:cNvPr id="110" name="直線矢印コネクタ 109">
            <a:extLst>
              <a:ext uri="{FF2B5EF4-FFF2-40B4-BE49-F238E27FC236}">
                <a16:creationId xmlns:a16="http://schemas.microsoft.com/office/drawing/2014/main" id="{05C73988-FFEC-50EA-8E95-A20A86ABCF64}"/>
              </a:ext>
            </a:extLst>
          </p:cNvPr>
          <p:cNvCxnSpPr>
            <a:cxnSpLocks/>
            <a:stCxn id="66" idx="2"/>
            <a:endCxn id="101" idx="1"/>
          </p:cNvCxnSpPr>
          <p:nvPr/>
        </p:nvCxnSpPr>
        <p:spPr>
          <a:xfrm>
            <a:off x="3461763" y="5141237"/>
            <a:ext cx="1050111" cy="35784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直線矢印コネクタ 117">
            <a:extLst>
              <a:ext uri="{FF2B5EF4-FFF2-40B4-BE49-F238E27FC236}">
                <a16:creationId xmlns:a16="http://schemas.microsoft.com/office/drawing/2014/main" id="{B560B70B-9196-D603-12AB-5B27DBF650A0}"/>
              </a:ext>
            </a:extLst>
          </p:cNvPr>
          <p:cNvCxnSpPr>
            <a:cxnSpLocks/>
            <a:stCxn id="119" idx="2"/>
            <a:endCxn id="98" idx="1"/>
          </p:cNvCxnSpPr>
          <p:nvPr/>
        </p:nvCxnSpPr>
        <p:spPr>
          <a:xfrm>
            <a:off x="513856" y="5123085"/>
            <a:ext cx="1295312" cy="37599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9" name="テキスト ボックス 118">
            <a:extLst>
              <a:ext uri="{FF2B5EF4-FFF2-40B4-BE49-F238E27FC236}">
                <a16:creationId xmlns:a16="http://schemas.microsoft.com/office/drawing/2014/main" id="{AED3FC84-D766-50EC-57D5-4281E9566008}"/>
              </a:ext>
            </a:extLst>
          </p:cNvPr>
          <p:cNvSpPr txBox="1"/>
          <p:nvPr/>
        </p:nvSpPr>
        <p:spPr>
          <a:xfrm>
            <a:off x="-49104" y="4661420"/>
            <a:ext cx="1125919" cy="461665"/>
          </a:xfrm>
          <a:prstGeom prst="rect">
            <a:avLst/>
          </a:prstGeom>
          <a:noFill/>
        </p:spPr>
        <p:txBody>
          <a:bodyPr wrap="square" rtlCol="0">
            <a:spAutoFit/>
          </a:bodyPr>
          <a:lstStyle/>
          <a:p>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大規模災害に備えたバックアップ設備を庁内に設置</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20" name="直線矢印コネクタ 119">
            <a:extLst>
              <a:ext uri="{FF2B5EF4-FFF2-40B4-BE49-F238E27FC236}">
                <a16:creationId xmlns:a16="http://schemas.microsoft.com/office/drawing/2014/main" id="{A93E7BCE-E5D0-AAD5-CCD1-FF13C6E22F13}"/>
              </a:ext>
            </a:extLst>
          </p:cNvPr>
          <p:cNvCxnSpPr>
            <a:cxnSpLocks/>
            <a:stCxn id="119" idx="2"/>
            <a:endCxn id="97" idx="1"/>
          </p:cNvCxnSpPr>
          <p:nvPr/>
        </p:nvCxnSpPr>
        <p:spPr>
          <a:xfrm>
            <a:off x="513856" y="5123085"/>
            <a:ext cx="556483" cy="37599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323D37C2-6E12-DB92-E5B2-812E53ACD951}"/>
              </a:ext>
            </a:extLst>
          </p:cNvPr>
          <p:cNvSpPr txBox="1"/>
          <p:nvPr/>
        </p:nvSpPr>
        <p:spPr>
          <a:xfrm>
            <a:off x="4888802" y="2771860"/>
            <a:ext cx="1226248" cy="338554"/>
          </a:xfrm>
          <a:prstGeom prst="rect">
            <a:avLst/>
          </a:prstGeom>
          <a:noFill/>
        </p:spPr>
        <p:txBody>
          <a:bodyPr wrap="square" rtlCol="0">
            <a:spAutoFit/>
          </a:bodyPr>
          <a:lstStyle/>
          <a:p>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基幹業務システムと関連システムはガバクラに移行</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23" name="直線矢印コネクタ 122">
            <a:extLst>
              <a:ext uri="{FF2B5EF4-FFF2-40B4-BE49-F238E27FC236}">
                <a16:creationId xmlns:a16="http://schemas.microsoft.com/office/drawing/2014/main" id="{C3977601-D0E3-A7AC-1BCC-565081083890}"/>
              </a:ext>
            </a:extLst>
          </p:cNvPr>
          <p:cNvCxnSpPr>
            <a:cxnSpLocks/>
            <a:stCxn id="122" idx="1"/>
          </p:cNvCxnSpPr>
          <p:nvPr/>
        </p:nvCxnSpPr>
        <p:spPr>
          <a:xfrm flipH="1">
            <a:off x="4460756" y="2941137"/>
            <a:ext cx="428046" cy="96306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126">
            <a:extLst>
              <a:ext uri="{FF2B5EF4-FFF2-40B4-BE49-F238E27FC236}">
                <a16:creationId xmlns:a16="http://schemas.microsoft.com/office/drawing/2014/main" id="{A9D7AF06-402B-4C70-0038-AD3EB5C07662}"/>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128" name="直線コネクタ 127">
            <a:extLst>
              <a:ext uri="{FF2B5EF4-FFF2-40B4-BE49-F238E27FC236}">
                <a16:creationId xmlns:a16="http://schemas.microsoft.com/office/drawing/2014/main" id="{434BF864-13E0-4265-397E-D0E0AB4DDDBB}"/>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9" name="楕円 128">
            <a:extLst>
              <a:ext uri="{FF2B5EF4-FFF2-40B4-BE49-F238E27FC236}">
                <a16:creationId xmlns:a16="http://schemas.microsoft.com/office/drawing/2014/main" id="{45BC55AB-79CC-A8C2-0DAB-E974103A7F68}"/>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30" name="直線コネクタ 129">
            <a:extLst>
              <a:ext uri="{FF2B5EF4-FFF2-40B4-BE49-F238E27FC236}">
                <a16:creationId xmlns:a16="http://schemas.microsoft.com/office/drawing/2014/main" id="{E86D39E6-DA1F-C14F-F18A-21B47A65398A}"/>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31" name="テキスト ボックス 130">
            <a:extLst>
              <a:ext uri="{FF2B5EF4-FFF2-40B4-BE49-F238E27FC236}">
                <a16:creationId xmlns:a16="http://schemas.microsoft.com/office/drawing/2014/main" id="{7998D690-3E76-19B7-C78C-553576EB62DB}"/>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133" name="直線コネクタ 132">
            <a:extLst>
              <a:ext uri="{FF2B5EF4-FFF2-40B4-BE49-F238E27FC236}">
                <a16:creationId xmlns:a16="http://schemas.microsoft.com/office/drawing/2014/main" id="{3A45B343-FD21-FCFE-3784-329606DCB165}"/>
              </a:ext>
            </a:extLst>
          </p:cNvPr>
          <p:cNvCxnSpPr>
            <a:cxnSpLocks/>
          </p:cNvCxnSpPr>
          <p:nvPr/>
        </p:nvCxnSpPr>
        <p:spPr>
          <a:xfrm>
            <a:off x="4079998" y="1880853"/>
            <a:ext cx="1091184" cy="197351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00F857A3-DF13-8E52-0477-C158781C41F9}"/>
              </a:ext>
            </a:extLst>
          </p:cNvPr>
          <p:cNvCxnSpPr>
            <a:cxnSpLocks/>
            <a:endCxn id="47" idx="0"/>
          </p:cNvCxnSpPr>
          <p:nvPr/>
        </p:nvCxnSpPr>
        <p:spPr>
          <a:xfrm flipH="1">
            <a:off x="4236199" y="3844758"/>
            <a:ext cx="945778" cy="1068045"/>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136" name="楕円 135">
            <a:extLst>
              <a:ext uri="{FF2B5EF4-FFF2-40B4-BE49-F238E27FC236}">
                <a16:creationId xmlns:a16="http://schemas.microsoft.com/office/drawing/2014/main" id="{EB39FE44-BCF1-FC5E-DA2A-43DD0879A34C}"/>
              </a:ext>
            </a:extLst>
          </p:cNvPr>
          <p:cNvSpPr/>
          <p:nvPr/>
        </p:nvSpPr>
        <p:spPr>
          <a:xfrm>
            <a:off x="4903474" y="3476811"/>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38" name="直線矢印コネクタ 137">
            <a:extLst>
              <a:ext uri="{FF2B5EF4-FFF2-40B4-BE49-F238E27FC236}">
                <a16:creationId xmlns:a16="http://schemas.microsoft.com/office/drawing/2014/main" id="{83B03631-7D72-2504-B0A9-709B836739F5}"/>
              </a:ext>
            </a:extLst>
          </p:cNvPr>
          <p:cNvCxnSpPr>
            <a:cxnSpLocks/>
            <a:endCxn id="136" idx="6"/>
          </p:cNvCxnSpPr>
          <p:nvPr/>
        </p:nvCxnSpPr>
        <p:spPr>
          <a:xfrm flipH="1" flipV="1">
            <a:off x="5079231" y="3526900"/>
            <a:ext cx="304522" cy="36210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9" name="テキスト ボックス 138">
            <a:extLst>
              <a:ext uri="{FF2B5EF4-FFF2-40B4-BE49-F238E27FC236}">
                <a16:creationId xmlns:a16="http://schemas.microsoft.com/office/drawing/2014/main" id="{C61DBF7D-2499-BEDE-8EF3-1FE4901D2427}"/>
              </a:ext>
            </a:extLst>
          </p:cNvPr>
          <p:cNvSpPr txBox="1"/>
          <p:nvPr/>
        </p:nvSpPr>
        <p:spPr>
          <a:xfrm>
            <a:off x="1393670" y="4594624"/>
            <a:ext cx="1155320" cy="584775"/>
          </a:xfrm>
          <a:prstGeom prst="rect">
            <a:avLst/>
          </a:prstGeom>
          <a:noFill/>
        </p:spPr>
        <p:txBody>
          <a:bodyPr wrap="square" rtlCol="0">
            <a:spAutoFit/>
          </a:bodyPr>
          <a:lstStyle/>
          <a:p>
            <a:pPr marL="92075" indent="-92075">
              <a:buFont typeface="+mj-ea"/>
              <a:buAutoNum type="circleNumDbPlain"/>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各市単独で利用する専用回線（民間キャリアサービス、安価）</a:t>
            </a: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※20</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団体共同利用</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sp>
        <p:nvSpPr>
          <p:cNvPr id="140" name="テキスト ボックス 139">
            <a:extLst>
              <a:ext uri="{FF2B5EF4-FFF2-40B4-BE49-F238E27FC236}">
                <a16:creationId xmlns:a16="http://schemas.microsoft.com/office/drawing/2014/main" id="{DD59A5E3-446A-8519-4983-62E78E28BADB}"/>
              </a:ext>
            </a:extLst>
          </p:cNvPr>
          <p:cNvSpPr txBox="1"/>
          <p:nvPr/>
        </p:nvSpPr>
        <p:spPr>
          <a:xfrm>
            <a:off x="4703312" y="4601879"/>
            <a:ext cx="1538053" cy="584775"/>
          </a:xfrm>
          <a:prstGeom prst="rect">
            <a:avLst/>
          </a:prstGeom>
          <a:noFill/>
        </p:spPr>
        <p:txBody>
          <a:bodyPr wrap="square" rtlCol="0">
            <a:spAutoFit/>
          </a:bodyPr>
          <a:lstStyle/>
          <a:p>
            <a:pPr marL="92075" indent="-92075">
              <a:buFont typeface="+mj-ea"/>
              <a:buAutoNum type="circleNumDbPlain"/>
            </a:pPr>
            <a:r>
              <a:rPr kumimoji="1" lang="ja-JP" altLang="en-US" sz="800">
                <a:solidFill>
                  <a:srgbClr val="FF0000"/>
                </a:solidFill>
                <a:latin typeface="Meiryo UI" panose="020B0604030504040204" pitchFamily="50" charset="-128"/>
                <a:ea typeface="Meiryo UI" panose="020B0604030504040204" pitchFamily="50" charset="-128"/>
              </a:rPr>
              <a:t>既存の通信網からガバクラ用途の通信を分岐</a:t>
            </a:r>
            <a:br>
              <a:rPr kumimoji="1" lang="en-US" altLang="ja-JP" sz="800">
                <a:solidFill>
                  <a:srgbClr val="FF0000"/>
                </a:solidFill>
                <a:latin typeface="Meiryo UI" panose="020B0604030504040204" pitchFamily="50" charset="-128"/>
                <a:ea typeface="Meiryo UI" panose="020B0604030504040204" pitchFamily="50" charset="-128"/>
              </a:rPr>
            </a:br>
            <a:r>
              <a:rPr kumimoji="1" lang="en-US" altLang="ja-JP" sz="800">
                <a:solidFill>
                  <a:srgbClr val="FF0000"/>
                </a:solidFill>
                <a:latin typeface="Meiryo UI" panose="020B0604030504040204" pitchFamily="50" charset="-128"/>
                <a:ea typeface="Meiryo UI" panose="020B0604030504040204" pitchFamily="50" charset="-128"/>
              </a:rPr>
              <a:t>TKC</a:t>
            </a:r>
            <a:r>
              <a:rPr kumimoji="1" lang="ja-JP" altLang="en-US" sz="800">
                <a:solidFill>
                  <a:srgbClr val="FF0000"/>
                </a:solidFill>
                <a:latin typeface="Meiryo UI" panose="020B0604030504040204" pitchFamily="50" charset="-128"/>
                <a:ea typeface="Meiryo UI" panose="020B0604030504040204" pitchFamily="50" charset="-128"/>
              </a:rPr>
              <a:t>データセンターには</a:t>
            </a:r>
            <a:r>
              <a:rPr kumimoji="1" lang="en-US" altLang="ja-JP" sz="800">
                <a:solidFill>
                  <a:srgbClr val="FF0000"/>
                </a:solidFill>
                <a:latin typeface="Meiryo UI" panose="020B0604030504040204" pitchFamily="50" charset="-128"/>
                <a:ea typeface="Meiryo UI" panose="020B0604030504040204" pitchFamily="50" charset="-128"/>
              </a:rPr>
              <a:t>20</a:t>
            </a:r>
            <a:r>
              <a:rPr kumimoji="1" lang="ja-JP" altLang="en-US" sz="800">
                <a:solidFill>
                  <a:srgbClr val="FF0000"/>
                </a:solidFill>
                <a:latin typeface="Meiryo UI" panose="020B0604030504040204" pitchFamily="50" charset="-128"/>
                <a:ea typeface="Meiryo UI" panose="020B0604030504040204" pitchFamily="50" charset="-128"/>
              </a:rPr>
              <a:t>業務以外のシステム用途のみ通信</a:t>
            </a:r>
            <a:endParaRPr kumimoji="1" lang="en-US" altLang="ja-JP" sz="800">
              <a:solidFill>
                <a:srgbClr val="FF0000"/>
              </a:solidFill>
              <a:latin typeface="Meiryo UI" panose="020B0604030504040204" pitchFamily="50" charset="-128"/>
              <a:ea typeface="Meiryo UI" panose="020B0604030504040204" pitchFamily="50" charset="-128"/>
            </a:endParaRPr>
          </a:p>
        </p:txBody>
      </p:sp>
      <p:cxnSp>
        <p:nvCxnSpPr>
          <p:cNvPr id="141" name="直線矢印コネクタ 140">
            <a:extLst>
              <a:ext uri="{FF2B5EF4-FFF2-40B4-BE49-F238E27FC236}">
                <a16:creationId xmlns:a16="http://schemas.microsoft.com/office/drawing/2014/main" id="{3E1570E3-8B94-F874-14FA-B67A2CD6FD7A}"/>
              </a:ext>
            </a:extLst>
          </p:cNvPr>
          <p:cNvCxnSpPr>
            <a:cxnSpLocks/>
            <a:stCxn id="140" idx="1"/>
          </p:cNvCxnSpPr>
          <p:nvPr/>
        </p:nvCxnSpPr>
        <p:spPr>
          <a:xfrm flipH="1" flipV="1">
            <a:off x="4493704" y="4696557"/>
            <a:ext cx="209608" cy="19771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 name="雲 7">
            <a:extLst>
              <a:ext uri="{FF2B5EF4-FFF2-40B4-BE49-F238E27FC236}">
                <a16:creationId xmlns:a16="http://schemas.microsoft.com/office/drawing/2014/main" id="{F76C9A2B-55DD-FE84-537E-CD76F58D6D90}"/>
              </a:ext>
            </a:extLst>
          </p:cNvPr>
          <p:cNvSpPr/>
          <p:nvPr/>
        </p:nvSpPr>
        <p:spPr>
          <a:xfrm>
            <a:off x="1192790" y="4766329"/>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22" name="直線コネクタ 21">
            <a:extLst>
              <a:ext uri="{FF2B5EF4-FFF2-40B4-BE49-F238E27FC236}">
                <a16:creationId xmlns:a16="http://schemas.microsoft.com/office/drawing/2014/main" id="{F97C5792-60AA-845C-0FA0-B033A422FF2F}"/>
              </a:ext>
            </a:extLst>
          </p:cNvPr>
          <p:cNvCxnSpPr>
            <a:cxnSpLocks/>
            <a:stCxn id="18" idx="2"/>
            <a:endCxn id="8" idx="3"/>
          </p:cNvCxnSpPr>
          <p:nvPr/>
        </p:nvCxnSpPr>
        <p:spPr>
          <a:xfrm flipH="1">
            <a:off x="1347504" y="4432524"/>
            <a:ext cx="828" cy="350555"/>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楕円 42">
            <a:extLst>
              <a:ext uri="{FF2B5EF4-FFF2-40B4-BE49-F238E27FC236}">
                <a16:creationId xmlns:a16="http://schemas.microsoft.com/office/drawing/2014/main" id="{E7ED2B97-DE55-9BA6-22B3-1438429B20D9}"/>
              </a:ext>
            </a:extLst>
          </p:cNvPr>
          <p:cNvSpPr/>
          <p:nvPr/>
        </p:nvSpPr>
        <p:spPr>
          <a:xfrm>
            <a:off x="1259625" y="4539051"/>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5" name="直線コネクタ 44">
            <a:extLst>
              <a:ext uri="{FF2B5EF4-FFF2-40B4-BE49-F238E27FC236}">
                <a16:creationId xmlns:a16="http://schemas.microsoft.com/office/drawing/2014/main" id="{972C8F70-EE57-0E35-4370-782B7177CB71}"/>
              </a:ext>
            </a:extLst>
          </p:cNvPr>
          <p:cNvCxnSpPr>
            <a:cxnSpLocks/>
            <a:stCxn id="47" idx="1"/>
          </p:cNvCxnSpPr>
          <p:nvPr/>
        </p:nvCxnSpPr>
        <p:spPr>
          <a:xfrm flipH="1">
            <a:off x="3734467" y="5058965"/>
            <a:ext cx="347276"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4A514390-CC13-A90A-46CF-21D8AA9B1EEF}"/>
              </a:ext>
            </a:extLst>
          </p:cNvPr>
          <p:cNvCxnSpPr>
            <a:cxnSpLocks/>
            <a:stCxn id="47" idx="1"/>
          </p:cNvCxnSpPr>
          <p:nvPr/>
        </p:nvCxnSpPr>
        <p:spPr>
          <a:xfrm>
            <a:off x="4081743" y="5058965"/>
            <a:ext cx="373563" cy="36073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7" name="雲 46">
            <a:extLst>
              <a:ext uri="{FF2B5EF4-FFF2-40B4-BE49-F238E27FC236}">
                <a16:creationId xmlns:a16="http://schemas.microsoft.com/office/drawing/2014/main" id="{B3401403-3A66-127C-51DB-099CFB5A9FF2}"/>
              </a:ext>
            </a:extLst>
          </p:cNvPr>
          <p:cNvSpPr/>
          <p:nvPr/>
        </p:nvSpPr>
        <p:spPr>
          <a:xfrm>
            <a:off x="3927029" y="4766329"/>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F7FC7686-3353-4368-863D-F2EB5549B735}"/>
              </a:ext>
            </a:extLst>
          </p:cNvPr>
          <p:cNvSpPr/>
          <p:nvPr/>
        </p:nvSpPr>
        <p:spPr>
          <a:xfrm>
            <a:off x="3984628" y="4539051"/>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51" name="直線コネクタ 50">
            <a:extLst>
              <a:ext uri="{FF2B5EF4-FFF2-40B4-BE49-F238E27FC236}">
                <a16:creationId xmlns:a16="http://schemas.microsoft.com/office/drawing/2014/main" id="{53ADFAF8-CAF9-1396-5CA0-35EC30955148}"/>
              </a:ext>
            </a:extLst>
          </p:cNvPr>
          <p:cNvCxnSpPr>
            <a:cxnSpLocks/>
            <a:stCxn id="11" idx="2"/>
            <a:endCxn id="47" idx="3"/>
          </p:cNvCxnSpPr>
          <p:nvPr/>
        </p:nvCxnSpPr>
        <p:spPr>
          <a:xfrm>
            <a:off x="4079999" y="4432524"/>
            <a:ext cx="1744" cy="350555"/>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9" name="テキスト ボックス 88">
            <a:extLst>
              <a:ext uri="{FF2B5EF4-FFF2-40B4-BE49-F238E27FC236}">
                <a16:creationId xmlns:a16="http://schemas.microsoft.com/office/drawing/2014/main" id="{8E472547-480C-4938-0C4A-E6A3DD645818}"/>
              </a:ext>
            </a:extLst>
          </p:cNvPr>
          <p:cNvSpPr txBox="1"/>
          <p:nvPr/>
        </p:nvSpPr>
        <p:spPr>
          <a:xfrm>
            <a:off x="590" y="3292950"/>
            <a:ext cx="1310997" cy="338554"/>
          </a:xfrm>
          <a:prstGeom prst="rect">
            <a:avLst/>
          </a:prstGeom>
          <a:noFill/>
        </p:spPr>
        <p:txBody>
          <a:bodyPr wrap="square" rtlCol="0">
            <a:spAutoFit/>
          </a:bodyPr>
          <a:lstStyle/>
          <a:p>
            <a:pPr marL="92075" indent="-92075">
              <a:buFont typeface="+mj-ea"/>
              <a:buAutoNum type="circleNumDbPlain" startAt="2"/>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事業者</a:t>
            </a: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で運用しているため保守回線は不要</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C8ED1C4A-0CE1-41A9-F8FF-25BCB5ADAB43}"/>
              </a:ext>
            </a:extLst>
          </p:cNvPr>
          <p:cNvSpPr txBox="1"/>
          <p:nvPr/>
        </p:nvSpPr>
        <p:spPr>
          <a:xfrm>
            <a:off x="5038470" y="3969543"/>
            <a:ext cx="1388208"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（先行事業では</a:t>
            </a:r>
            <a:r>
              <a:rPr kumimoji="1" lang="en-US" altLang="ja-JP" sz="800">
                <a:solidFill>
                  <a:schemeClr val="bg1">
                    <a:lumMod val="50000"/>
                  </a:schemeClr>
                </a:solidFill>
                <a:latin typeface="Meiryo UI" panose="020B0604030504040204" pitchFamily="50" charset="-128"/>
                <a:ea typeface="Meiryo UI" panose="020B0604030504040204" pitchFamily="50" charset="-128"/>
              </a:rPr>
              <a:t>20</a:t>
            </a:r>
            <a:r>
              <a:rPr kumimoji="1" lang="ja-JP" altLang="en-US" sz="800">
                <a:solidFill>
                  <a:schemeClr val="bg1">
                    <a:lumMod val="50000"/>
                  </a:schemeClr>
                </a:solidFill>
                <a:latin typeface="Meiryo UI" panose="020B0604030504040204" pitchFamily="50" charset="-128"/>
                <a:ea typeface="Meiryo UI" panose="020B0604030504040204" pitchFamily="50" charset="-128"/>
              </a:rPr>
              <a:t>団体が共同利用している想定で按分した費用で算定）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50" name="直線矢印コネクタ 49">
            <a:extLst>
              <a:ext uri="{FF2B5EF4-FFF2-40B4-BE49-F238E27FC236}">
                <a16:creationId xmlns:a16="http://schemas.microsoft.com/office/drawing/2014/main" id="{A66AB5A9-4B31-7F1F-CFE9-33321BFE6590}"/>
              </a:ext>
            </a:extLst>
          </p:cNvPr>
          <p:cNvCxnSpPr>
            <a:cxnSpLocks/>
          </p:cNvCxnSpPr>
          <p:nvPr/>
        </p:nvCxnSpPr>
        <p:spPr>
          <a:xfrm>
            <a:off x="3409826" y="2623241"/>
            <a:ext cx="455723" cy="24436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2" name="雲 71">
            <a:extLst>
              <a:ext uri="{FF2B5EF4-FFF2-40B4-BE49-F238E27FC236}">
                <a16:creationId xmlns:a16="http://schemas.microsoft.com/office/drawing/2014/main" id="{CD9177EE-1B6E-B135-AF8A-ACBC1E33984A}"/>
              </a:ext>
            </a:extLst>
          </p:cNvPr>
          <p:cNvSpPr/>
          <p:nvPr/>
        </p:nvSpPr>
        <p:spPr>
          <a:xfrm>
            <a:off x="7173787"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73" name="楕円 72">
            <a:extLst>
              <a:ext uri="{FF2B5EF4-FFF2-40B4-BE49-F238E27FC236}">
                <a16:creationId xmlns:a16="http://schemas.microsoft.com/office/drawing/2014/main" id="{E066E7F0-E03A-7751-DCAB-899A54E5A45D}"/>
              </a:ext>
            </a:extLst>
          </p:cNvPr>
          <p:cNvSpPr/>
          <p:nvPr/>
        </p:nvSpPr>
        <p:spPr>
          <a:xfrm>
            <a:off x="7713099"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74" name="直線コネクタ 73">
            <a:extLst>
              <a:ext uri="{FF2B5EF4-FFF2-40B4-BE49-F238E27FC236}">
                <a16:creationId xmlns:a16="http://schemas.microsoft.com/office/drawing/2014/main" id="{F0B7E956-1F43-4B08-72EC-55C075532391}"/>
              </a:ext>
            </a:extLst>
          </p:cNvPr>
          <p:cNvCxnSpPr>
            <a:cxnSpLocks/>
            <a:stCxn id="72" idx="1"/>
            <a:endCxn id="112" idx="0"/>
          </p:cNvCxnSpPr>
          <p:nvPr/>
        </p:nvCxnSpPr>
        <p:spPr>
          <a:xfrm flipH="1">
            <a:off x="7622749" y="1880853"/>
            <a:ext cx="8238" cy="864905"/>
          </a:xfrm>
          <a:prstGeom prst="line">
            <a:avLst/>
          </a:prstGeom>
          <a:ln w="19050"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E1CADCCD-7E7D-8C9E-A15E-B7DD7CC24755}"/>
              </a:ext>
            </a:extLst>
          </p:cNvPr>
          <p:cNvCxnSpPr>
            <a:cxnSpLocks/>
          </p:cNvCxnSpPr>
          <p:nvPr/>
        </p:nvCxnSpPr>
        <p:spPr>
          <a:xfrm flipH="1" flipV="1">
            <a:off x="8058442" y="1342693"/>
            <a:ext cx="334542" cy="41993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76" name="グラフィックス 75" descr="校舎 単色塗りつぶし">
            <a:extLst>
              <a:ext uri="{FF2B5EF4-FFF2-40B4-BE49-F238E27FC236}">
                <a16:creationId xmlns:a16="http://schemas.microsoft.com/office/drawing/2014/main" id="{E1168AD5-B023-67AA-7090-E13DB8CF114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61783" y="5419699"/>
            <a:ext cx="408665" cy="408665"/>
          </a:xfrm>
          <a:prstGeom prst="rect">
            <a:avLst/>
          </a:prstGeom>
        </p:spPr>
      </p:pic>
      <p:sp>
        <p:nvSpPr>
          <p:cNvPr id="80" name="テキスト ボックス 79">
            <a:extLst>
              <a:ext uri="{FF2B5EF4-FFF2-40B4-BE49-F238E27FC236}">
                <a16:creationId xmlns:a16="http://schemas.microsoft.com/office/drawing/2014/main" id="{4F16F686-A2C8-C334-7241-D0C771815134}"/>
              </a:ext>
            </a:extLst>
          </p:cNvPr>
          <p:cNvSpPr txBox="1"/>
          <p:nvPr/>
        </p:nvSpPr>
        <p:spPr>
          <a:xfrm>
            <a:off x="7028484"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美里町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81" name="グラフィックス 80" descr="校舎 単色塗りつぶし">
            <a:extLst>
              <a:ext uri="{FF2B5EF4-FFF2-40B4-BE49-F238E27FC236}">
                <a16:creationId xmlns:a16="http://schemas.microsoft.com/office/drawing/2014/main" id="{52FF6C38-01B4-1E29-6D4A-93545F4675D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82622" y="5419699"/>
            <a:ext cx="408665" cy="408665"/>
          </a:xfrm>
          <a:prstGeom prst="rect">
            <a:avLst/>
          </a:prstGeom>
        </p:spPr>
      </p:pic>
      <p:sp>
        <p:nvSpPr>
          <p:cNvPr id="84" name="テキスト ボックス 83">
            <a:extLst>
              <a:ext uri="{FF2B5EF4-FFF2-40B4-BE49-F238E27FC236}">
                <a16:creationId xmlns:a16="http://schemas.microsoft.com/office/drawing/2014/main" id="{2A671AE5-7266-3085-F874-8084C8AAAAB2}"/>
              </a:ext>
            </a:extLst>
          </p:cNvPr>
          <p:cNvSpPr txBox="1"/>
          <p:nvPr/>
        </p:nvSpPr>
        <p:spPr>
          <a:xfrm>
            <a:off x="7749324"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川島町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sp>
        <p:nvSpPr>
          <p:cNvPr id="87" name="テキスト ボックス 86">
            <a:extLst>
              <a:ext uri="{FF2B5EF4-FFF2-40B4-BE49-F238E27FC236}">
                <a16:creationId xmlns:a16="http://schemas.microsoft.com/office/drawing/2014/main" id="{4518F8DD-EE93-2F00-D013-2CFABCFCC2D1}"/>
              </a:ext>
            </a:extLst>
          </p:cNvPr>
          <p:cNvSpPr txBox="1"/>
          <p:nvPr/>
        </p:nvSpPr>
        <p:spPr>
          <a:xfrm>
            <a:off x="6777309"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cxnSp>
        <p:nvCxnSpPr>
          <p:cNvPr id="88" name="直線コネクタ 87">
            <a:extLst>
              <a:ext uri="{FF2B5EF4-FFF2-40B4-BE49-F238E27FC236}">
                <a16:creationId xmlns:a16="http://schemas.microsoft.com/office/drawing/2014/main" id="{16975A86-0E09-08B2-9D9C-6A6B89AE6623}"/>
              </a:ext>
            </a:extLst>
          </p:cNvPr>
          <p:cNvCxnSpPr>
            <a:cxnSpLocks/>
            <a:stCxn id="72" idx="1"/>
            <a:endCxn id="90" idx="3"/>
          </p:cNvCxnSpPr>
          <p:nvPr/>
        </p:nvCxnSpPr>
        <p:spPr>
          <a:xfrm>
            <a:off x="7630987" y="1880853"/>
            <a:ext cx="769241" cy="1614593"/>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0" name="雲 89">
            <a:extLst>
              <a:ext uri="{FF2B5EF4-FFF2-40B4-BE49-F238E27FC236}">
                <a16:creationId xmlns:a16="http://schemas.microsoft.com/office/drawing/2014/main" id="{7BA1D492-A6EB-8922-BDE7-C6725F14A6B1}"/>
              </a:ext>
            </a:extLst>
          </p:cNvPr>
          <p:cNvSpPr/>
          <p:nvPr/>
        </p:nvSpPr>
        <p:spPr>
          <a:xfrm>
            <a:off x="8245514" y="3478696"/>
            <a:ext cx="309428" cy="292948"/>
          </a:xfrm>
          <a:prstGeom prst="clou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91" name="直線コネクタ 90">
            <a:extLst>
              <a:ext uri="{FF2B5EF4-FFF2-40B4-BE49-F238E27FC236}">
                <a16:creationId xmlns:a16="http://schemas.microsoft.com/office/drawing/2014/main" id="{EAB1F500-9CEC-9C7C-CD8D-ED5AADC0AA23}"/>
              </a:ext>
            </a:extLst>
          </p:cNvPr>
          <p:cNvCxnSpPr>
            <a:cxnSpLocks/>
            <a:stCxn id="90" idx="1"/>
            <a:endCxn id="76" idx="0"/>
          </p:cNvCxnSpPr>
          <p:nvPr/>
        </p:nvCxnSpPr>
        <p:spPr>
          <a:xfrm flipH="1">
            <a:off x="7266116" y="3771332"/>
            <a:ext cx="1134112" cy="1648367"/>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CF0FD827-615F-D1ED-683E-D42148F742C3}"/>
              </a:ext>
            </a:extLst>
          </p:cNvPr>
          <p:cNvCxnSpPr>
            <a:cxnSpLocks/>
            <a:stCxn id="90" idx="1"/>
            <a:endCxn id="81" idx="0"/>
          </p:cNvCxnSpPr>
          <p:nvPr/>
        </p:nvCxnSpPr>
        <p:spPr>
          <a:xfrm flipH="1">
            <a:off x="7986955" y="3771332"/>
            <a:ext cx="413273" cy="1648367"/>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4" name="テキスト ボックス 93">
            <a:extLst>
              <a:ext uri="{FF2B5EF4-FFF2-40B4-BE49-F238E27FC236}">
                <a16:creationId xmlns:a16="http://schemas.microsoft.com/office/drawing/2014/main" id="{8FCD067B-636C-76A9-D988-E68904D0E620}"/>
              </a:ext>
            </a:extLst>
          </p:cNvPr>
          <p:cNvSpPr txBox="1"/>
          <p:nvPr/>
        </p:nvSpPr>
        <p:spPr>
          <a:xfrm>
            <a:off x="6257841" y="1976118"/>
            <a:ext cx="1063044" cy="338554"/>
          </a:xfrm>
          <a:prstGeom prst="rect">
            <a:avLst/>
          </a:prstGeom>
          <a:noFill/>
        </p:spPr>
        <p:txBody>
          <a:bodyPr wrap="square" rtlCol="0">
            <a:spAutoFit/>
          </a:bodyPr>
          <a:lstStyle/>
          <a:p>
            <a:pPr marL="92075" indent="-92075">
              <a:buFont typeface="+mj-ea"/>
              <a:buAutoNum type="circleNumDbPlain" startAt="3"/>
            </a:pPr>
            <a:r>
              <a:rPr kumimoji="1" lang="ja-JP" altLang="en-US" sz="800">
                <a:solidFill>
                  <a:schemeClr val="accent6"/>
                </a:solidFill>
                <a:latin typeface="Meiryo UI" panose="020B0604030504040204" pitchFamily="50" charset="-128"/>
                <a:ea typeface="Meiryo UI" panose="020B0604030504040204" pitchFamily="50" charset="-128"/>
              </a:rPr>
              <a:t>より多数の団体で</a:t>
            </a:r>
            <a:br>
              <a:rPr kumimoji="1" lang="en-US" altLang="ja-JP" sz="800">
                <a:solidFill>
                  <a:schemeClr val="accent6"/>
                </a:solidFill>
                <a:latin typeface="Meiryo UI" panose="020B0604030504040204" pitchFamily="50" charset="-128"/>
                <a:ea typeface="Meiryo UI" panose="020B0604030504040204" pitchFamily="50" charset="-128"/>
              </a:rPr>
            </a:br>
            <a:r>
              <a:rPr kumimoji="1" lang="ja-JP" altLang="en-US" sz="800">
                <a:solidFill>
                  <a:schemeClr val="accent6"/>
                </a:solidFill>
                <a:latin typeface="Meiryo UI" panose="020B0604030504040204" pitchFamily="50" charset="-128"/>
                <a:ea typeface="Meiryo UI" panose="020B0604030504040204" pitchFamily="50" charset="-128"/>
              </a:rPr>
              <a:t>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99" name="直線矢印コネクタ 98">
            <a:extLst>
              <a:ext uri="{FF2B5EF4-FFF2-40B4-BE49-F238E27FC236}">
                <a16:creationId xmlns:a16="http://schemas.microsoft.com/office/drawing/2014/main" id="{33F0FB4D-6611-02DF-A6DD-F8FD95E67432}"/>
              </a:ext>
            </a:extLst>
          </p:cNvPr>
          <p:cNvCxnSpPr>
            <a:cxnSpLocks/>
          </p:cNvCxnSpPr>
          <p:nvPr/>
        </p:nvCxnSpPr>
        <p:spPr>
          <a:xfrm>
            <a:off x="7172361" y="2196438"/>
            <a:ext cx="367080" cy="21955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4E828681-4A00-18E1-BDDD-5DA71008A764}"/>
              </a:ext>
            </a:extLst>
          </p:cNvPr>
          <p:cNvCxnSpPr>
            <a:cxnSpLocks/>
          </p:cNvCxnSpPr>
          <p:nvPr/>
        </p:nvCxnSpPr>
        <p:spPr>
          <a:xfrm flipH="1" flipV="1">
            <a:off x="8648049" y="3500910"/>
            <a:ext cx="411167" cy="35298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104" name="グラフィックス 103" descr="データベース 枠線">
            <a:extLst>
              <a:ext uri="{FF2B5EF4-FFF2-40B4-BE49-F238E27FC236}">
                <a16:creationId xmlns:a16="http://schemas.microsoft.com/office/drawing/2014/main" id="{D8CAFE31-9F59-8900-32A2-19C7AB32385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66232" y="1205752"/>
            <a:ext cx="150750" cy="150750"/>
          </a:xfrm>
          <a:prstGeom prst="rect">
            <a:avLst/>
          </a:prstGeom>
        </p:spPr>
      </p:pic>
      <p:pic>
        <p:nvPicPr>
          <p:cNvPr id="105" name="グラフィックス 104" descr="データベース 枠線">
            <a:extLst>
              <a:ext uri="{FF2B5EF4-FFF2-40B4-BE49-F238E27FC236}">
                <a16:creationId xmlns:a16="http://schemas.microsoft.com/office/drawing/2014/main" id="{A9C6E8DD-8D87-EA3B-108E-6D121B7B8AF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38863" y="1340183"/>
            <a:ext cx="150750" cy="150750"/>
          </a:xfrm>
          <a:prstGeom prst="rect">
            <a:avLst/>
          </a:prstGeom>
        </p:spPr>
      </p:pic>
      <p:pic>
        <p:nvPicPr>
          <p:cNvPr id="106" name="グラフィックス 105" descr="データベース 枠線">
            <a:extLst>
              <a:ext uri="{FF2B5EF4-FFF2-40B4-BE49-F238E27FC236}">
                <a16:creationId xmlns:a16="http://schemas.microsoft.com/office/drawing/2014/main" id="{869AA9CB-CCDE-DB9C-F166-438399F8335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16470" y="1164404"/>
            <a:ext cx="150750" cy="150750"/>
          </a:xfrm>
          <a:prstGeom prst="rect">
            <a:avLst/>
          </a:prstGeom>
        </p:spPr>
      </p:pic>
      <p:sp>
        <p:nvSpPr>
          <p:cNvPr id="107" name="テキスト ボックス 106">
            <a:extLst>
              <a:ext uri="{FF2B5EF4-FFF2-40B4-BE49-F238E27FC236}">
                <a16:creationId xmlns:a16="http://schemas.microsoft.com/office/drawing/2014/main" id="{78BF864F-451F-8BD6-F7D2-BF14C7498322}"/>
              </a:ext>
            </a:extLst>
          </p:cNvPr>
          <p:cNvSpPr txBox="1"/>
          <p:nvPr/>
        </p:nvSpPr>
        <p:spPr>
          <a:xfrm>
            <a:off x="7995071" y="1762625"/>
            <a:ext cx="1828010" cy="584775"/>
          </a:xfrm>
          <a:prstGeom prst="rect">
            <a:avLst/>
          </a:prstGeom>
          <a:noFill/>
        </p:spPr>
        <p:txBody>
          <a:bodyPr wrap="square" rtlCol="0">
            <a:spAutoFit/>
          </a:bodyPr>
          <a:lstStyle/>
          <a:p>
            <a:pPr marL="92075" indent="-92075">
              <a:buFont typeface="+mj-ea"/>
              <a:buAutoNum type="circleNumDbPlain" startAt="4"/>
            </a:pPr>
            <a:r>
              <a:rPr kumimoji="1" lang="ja-JP" altLang="en-US" sz="800">
                <a:solidFill>
                  <a:schemeClr val="accent6"/>
                </a:solidFill>
                <a:effectLst>
                  <a:glow>
                    <a:schemeClr val="bg1"/>
                  </a:glow>
                </a:effectLst>
                <a:latin typeface="Meiryo UI" panose="020B0604030504040204" pitchFamily="50" charset="-128"/>
                <a:ea typeface="Meiryo UI" panose="020B0604030504040204" pitchFamily="50" charset="-128"/>
              </a:rPr>
              <a:t>今後運用知見の蓄積をしていくことで運用工数減</a:t>
            </a:r>
            <a:endParaRPr kumimoji="1" lang="en-US" altLang="ja-JP" sz="800">
              <a:solidFill>
                <a:schemeClr val="accent6"/>
              </a:solidFill>
              <a:effectLst>
                <a:glow>
                  <a:schemeClr val="bg1"/>
                </a:glow>
              </a:effectLst>
              <a:latin typeface="Meiryo UI" panose="020B0604030504040204" pitchFamily="50" charset="-128"/>
              <a:ea typeface="Meiryo UI" panose="020B0604030504040204" pitchFamily="50" charset="-128"/>
            </a:endParaRPr>
          </a:p>
          <a:p>
            <a:pPr marL="92075" indent="-92075">
              <a:buFont typeface="+mj-ea"/>
              <a:buAutoNum type="circleNumDbPlain" startAt="4"/>
            </a:pPr>
            <a:r>
              <a:rPr kumimoji="1" lang="ja-JP" altLang="en-US" sz="800">
                <a:solidFill>
                  <a:schemeClr val="accent6"/>
                </a:solidFill>
                <a:effectLst>
                  <a:glow>
                    <a:schemeClr val="bg1"/>
                  </a:glow>
                </a:effectLst>
                <a:latin typeface="Meiryo UI" panose="020B0604030504040204" pitchFamily="50" charset="-128"/>
                <a:ea typeface="Meiryo UI" panose="020B0604030504040204" pitchFamily="50" charset="-128"/>
              </a:rPr>
              <a:t>クラウド最適化と合わせてアプリの効率化を図ることで費用逓減</a:t>
            </a:r>
            <a:endParaRPr kumimoji="1" lang="en-US" altLang="ja-JP" sz="800">
              <a:solidFill>
                <a:schemeClr val="accent6"/>
              </a:solidFill>
              <a:effectLst>
                <a:glow>
                  <a:schemeClr val="bg1"/>
                </a:glow>
              </a:effectLst>
              <a:latin typeface="Meiryo UI" panose="020B0604030504040204" pitchFamily="50" charset="-128"/>
              <a:ea typeface="Meiryo UI" panose="020B0604030504040204" pitchFamily="50" charset="-128"/>
            </a:endParaRPr>
          </a:p>
        </p:txBody>
      </p:sp>
      <p:pic>
        <p:nvPicPr>
          <p:cNvPr id="108" name="グラフィックス 107" descr="データベース 単色塗りつぶし">
            <a:extLst>
              <a:ext uri="{FF2B5EF4-FFF2-40B4-BE49-F238E27FC236}">
                <a16:creationId xmlns:a16="http://schemas.microsoft.com/office/drawing/2014/main" id="{0171E14D-22B0-3802-4D08-0E5BE15DD4F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316249" y="5329804"/>
            <a:ext cx="338554" cy="338554"/>
          </a:xfrm>
          <a:prstGeom prst="rect">
            <a:avLst/>
          </a:prstGeom>
        </p:spPr>
      </p:pic>
      <p:pic>
        <p:nvPicPr>
          <p:cNvPr id="109" name="グラフィックス 108" descr="データベース 単色塗りつぶし">
            <a:extLst>
              <a:ext uri="{FF2B5EF4-FFF2-40B4-BE49-F238E27FC236}">
                <a16:creationId xmlns:a16="http://schemas.microsoft.com/office/drawing/2014/main" id="{6ECFBE68-53DF-A9ED-32A2-20F6CCEB491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055078" y="5329804"/>
            <a:ext cx="338554" cy="338554"/>
          </a:xfrm>
          <a:prstGeom prst="rect">
            <a:avLst/>
          </a:prstGeom>
        </p:spPr>
      </p:pic>
      <p:pic>
        <p:nvPicPr>
          <p:cNvPr id="112" name="グラフィックス 111" descr="建物 単色塗りつぶし">
            <a:extLst>
              <a:ext uri="{FF2B5EF4-FFF2-40B4-BE49-F238E27FC236}">
                <a16:creationId xmlns:a16="http://schemas.microsoft.com/office/drawing/2014/main" id="{6EED1980-373D-726B-A57C-347CD16F78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18416" y="2745758"/>
            <a:ext cx="408665" cy="408665"/>
          </a:xfrm>
          <a:prstGeom prst="rect">
            <a:avLst/>
          </a:prstGeom>
        </p:spPr>
      </p:pic>
      <p:sp>
        <p:nvSpPr>
          <p:cNvPr id="113" name="テキスト ボックス 112">
            <a:extLst>
              <a:ext uri="{FF2B5EF4-FFF2-40B4-BE49-F238E27FC236}">
                <a16:creationId xmlns:a16="http://schemas.microsoft.com/office/drawing/2014/main" id="{50D9EBC9-F25F-6CEE-0F22-4758AD01766A}"/>
              </a:ext>
            </a:extLst>
          </p:cNvPr>
          <p:cNvSpPr txBox="1"/>
          <p:nvPr/>
        </p:nvSpPr>
        <p:spPr>
          <a:xfrm>
            <a:off x="7333471" y="3111968"/>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TKC</a:t>
            </a:r>
          </a:p>
          <a:p>
            <a:pPr algn="ctr"/>
            <a:r>
              <a:rPr kumimoji="1" lang="ja-JP" altLang="en-US" sz="800">
                <a:latin typeface="Meiryo UI" panose="020B0604030504040204" pitchFamily="50" charset="-128"/>
                <a:ea typeface="Meiryo UI" panose="020B0604030504040204" pitchFamily="50" charset="-128"/>
              </a:rPr>
              <a:t>保守拠点</a:t>
            </a:r>
          </a:p>
        </p:txBody>
      </p:sp>
      <p:sp>
        <p:nvSpPr>
          <p:cNvPr id="114" name="楕円 113">
            <a:extLst>
              <a:ext uri="{FF2B5EF4-FFF2-40B4-BE49-F238E27FC236}">
                <a16:creationId xmlns:a16="http://schemas.microsoft.com/office/drawing/2014/main" id="{E3C0B3DD-60B1-F2CB-4C74-ECC42664A90C}"/>
              </a:ext>
            </a:extLst>
          </p:cNvPr>
          <p:cNvSpPr/>
          <p:nvPr/>
        </p:nvSpPr>
        <p:spPr>
          <a:xfrm>
            <a:off x="8000308" y="2667099"/>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15" name="楕円 114">
            <a:extLst>
              <a:ext uri="{FF2B5EF4-FFF2-40B4-BE49-F238E27FC236}">
                <a16:creationId xmlns:a16="http://schemas.microsoft.com/office/drawing/2014/main" id="{FEAAC892-C9A8-4663-AF49-8E2E4EF65909}"/>
              </a:ext>
            </a:extLst>
          </p:cNvPr>
          <p:cNvSpPr/>
          <p:nvPr/>
        </p:nvSpPr>
        <p:spPr>
          <a:xfrm>
            <a:off x="7537342" y="2412388"/>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32" name="テキスト ボックス 131">
            <a:extLst>
              <a:ext uri="{FF2B5EF4-FFF2-40B4-BE49-F238E27FC236}">
                <a16:creationId xmlns:a16="http://schemas.microsoft.com/office/drawing/2014/main" id="{776831FA-0944-C6DA-C8C3-FC8527C05178}"/>
              </a:ext>
            </a:extLst>
          </p:cNvPr>
          <p:cNvSpPr txBox="1"/>
          <p:nvPr/>
        </p:nvSpPr>
        <p:spPr>
          <a:xfrm>
            <a:off x="8449442" y="3889002"/>
            <a:ext cx="1100422" cy="461665"/>
          </a:xfrm>
          <a:prstGeom prst="rect">
            <a:avLst/>
          </a:prstGeom>
          <a:noFill/>
        </p:spPr>
        <p:txBody>
          <a:bodyPr wrap="square" rtlCol="0">
            <a:spAutoFit/>
          </a:bodyPr>
          <a:lstStyle/>
          <a:p>
            <a:pPr marL="92075" indent="-92075">
              <a:buFont typeface="+mj-ea"/>
              <a:buAutoNum type="circleNumDbPlain"/>
            </a:pPr>
            <a:r>
              <a:rPr kumimoji="1" lang="ja-JP" altLang="en-US" sz="800">
                <a:solidFill>
                  <a:schemeClr val="accent6"/>
                </a:solidFill>
                <a:effectLst>
                  <a:glow>
                    <a:schemeClr val="bg1"/>
                  </a:glow>
                </a:effectLst>
                <a:latin typeface="Meiryo UI" panose="020B0604030504040204" pitchFamily="50" charset="-128"/>
                <a:ea typeface="Meiryo UI" panose="020B0604030504040204" pitchFamily="50" charset="-128"/>
              </a:rPr>
              <a:t>合理的と判断する通信回線サービスの検討</a:t>
            </a:r>
            <a:endParaRPr kumimoji="1" lang="en-US" altLang="ja-JP" sz="800">
              <a:solidFill>
                <a:schemeClr val="accent6"/>
              </a:solidFill>
              <a:effectLst>
                <a:glow>
                  <a:schemeClr val="bg1"/>
                </a:glow>
              </a:effectLst>
              <a:latin typeface="Meiryo UI" panose="020B0604030504040204" pitchFamily="50" charset="-128"/>
              <a:ea typeface="Meiryo UI" panose="020B0604030504040204" pitchFamily="50" charset="-128"/>
            </a:endParaRPr>
          </a:p>
        </p:txBody>
      </p:sp>
      <p:cxnSp>
        <p:nvCxnSpPr>
          <p:cNvPr id="158" name="直線矢印コネクタ 157">
            <a:extLst>
              <a:ext uri="{FF2B5EF4-FFF2-40B4-BE49-F238E27FC236}">
                <a16:creationId xmlns:a16="http://schemas.microsoft.com/office/drawing/2014/main" id="{CFC5B92E-2053-1163-07FE-E612435DCFBF}"/>
              </a:ext>
            </a:extLst>
          </p:cNvPr>
          <p:cNvCxnSpPr>
            <a:cxnSpLocks/>
            <a:stCxn id="159" idx="2"/>
          </p:cNvCxnSpPr>
          <p:nvPr/>
        </p:nvCxnSpPr>
        <p:spPr>
          <a:xfrm>
            <a:off x="7047809" y="5141237"/>
            <a:ext cx="311282" cy="35784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59" name="テキスト ボックス 158">
            <a:extLst>
              <a:ext uri="{FF2B5EF4-FFF2-40B4-BE49-F238E27FC236}">
                <a16:creationId xmlns:a16="http://schemas.microsoft.com/office/drawing/2014/main" id="{210D4A41-4FDE-D53C-3DD6-47AA52E86F17}"/>
              </a:ext>
            </a:extLst>
          </p:cNvPr>
          <p:cNvSpPr txBox="1"/>
          <p:nvPr/>
        </p:nvSpPr>
        <p:spPr>
          <a:xfrm>
            <a:off x="6593840" y="4802683"/>
            <a:ext cx="907938" cy="338554"/>
          </a:xfrm>
          <a:prstGeom prst="rect">
            <a:avLst/>
          </a:prstGeom>
          <a:noFill/>
        </p:spPr>
        <p:txBody>
          <a:bodyPr wrap="square" rtlCol="0">
            <a:spAutoFit/>
          </a:bodyPr>
          <a:lstStyle/>
          <a:p>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庁内バックアップ設備は継続利用</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60" name="直線矢印コネクタ 159">
            <a:extLst>
              <a:ext uri="{FF2B5EF4-FFF2-40B4-BE49-F238E27FC236}">
                <a16:creationId xmlns:a16="http://schemas.microsoft.com/office/drawing/2014/main" id="{9D785FD7-A1CD-CA61-72AA-64A06C55B54D}"/>
              </a:ext>
            </a:extLst>
          </p:cNvPr>
          <p:cNvCxnSpPr>
            <a:cxnSpLocks/>
            <a:stCxn id="159" idx="2"/>
          </p:cNvCxnSpPr>
          <p:nvPr/>
        </p:nvCxnSpPr>
        <p:spPr>
          <a:xfrm>
            <a:off x="7047809" y="5141237"/>
            <a:ext cx="1050111" cy="35784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61" name="テキスト ボックス 160">
            <a:extLst>
              <a:ext uri="{FF2B5EF4-FFF2-40B4-BE49-F238E27FC236}">
                <a16:creationId xmlns:a16="http://schemas.microsoft.com/office/drawing/2014/main" id="{6D6E5150-75D3-31AB-BD20-01B6C41C5224}"/>
              </a:ext>
            </a:extLst>
          </p:cNvPr>
          <p:cNvSpPr txBox="1"/>
          <p:nvPr/>
        </p:nvSpPr>
        <p:spPr>
          <a:xfrm>
            <a:off x="4621039" y="5899345"/>
            <a:ext cx="1291186"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A</a:t>
            </a:r>
            <a:r>
              <a:rPr kumimoji="1" lang="ja-JP" altLang="en-US" sz="8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B</a:t>
            </a:r>
            <a:r>
              <a:rPr kumimoji="1" lang="ja-JP" altLang="en-US" sz="8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800">
              <a:solidFill>
                <a:schemeClr val="accent1"/>
              </a:solidFill>
              <a:latin typeface="Meiryo UI" panose="020B0604030504040204" pitchFamily="50" charset="-128"/>
              <a:ea typeface="Meiryo UI" panose="020B0604030504040204" pitchFamily="50" charset="-128"/>
            </a:endParaRPr>
          </a:p>
          <a:p>
            <a:r>
              <a:rPr kumimoji="1" lang="ja-JP" altLang="en-US" sz="8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162" name="テキスト ボックス 161">
            <a:extLst>
              <a:ext uri="{FF2B5EF4-FFF2-40B4-BE49-F238E27FC236}">
                <a16:creationId xmlns:a16="http://schemas.microsoft.com/office/drawing/2014/main" id="{C9006FFB-583D-1316-47CE-DB23AFAA2088}"/>
              </a:ext>
            </a:extLst>
          </p:cNvPr>
          <p:cNvSpPr txBox="1"/>
          <p:nvPr/>
        </p:nvSpPr>
        <p:spPr>
          <a:xfrm>
            <a:off x="8071640" y="6053211"/>
            <a:ext cx="197533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緑字：コスト</a:t>
            </a:r>
            <a:r>
              <a:rPr kumimoji="1" lang="en-US" altLang="ja-JP" sz="800">
                <a:solidFill>
                  <a:schemeClr val="accent6"/>
                </a:solidFill>
                <a:latin typeface="Meiryo UI" panose="020B0604030504040204" pitchFamily="50" charset="-128"/>
                <a:ea typeface="Meiryo UI" panose="020B0604030504040204" pitchFamily="50" charset="-128"/>
              </a:rPr>
              <a:t>B</a:t>
            </a:r>
            <a:r>
              <a:rPr kumimoji="1" lang="ja-JP" altLang="en-US" sz="8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163" name="グラフィックス 162" descr="データベース 枠線">
            <a:extLst>
              <a:ext uri="{FF2B5EF4-FFF2-40B4-BE49-F238E27FC236}">
                <a16:creationId xmlns:a16="http://schemas.microsoft.com/office/drawing/2014/main" id="{3467B9A2-CAFD-27BE-03C0-A822DC3872F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55564" y="5881266"/>
            <a:ext cx="150750" cy="150750"/>
          </a:xfrm>
          <a:prstGeom prst="rect">
            <a:avLst/>
          </a:prstGeom>
        </p:spPr>
      </p:pic>
      <p:sp>
        <p:nvSpPr>
          <p:cNvPr id="164" name="テキスト ボックス 163">
            <a:extLst>
              <a:ext uri="{FF2B5EF4-FFF2-40B4-BE49-F238E27FC236}">
                <a16:creationId xmlns:a16="http://schemas.microsoft.com/office/drawing/2014/main" id="{0A6FC690-0C54-4ACC-705C-56ADFB8CC758}"/>
              </a:ext>
            </a:extLst>
          </p:cNvPr>
          <p:cNvSpPr txBox="1"/>
          <p:nvPr/>
        </p:nvSpPr>
        <p:spPr>
          <a:xfrm>
            <a:off x="8306314" y="5857985"/>
            <a:ext cx="171757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9" name="矢印: 下 8">
            <a:extLst>
              <a:ext uri="{FF2B5EF4-FFF2-40B4-BE49-F238E27FC236}">
                <a16:creationId xmlns:a16="http://schemas.microsoft.com/office/drawing/2014/main" id="{8F5EC68F-73ED-E286-1FC9-26B4E0C17261}"/>
              </a:ext>
            </a:extLst>
          </p:cNvPr>
          <p:cNvSpPr/>
          <p:nvPr/>
        </p:nvSpPr>
        <p:spPr>
          <a:xfrm rot="16200000">
            <a:off x="6054350" y="4396615"/>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9" name="矢印: 下 18">
            <a:extLst>
              <a:ext uri="{FF2B5EF4-FFF2-40B4-BE49-F238E27FC236}">
                <a16:creationId xmlns:a16="http://schemas.microsoft.com/office/drawing/2014/main" id="{2C6864FC-0DF1-6291-E013-765A3A38CD8A}"/>
              </a:ext>
            </a:extLst>
          </p:cNvPr>
          <p:cNvSpPr/>
          <p:nvPr/>
        </p:nvSpPr>
        <p:spPr>
          <a:xfrm rot="16200000">
            <a:off x="2205897" y="4433266"/>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2326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a:extLst>
              <a:ext uri="{FF2B5EF4-FFF2-40B4-BE49-F238E27FC236}">
                <a16:creationId xmlns:a16="http://schemas.microsoft.com/office/drawing/2014/main" id="{E120DC5C-245F-9D9A-4996-88F19DF1F33F}"/>
              </a:ext>
            </a:extLst>
          </p:cNvPr>
          <p:cNvGraphicFramePr>
            <a:graphicFrameLocks noGrp="1"/>
          </p:cNvGraphicFramePr>
          <p:nvPr>
            <p:extLst>
              <p:ext uri="{D42A27DB-BD31-4B8C-83A1-F6EECF244321}">
                <p14:modId xmlns:p14="http://schemas.microsoft.com/office/powerpoint/2010/main" val="1247423263"/>
              </p:ext>
            </p:extLst>
          </p:nvPr>
        </p:nvGraphicFramePr>
        <p:xfrm>
          <a:off x="360000" y="226114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5,321,600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5,850,000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528,400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1,650,000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1,520,000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-130,000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6,971,600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7,370,000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398,400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5,358,050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2,150,000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-3,208,050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-60%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458,000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11,055,000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10,597,000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2,314%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10,191,900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14,480,000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4,288,100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42%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630,850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630,850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23,982,188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23,982,188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23,336,878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23,336,878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16,638,800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75,634,916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58,996,116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355%</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23,610,400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83,004,916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59,394,516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252%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令和５年度の検証結果（笠置町の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40000"/>
            <a:ext cx="9767557" cy="1077186"/>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笠置町のランニングコストは、</a:t>
            </a:r>
            <a:r>
              <a:rPr kumimoji="1" lang="ja-JP" altLang="en-US" sz="1600" b="1" u="sng" kern="0">
                <a:solidFill>
                  <a:srgbClr val="FF0000"/>
                </a:solidFill>
                <a:latin typeface="Meiryo UI"/>
                <a:ea typeface="Meiryo UI"/>
              </a:rPr>
              <a:t>約</a:t>
            </a:r>
            <a:r>
              <a:rPr kumimoji="1" lang="en-US" altLang="ja-JP" sz="1600" b="1" u="sng" kern="0">
                <a:solidFill>
                  <a:srgbClr val="FF0000"/>
                </a:solidFill>
                <a:latin typeface="Meiryo UI"/>
                <a:ea typeface="Meiryo UI"/>
              </a:rPr>
              <a:t>59</a:t>
            </a:r>
            <a:r>
              <a:rPr kumimoji="1" lang="ja-JP" altLang="en-US" sz="1600" b="1" u="sng" kern="0">
                <a:solidFill>
                  <a:srgbClr val="FF0000"/>
                </a:solidFill>
                <a:latin typeface="Meiryo UI"/>
                <a:ea typeface="Meiryo UI"/>
              </a:rPr>
              <a:t>百万円増加</a:t>
            </a:r>
            <a:r>
              <a:rPr kumimoji="1" lang="ja-JP" altLang="en-US" sz="1200" b="1" u="sng" kern="0">
                <a:solidFill>
                  <a:srgbClr val="FF0000"/>
                </a:solidFill>
                <a:latin typeface="Meiryo UI"/>
                <a:ea typeface="Meiryo UI"/>
              </a:rPr>
              <a:t>（</a:t>
            </a:r>
            <a:r>
              <a:rPr kumimoji="1" lang="en-US" altLang="ja-JP" sz="1200" b="1" u="sng" kern="0">
                <a:solidFill>
                  <a:srgbClr val="FF0000"/>
                </a:solidFill>
                <a:latin typeface="Meiryo UI"/>
                <a:ea typeface="Meiryo UI"/>
              </a:rPr>
              <a:t>+252%</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笠置町の現行環境は、京都府自治体情報化推進協議会が運営する自治体クラウドにてシステム基盤及び通信回線を一体として安価に提供を受けていることから、</a:t>
            </a:r>
            <a:r>
              <a:rPr kumimoji="1" lang="ja-JP" altLang="en-US" sz="1600" b="1" u="sng" kern="0">
                <a:solidFill>
                  <a:prstClr val="black"/>
                </a:solidFill>
                <a:latin typeface="Meiryo UI"/>
                <a:ea typeface="Meiryo UI"/>
              </a:rPr>
              <a:t>ガバメントクラウドへ移行した場合と対比して大きい差額が生じている</a:t>
            </a:r>
            <a:r>
              <a:rPr kumimoji="1" lang="ja-JP" altLang="en-US" sz="1600" kern="0">
                <a:solidFill>
                  <a:prstClr val="black"/>
                </a:solidFill>
                <a:latin typeface="Meiryo UI"/>
                <a:ea typeface="Meiryo UI"/>
              </a:rPr>
              <a:t>。</a:t>
            </a: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3" name="正方形/長方形 12">
            <a:extLst>
              <a:ext uri="{FF2B5EF4-FFF2-40B4-BE49-F238E27FC236}">
                <a16:creationId xmlns:a16="http://schemas.microsoft.com/office/drawing/2014/main" id="{8F01A425-5ACA-2885-1B6D-B86BEBAD4840}"/>
              </a:ext>
            </a:extLst>
          </p:cNvPr>
          <p:cNvSpPr>
            <a:spLocks/>
          </p:cNvSpPr>
          <p:nvPr/>
        </p:nvSpPr>
        <p:spPr>
          <a:xfrm>
            <a:off x="6372000" y="4559547"/>
            <a:ext cx="3456000" cy="173437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クラウド利用経</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費の増加要因（詳細）と削減見込み</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自治体クラウドとガバメントクラウドの提供形態差異により費用増加</a:t>
            </a:r>
            <a:endParaRPr lang="en-US" altLang="ja-JP" sz="900" kern="0">
              <a:solidFill>
                <a:srgbClr val="000000"/>
              </a:solidFill>
              <a:latin typeface="Meiryo UI"/>
              <a:ea typeface="Meiryo UI"/>
              <a:cs typeface="Arial"/>
            </a:endParaRPr>
          </a:p>
          <a:p>
            <a:pPr marL="453150" lvl="0" indent="-228600" defTabSz="914400">
              <a:buFont typeface="+mj-ea"/>
              <a:buAutoNum type="circleNumDbPlain" startAt="5"/>
              <a:defRPr/>
            </a:pPr>
            <a:r>
              <a:rPr lang="ja-JP" altLang="en-US" sz="900" kern="0">
                <a:solidFill>
                  <a:srgbClr val="000000"/>
                </a:solidFill>
                <a:latin typeface="Meiryo UI"/>
                <a:ea typeface="Meiryo UI"/>
                <a:cs typeface="Arial"/>
              </a:rPr>
              <a:t>現行利用中の自治体クラウドは、</a:t>
            </a:r>
            <a:r>
              <a:rPr lang="en-US" altLang="ja-JP" sz="900" kern="0">
                <a:solidFill>
                  <a:srgbClr val="000000"/>
                </a:solidFill>
                <a:latin typeface="Meiryo UI"/>
                <a:ea typeface="Meiryo UI"/>
                <a:cs typeface="Arial"/>
              </a:rPr>
              <a:t>DB</a:t>
            </a:r>
            <a:r>
              <a:rPr lang="ja-JP" altLang="en-US" sz="900" kern="0">
                <a:solidFill>
                  <a:srgbClr val="000000"/>
                </a:solidFill>
                <a:latin typeface="Meiryo UI"/>
                <a:ea typeface="Meiryo UI"/>
                <a:cs typeface="Arial"/>
              </a:rPr>
              <a:t>サービスが安価に構築されている状況で安価な負担金で利用できる共同化環境である</a:t>
            </a:r>
          </a:p>
          <a:p>
            <a:pPr marL="453150" lvl="0" indent="-228600" defTabSz="914400">
              <a:buFont typeface="+mj-ea"/>
              <a:buAutoNum type="circleNumDbPlain" startAt="5"/>
              <a:defRPr/>
            </a:pPr>
            <a:r>
              <a:rPr lang="ja-JP" altLang="en-US" sz="900" kern="0">
                <a:solidFill>
                  <a:srgbClr val="000000"/>
                </a:solidFill>
                <a:latin typeface="Meiryo UI"/>
                <a:ea typeface="Meiryo UI"/>
                <a:cs typeface="Arial"/>
              </a:rPr>
              <a:t>ガバメントクラウドでは、従量課金の形態であるものの、自治体クラウドの負担金に比べると提供価格に差額がある</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自治体クラウドとガバメントクラウドで利用可能な仮想マシンのスペックの違いによる費用増加</a:t>
            </a:r>
            <a:endParaRPr lang="en-US" altLang="ja-JP" sz="900" kern="0">
              <a:solidFill>
                <a:srgbClr val="000000"/>
              </a:solidFill>
              <a:latin typeface="Meiryo UI"/>
              <a:ea typeface="Meiryo UI"/>
              <a:cs typeface="Arial"/>
            </a:endParaRPr>
          </a:p>
          <a:p>
            <a:pPr marL="453150" lvl="0" indent="-228600" defTabSz="914400">
              <a:buFont typeface="+mj-ea"/>
              <a:buAutoNum type="circleNumDbPlain" startAt="7"/>
              <a:defRPr/>
            </a:pPr>
            <a:r>
              <a:rPr lang="ja-JP" altLang="en-US" sz="900" kern="0">
                <a:solidFill>
                  <a:srgbClr val="000000"/>
                </a:solidFill>
                <a:latin typeface="Meiryo UI"/>
                <a:ea typeface="Meiryo UI"/>
                <a:cs typeface="Arial"/>
              </a:rPr>
              <a:t>ガバメントクラウドでは、笠置町が要求するスペックの仮想マシンのインスタンスで選択できない</a:t>
            </a:r>
            <a:r>
              <a:rPr lang="en-US" altLang="ja-JP" sz="700" kern="0">
                <a:solidFill>
                  <a:srgbClr val="000000"/>
                </a:solidFill>
                <a:latin typeface="Meiryo UI"/>
                <a:ea typeface="Meiryo UI"/>
                <a:cs typeface="Arial"/>
              </a:rPr>
              <a:t>※2</a:t>
            </a:r>
            <a:r>
              <a:rPr lang="ja-JP" altLang="en-US" sz="900" kern="0">
                <a:solidFill>
                  <a:srgbClr val="000000"/>
                </a:solidFill>
                <a:latin typeface="Meiryo UI"/>
                <a:ea typeface="Meiryo UI"/>
                <a:cs typeface="Arial"/>
              </a:rPr>
              <a:t>ことで費用増</a:t>
            </a:r>
            <a:endParaRPr lang="en-US" altLang="ja-JP" sz="900" kern="0">
              <a:solidFill>
                <a:srgbClr val="000000"/>
              </a:solidFill>
              <a:latin typeface="Meiryo UI"/>
              <a:ea typeface="Meiryo UI"/>
              <a:cs typeface="Arial"/>
            </a:endParaRPr>
          </a:p>
          <a:p>
            <a:pPr marL="224550" marR="0" lvl="0" defTabSz="914400" eaLnBrk="1" fontAlgn="auto" latinLnBrk="0" hangingPunct="1">
              <a:lnSpc>
                <a:spcPct val="100000"/>
              </a:lnSpc>
              <a:spcBef>
                <a:spcPts val="0"/>
              </a:spcBef>
              <a:spcAft>
                <a:spcPts val="0"/>
              </a:spcAft>
              <a:buClrTx/>
              <a:buSzTx/>
              <a:tabLst/>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クラウド最適化によりランニングコストの適正化ができると想定</a:t>
            </a:r>
            <a:r>
              <a:rPr lang="en-US" altLang="ja-JP" sz="900" kern="0">
                <a:solidFill>
                  <a:srgbClr val="FF0000"/>
                </a:solidFill>
                <a:latin typeface="Meiryo UI"/>
                <a:ea typeface="Meiryo UI"/>
                <a:cs typeface="Arial"/>
              </a:rPr>
              <a:t>】</a:t>
            </a:r>
            <a:endParaRPr kumimoji="0" lang="en-US" altLang="ja-JP" sz="900" b="0" i="0" u="none" strike="noStrike" kern="0" cap="none" spc="0" normalizeH="0" baseline="0" noProof="0">
              <a:ln>
                <a:noFill/>
              </a:ln>
              <a:solidFill>
                <a:srgbClr val="FF0000"/>
              </a:solidFill>
              <a:effectLst/>
              <a:uLnTx/>
              <a:uFillTx/>
              <a:latin typeface="Meiryo UI"/>
              <a:ea typeface="Meiryo UI"/>
              <a:cs typeface="Arial"/>
            </a:endParaRPr>
          </a:p>
        </p:txBody>
      </p:sp>
      <p:sp>
        <p:nvSpPr>
          <p:cNvPr id="5" name="正方形/長方形 4">
            <a:extLst>
              <a:ext uri="{FF2B5EF4-FFF2-40B4-BE49-F238E27FC236}">
                <a16:creationId xmlns:a16="http://schemas.microsoft.com/office/drawing/2014/main" id="{2EA7B87A-5FEB-2FF2-876D-5EC214568B85}"/>
              </a:ext>
            </a:extLst>
          </p:cNvPr>
          <p:cNvSpPr/>
          <p:nvPr/>
        </p:nvSpPr>
        <p:spPr>
          <a:xfrm>
            <a:off x="6372000" y="1845510"/>
            <a:ext cx="3456000" cy="1234977"/>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ソフトウェア借料</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の増加要因（詳細）と削減見込み</a:t>
            </a:r>
            <a:endParaRPr kumimoji="1" lang="en-US" altLang="ja-JP"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自治体クラウドと先行事業とのライセンス形態の違い</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453150" lvl="1" indent="-228600" defTabSz="914400">
              <a:buFont typeface="+mj-ea"/>
              <a:buAutoNum type="circleNumDbPlain"/>
              <a:defRPr/>
            </a:pP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現行利用中の自治体クラウドでは、複数団体で共同利用している</a:t>
            </a:r>
            <a:r>
              <a:rPr kumimoji="0" lang="en-US" altLang="ja-JP" sz="900" b="0" i="0" u="none" strike="noStrike" kern="0" cap="none" spc="0" normalizeH="0" baseline="0" noProof="0">
                <a:ln>
                  <a:noFill/>
                </a:ln>
                <a:solidFill>
                  <a:srgbClr val="000000"/>
                </a:solidFill>
                <a:effectLst/>
                <a:uLnTx/>
                <a:uFillTx/>
                <a:latin typeface="Meiryo UI"/>
                <a:ea typeface="Meiryo UI"/>
                <a:cs typeface="Arial"/>
              </a:rPr>
              <a:t>DB</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ライセンス等について費用按分ができている</a:t>
            </a:r>
          </a:p>
          <a:p>
            <a:pPr marL="453150" lvl="1" indent="-228600" defTabSz="914400">
              <a:buFont typeface="+mj-ea"/>
              <a:buAutoNum type="circleNumDbPlain"/>
              <a:defRPr/>
            </a:pP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ガバメントクラウドでは、アカウント分離構成で検討をしており、</a:t>
            </a:r>
            <a:r>
              <a:rPr kumimoji="0" lang="en-US" altLang="ja-JP" sz="900" b="0" i="0" u="none" strike="noStrike" kern="0" cap="none" spc="0" normalizeH="0" baseline="0" noProof="0">
                <a:ln>
                  <a:noFill/>
                </a:ln>
                <a:solidFill>
                  <a:srgbClr val="000000"/>
                </a:solidFill>
                <a:effectLst/>
                <a:uLnTx/>
                <a:uFillTx/>
                <a:latin typeface="Meiryo UI"/>
                <a:ea typeface="Meiryo UI"/>
                <a:cs typeface="Arial"/>
              </a:rPr>
              <a:t>DB</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ライセンス等の費用按分ができない</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224550"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今後</a:t>
            </a:r>
            <a:r>
              <a:rPr kumimoji="0" lang="en-US" altLang="ja-JP" sz="900" b="0" i="0" u="none" strike="noStrike" kern="0" cap="none" spc="0" normalizeH="0" baseline="0" noProof="0">
                <a:ln>
                  <a:noFill/>
                </a:ln>
                <a:solidFill>
                  <a:srgbClr val="FF0000"/>
                </a:solidFill>
                <a:effectLst/>
                <a:uLnTx/>
                <a:uFillTx/>
                <a:latin typeface="Meiryo UI"/>
                <a:ea typeface="Meiryo UI"/>
                <a:cs typeface="Arial"/>
              </a:rPr>
              <a:t>DB</a:t>
            </a: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等については、ライセンス費が低額となる</a:t>
            </a:r>
            <a:r>
              <a:rPr kumimoji="0" lang="en-US" altLang="ja-JP" sz="900" b="0" i="0" u="none" strike="noStrike" kern="0" cap="none" spc="0" normalizeH="0" baseline="0" noProof="0">
                <a:ln>
                  <a:noFill/>
                </a:ln>
                <a:solidFill>
                  <a:srgbClr val="FF0000"/>
                </a:solidFill>
                <a:effectLst/>
                <a:uLnTx/>
                <a:uFillTx/>
                <a:latin typeface="Meiryo UI"/>
                <a:ea typeface="Meiryo UI"/>
                <a:cs typeface="Arial"/>
              </a:rPr>
              <a:t>OSS-DB</a:t>
            </a: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へ</a:t>
            </a:r>
            <a:br>
              <a:rPr kumimoji="0" lang="en-US" altLang="ja-JP" sz="900" b="0" i="0" u="none" strike="noStrike" kern="0" cap="none" spc="0" normalizeH="0" baseline="0" noProof="0">
                <a:ln>
                  <a:noFill/>
                </a:ln>
                <a:solidFill>
                  <a:srgbClr val="FF0000"/>
                </a:solidFill>
                <a:effectLst/>
                <a:uLnTx/>
                <a:uFillTx/>
                <a:latin typeface="Meiryo UI"/>
                <a:ea typeface="Meiryo UI"/>
                <a:cs typeface="Arial"/>
              </a:rPr>
            </a:br>
            <a:r>
              <a:rPr kumimoji="0" lang="ja-JP" altLang="en-US" sz="900" b="0" i="0" u="none" strike="noStrike" kern="0" cap="none" spc="0" normalizeH="0" baseline="0" noProof="0">
                <a:ln>
                  <a:noFill/>
                </a:ln>
                <a:solidFill>
                  <a:srgbClr val="FF0000"/>
                </a:solidFill>
                <a:effectLst/>
                <a:uLnTx/>
                <a:uFillTx/>
                <a:latin typeface="Meiryo UI"/>
                <a:ea typeface="Meiryo UI"/>
                <a:cs typeface="Arial"/>
              </a:rPr>
              <a:t>　　　変更することで</a:t>
            </a:r>
            <a:r>
              <a:rPr lang="ja-JP" altLang="en-US" sz="900" kern="0">
                <a:solidFill>
                  <a:srgbClr val="FF0000"/>
                </a:solidFill>
                <a:latin typeface="Meiryo UI"/>
                <a:ea typeface="Meiryo UI"/>
                <a:cs typeface="Arial"/>
              </a:rPr>
              <a:t>費用逓減が可能と想定</a:t>
            </a:r>
            <a:r>
              <a:rPr lang="en-US" altLang="ja-JP" sz="900" kern="0">
                <a:solidFill>
                  <a:srgbClr val="FF0000"/>
                </a:solidFill>
                <a:latin typeface="Meiryo UI"/>
                <a:ea typeface="Meiryo UI"/>
                <a:cs typeface="Arial"/>
              </a:rPr>
              <a:t>】</a:t>
            </a:r>
            <a:endParaRPr kumimoji="0" lang="en-US" altLang="ja-JP" sz="900" b="0" i="0" u="none" strike="noStrike" kern="0" cap="none" spc="0" normalizeH="0" baseline="0" noProof="0">
              <a:ln>
                <a:noFill/>
              </a:ln>
              <a:solidFill>
                <a:srgbClr val="FF0000"/>
              </a:solidFill>
              <a:effectLst/>
              <a:uLnTx/>
              <a:uFillTx/>
              <a:latin typeface="Meiryo UI"/>
              <a:ea typeface="Meiryo UI"/>
              <a:cs typeface="Arial"/>
            </a:endParaRPr>
          </a:p>
        </p:txBody>
      </p:sp>
      <p:sp>
        <p:nvSpPr>
          <p:cNvPr id="12" name="正方形/長方形 11">
            <a:extLst>
              <a:ext uri="{FF2B5EF4-FFF2-40B4-BE49-F238E27FC236}">
                <a16:creationId xmlns:a16="http://schemas.microsoft.com/office/drawing/2014/main" id="{286A8D77-9C9D-D043-2E02-3A7BFC5F9C9D}"/>
              </a:ext>
            </a:extLst>
          </p:cNvPr>
          <p:cNvSpPr>
            <a:spLocks/>
          </p:cNvSpPr>
          <p:nvPr/>
        </p:nvSpPr>
        <p:spPr>
          <a:xfrm>
            <a:off x="6372000" y="3148682"/>
            <a:ext cx="3456000" cy="135475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通信回線費</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の増加要因（詳細）と削減見込み</a:t>
            </a:r>
            <a:endParaRPr kumimoji="1" lang="en-US" altLang="ja-JP"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ネットワーク利用形態の違いによる費用増加</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453150" lvl="1" indent="-228600" defTabSz="914400">
              <a:buFont typeface="+mj-ea"/>
              <a:buAutoNum type="circleNumDbPlain" startAt="3"/>
              <a:defRPr/>
            </a:pP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自治体クラウドでは</a:t>
            </a:r>
            <a:r>
              <a:rPr kumimoji="0" lang="ja-JP" altLang="en-US" sz="900" b="0" i="0" u="none" strike="noStrike" kern="0" cap="none" spc="0" normalizeH="0" baseline="0" noProof="0">
                <a:ln>
                  <a:noFill/>
                </a:ln>
                <a:effectLst/>
                <a:uLnTx/>
                <a:uFillTx/>
                <a:latin typeface="Meiryo UI"/>
                <a:ea typeface="Meiryo UI"/>
                <a:cs typeface="Arial"/>
              </a:rPr>
              <a:t>、既存の通信回線を利用</a:t>
            </a:r>
            <a:br>
              <a:rPr kumimoji="0" lang="en-US" altLang="ja-JP" sz="900" b="0" i="0" u="none" strike="noStrike" kern="0" cap="none" spc="0" normalizeH="0" baseline="0" noProof="0">
                <a:ln>
                  <a:noFill/>
                </a:ln>
                <a:effectLst/>
                <a:uLnTx/>
                <a:uFillTx/>
                <a:latin typeface="Meiryo UI"/>
                <a:ea typeface="Meiryo UI"/>
                <a:cs typeface="Arial"/>
              </a:rPr>
            </a:br>
            <a:r>
              <a:rPr kumimoji="0" lang="ja-JP" altLang="en-US" sz="900" b="0" i="0" u="none" strike="noStrike" kern="0" cap="none" spc="0" normalizeH="0" baseline="0" noProof="0">
                <a:ln>
                  <a:noFill/>
                </a:ln>
                <a:effectLst/>
                <a:uLnTx/>
                <a:uFillTx/>
                <a:latin typeface="Meiryo UI"/>
                <a:ea typeface="Meiryo UI"/>
                <a:cs typeface="Arial"/>
              </a:rPr>
              <a:t>（地域回線である京都デジタル疏水ネットワーク</a:t>
            </a: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を利用）</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453150" lvl="1" indent="-228600" defTabSz="914400">
              <a:buFont typeface="+mj-ea"/>
              <a:buAutoNum type="circleNumDbPlain" startAt="3"/>
              <a:defRPr/>
            </a:pPr>
            <a:r>
              <a:rPr lang="ja-JP" altLang="en-US" sz="900" kern="0">
                <a:solidFill>
                  <a:srgbClr val="000000"/>
                </a:solidFill>
                <a:latin typeface="Meiryo UI"/>
                <a:ea typeface="Meiryo UI"/>
                <a:cs typeface="Arial"/>
              </a:rPr>
              <a:t>ガバメントクラウドでは、個別に笠置町～ガバメントクラウド間の通信回線、ベンダー拠点～ガバメントクラウドの保守回線を調達する必要があったため費用純増</a:t>
            </a:r>
            <a:endParaRPr lang="en-US" altLang="ja-JP" sz="900" kern="0">
              <a:solidFill>
                <a:srgbClr val="000000"/>
              </a:solidFill>
              <a:latin typeface="Meiryo UI"/>
              <a:ea typeface="Meiryo UI"/>
              <a:cs typeface="Arial"/>
            </a:endParaRPr>
          </a:p>
          <a:p>
            <a:pPr marL="224550" lvl="1" defTabSz="914400">
              <a:defRPr/>
            </a:pPr>
            <a:r>
              <a:rPr lang="ja-JP" altLang="en-US" sz="900" kern="0">
                <a:solidFill>
                  <a:srgbClr val="FF0000"/>
                </a:solidFill>
                <a:latin typeface="Meiryo UI" panose="020B0604030504040204" pitchFamily="50" charset="-128"/>
                <a:ea typeface="Meiryo UI" panose="020B0604030504040204" pitchFamily="50" charset="-128"/>
                <a:cs typeface="Arial"/>
              </a:rPr>
              <a:t>→</a:t>
            </a:r>
            <a:r>
              <a:rPr lang="en-US" altLang="ja-JP" sz="900" kern="0">
                <a:solidFill>
                  <a:srgbClr val="FF0000"/>
                </a:solidFill>
                <a:latin typeface="Meiryo UI" panose="020B0604030504040204" pitchFamily="50" charset="-128"/>
                <a:ea typeface="Meiryo UI" panose="020B0604030504040204" pitchFamily="50" charset="-128"/>
                <a:cs typeface="Arial"/>
              </a:rPr>
              <a:t>【</a:t>
            </a:r>
            <a:r>
              <a:rPr lang="ja-JP" altLang="en-US" sz="900" kern="0">
                <a:solidFill>
                  <a:srgbClr val="FF0000"/>
                </a:solidFill>
                <a:latin typeface="Meiryo UI" panose="020B0604030504040204" pitchFamily="50" charset="-128"/>
                <a:ea typeface="Meiryo UI" panose="020B0604030504040204" pitchFamily="50" charset="-128"/>
                <a:cs typeface="Arial"/>
              </a:rPr>
              <a:t>現行の地域回線や</a:t>
            </a:r>
            <a:r>
              <a:rPr lang="en-US" altLang="ja-JP" sz="900" kern="0">
                <a:solidFill>
                  <a:srgbClr val="FF0000"/>
                </a:solidFill>
                <a:latin typeface="Meiryo UI" panose="020B0604030504040204" pitchFamily="50" charset="-128"/>
                <a:ea typeface="Meiryo UI" panose="020B0604030504040204" pitchFamily="50" charset="-128"/>
                <a:cs typeface="Arial"/>
              </a:rPr>
              <a:t>LGWAN</a:t>
            </a:r>
            <a:r>
              <a:rPr lang="ja-JP" altLang="en-US" sz="900" kern="0">
                <a:solidFill>
                  <a:srgbClr val="FF0000"/>
                </a:solidFill>
                <a:latin typeface="Meiryo UI" panose="020B0604030504040204" pitchFamily="50" charset="-128"/>
                <a:ea typeface="Meiryo UI" panose="020B0604030504040204" pitchFamily="50" charset="-128"/>
                <a:cs typeface="Arial"/>
              </a:rPr>
              <a:t>を含む合理的と判断する通信回線</a:t>
            </a:r>
            <a:br>
              <a:rPr lang="en-US" altLang="ja-JP" sz="900" kern="0">
                <a:solidFill>
                  <a:srgbClr val="FF0000"/>
                </a:solidFill>
                <a:latin typeface="Meiryo UI" panose="020B0604030504040204" pitchFamily="50" charset="-128"/>
                <a:ea typeface="Meiryo UI" panose="020B0604030504040204" pitchFamily="50" charset="-128"/>
                <a:cs typeface="Arial"/>
              </a:rPr>
            </a:br>
            <a:r>
              <a:rPr lang="ja-JP" altLang="en-US" sz="900" kern="0">
                <a:solidFill>
                  <a:srgbClr val="FF0000"/>
                </a:solidFill>
                <a:latin typeface="Meiryo UI" panose="020B0604030504040204" pitchFamily="50" charset="-128"/>
                <a:ea typeface="Meiryo UI" panose="020B0604030504040204" pitchFamily="50" charset="-128"/>
                <a:cs typeface="Arial"/>
              </a:rPr>
              <a:t>　　サービスを検討することで費用逓減が可能と想定</a:t>
            </a:r>
            <a:r>
              <a:rPr lang="en-US" altLang="ja-JP" sz="900" kern="0">
                <a:solidFill>
                  <a:srgbClr val="FF0000"/>
                </a:solidFill>
                <a:latin typeface="Meiryo UI" panose="020B0604030504040204" pitchFamily="50" charset="-128"/>
                <a:ea typeface="Meiryo UI" panose="020B0604030504040204" pitchFamily="50" charset="-128"/>
                <a:cs typeface="Arial"/>
              </a:rPr>
              <a:t>】</a:t>
            </a:r>
          </a:p>
          <a:p>
            <a:pPr marL="396000" lvl="1" indent="-171450" defTabSz="914400">
              <a:buFont typeface="Arial" panose="020B0604020202020204" pitchFamily="34" charset="0"/>
              <a:buChar char="•"/>
              <a:defRPr/>
            </a:pP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p:txBody>
      </p:sp>
      <p:sp>
        <p:nvSpPr>
          <p:cNvPr id="14" name="テキスト ボックス 13">
            <a:extLst>
              <a:ext uri="{FF2B5EF4-FFF2-40B4-BE49-F238E27FC236}">
                <a16:creationId xmlns:a16="http://schemas.microsoft.com/office/drawing/2014/main" id="{BEF71B89-486A-29DC-A93D-97850E4717B7}"/>
              </a:ext>
            </a:extLst>
          </p:cNvPr>
          <p:cNvSpPr txBox="1"/>
          <p:nvPr/>
        </p:nvSpPr>
        <p:spPr>
          <a:xfrm>
            <a:off x="258029" y="1845510"/>
            <a:ext cx="2265364"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笠置町の経費項目ごとの増減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15" name="テキスト ボックス 14">
            <a:extLst>
              <a:ext uri="{FF2B5EF4-FFF2-40B4-BE49-F238E27FC236}">
                <a16:creationId xmlns:a16="http://schemas.microsoft.com/office/drawing/2014/main" id="{06E96BB7-9484-E80E-A7A3-3B81F9DF6650}"/>
              </a:ext>
            </a:extLst>
          </p:cNvPr>
          <p:cNvSpPr txBox="1"/>
          <p:nvPr/>
        </p:nvSpPr>
        <p:spPr>
          <a:xfrm>
            <a:off x="5236494" y="1999398"/>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53628187-5AA9-EE6E-A1B6-51F4B636ACDB}"/>
              </a:ext>
            </a:extLst>
          </p:cNvPr>
          <p:cNvSpPr/>
          <p:nvPr/>
        </p:nvSpPr>
        <p:spPr>
          <a:xfrm>
            <a:off x="795182" y="4377341"/>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33B0C680-3E4D-0130-7120-399D0DD7BA93}"/>
              </a:ext>
            </a:extLst>
          </p:cNvPr>
          <p:cNvSpPr/>
          <p:nvPr/>
        </p:nvSpPr>
        <p:spPr>
          <a:xfrm>
            <a:off x="795182" y="4583519"/>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C1C6239E-A659-C945-27A0-183F60A46CDC}"/>
              </a:ext>
            </a:extLst>
          </p:cNvPr>
          <p:cNvSpPr/>
          <p:nvPr/>
        </p:nvSpPr>
        <p:spPr>
          <a:xfrm>
            <a:off x="795182" y="3790414"/>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ED3A4479-D0C2-3363-BC57-49A41D4A06E8}"/>
              </a:ext>
            </a:extLst>
          </p:cNvPr>
          <p:cNvSpPr/>
          <p:nvPr/>
        </p:nvSpPr>
        <p:spPr>
          <a:xfrm>
            <a:off x="795182" y="2621335"/>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D81D683B-F646-EA84-4D4E-2D772C186EF8}"/>
              </a:ext>
            </a:extLst>
          </p:cNvPr>
          <p:cNvSpPr txBox="1"/>
          <p:nvPr/>
        </p:nvSpPr>
        <p:spPr>
          <a:xfrm>
            <a:off x="3186308" y="6522242"/>
            <a:ext cx="6371383" cy="307777"/>
          </a:xfrm>
          <a:prstGeom prst="rect">
            <a:avLst/>
          </a:prstGeom>
          <a:noFill/>
        </p:spPr>
        <p:txBody>
          <a:bodyPr wrap="square" rtlCol="0">
            <a:spAutoFit/>
          </a:bodyPr>
          <a:lstStyle/>
          <a:p>
            <a:r>
              <a:rPr kumimoji="1" lang="en-US" altLang="ja-JP" sz="700">
                <a:latin typeface="Meiryo UI" panose="020B0604030504040204" pitchFamily="50" charset="-128"/>
                <a:ea typeface="Meiryo UI" panose="020B0604030504040204" pitchFamily="50" charset="-128"/>
              </a:rPr>
              <a:t>※2</a:t>
            </a:r>
            <a:r>
              <a:rPr kumimoji="1" lang="ja-JP" altLang="en-US" sz="700">
                <a:latin typeface="Meiryo UI" panose="020B0604030504040204" pitchFamily="50" charset="-128"/>
                <a:ea typeface="Meiryo UI" panose="020B0604030504040204" pitchFamily="50" charset="-128"/>
              </a:rPr>
              <a:t> 現行は「</a:t>
            </a:r>
            <a:r>
              <a:rPr kumimoji="1" lang="en-US" altLang="ja-JP" sz="700">
                <a:latin typeface="Meiryo UI" panose="020B0604030504040204" pitchFamily="50" charset="-128"/>
                <a:ea typeface="Meiryo UI" panose="020B0604030504040204" pitchFamily="50" charset="-128"/>
              </a:rPr>
              <a:t>CPU1</a:t>
            </a:r>
            <a:r>
              <a:rPr kumimoji="1" lang="ja-JP" altLang="en-US" sz="700">
                <a:latin typeface="Meiryo UI" panose="020B0604030504040204" pitchFamily="50" charset="-128"/>
                <a:ea typeface="Meiryo UI" panose="020B0604030504040204" pitchFamily="50" charset="-128"/>
              </a:rPr>
              <a:t>コアで</a:t>
            </a:r>
            <a:r>
              <a:rPr kumimoji="1" lang="en-US" altLang="ja-JP" sz="700">
                <a:latin typeface="Meiryo UI" panose="020B0604030504040204" pitchFamily="50" charset="-128"/>
                <a:ea typeface="Meiryo UI" panose="020B0604030504040204" pitchFamily="50" charset="-128"/>
              </a:rPr>
              <a:t>4GB</a:t>
            </a:r>
            <a:r>
              <a:rPr kumimoji="1" lang="ja-JP" altLang="en-US" sz="700">
                <a:latin typeface="Meiryo UI" panose="020B0604030504040204" pitchFamily="50" charset="-128"/>
                <a:ea typeface="Meiryo UI" panose="020B0604030504040204" pitchFamily="50" charset="-128"/>
              </a:rPr>
              <a:t>メモリ」のスペックで運用されており、ガバメントクラウドで選択可能な推奨インスタンス「</a:t>
            </a:r>
            <a:r>
              <a:rPr kumimoji="1" lang="en-US" altLang="ja-JP" sz="700">
                <a:latin typeface="Meiryo UI" panose="020B0604030504040204" pitchFamily="50" charset="-128"/>
                <a:ea typeface="Meiryo UI" panose="020B0604030504040204" pitchFamily="50" charset="-128"/>
              </a:rPr>
              <a:t>m5.large vCPU2</a:t>
            </a:r>
            <a:r>
              <a:rPr kumimoji="1" lang="ja-JP" altLang="en-US" sz="700">
                <a:latin typeface="Meiryo UI" panose="020B0604030504040204" pitchFamily="50" charset="-128"/>
                <a:ea typeface="Meiryo UI" panose="020B0604030504040204" pitchFamily="50" charset="-128"/>
              </a:rPr>
              <a:t>コア</a:t>
            </a:r>
            <a:r>
              <a:rPr kumimoji="1" lang="en-US" altLang="ja-JP" sz="700">
                <a:latin typeface="Meiryo UI" panose="020B0604030504040204" pitchFamily="50" charset="-128"/>
                <a:ea typeface="Meiryo UI" panose="020B0604030504040204" pitchFamily="50" charset="-128"/>
              </a:rPr>
              <a:t>,</a:t>
            </a:r>
            <a:r>
              <a:rPr kumimoji="1" lang="ja-JP" altLang="en-US" sz="700">
                <a:latin typeface="Meiryo UI" panose="020B0604030504040204" pitchFamily="50" charset="-128"/>
                <a:ea typeface="Meiryo UI" panose="020B0604030504040204" pitchFamily="50" charset="-128"/>
              </a:rPr>
              <a:t>メモリ</a:t>
            </a:r>
            <a:r>
              <a:rPr kumimoji="1" lang="en-US" altLang="ja-JP" sz="700">
                <a:latin typeface="Meiryo UI" panose="020B0604030504040204" pitchFamily="50" charset="-128"/>
                <a:ea typeface="Meiryo UI" panose="020B0604030504040204" pitchFamily="50" charset="-128"/>
              </a:rPr>
              <a:t>8GB</a:t>
            </a:r>
            <a:r>
              <a:rPr kumimoji="1" lang="ja-JP" altLang="en-US" sz="700">
                <a:latin typeface="Meiryo UI" panose="020B0604030504040204" pitchFamily="50" charset="-128"/>
                <a:ea typeface="Meiryo UI" panose="020B0604030504040204" pitchFamily="50" charset="-128"/>
              </a:rPr>
              <a:t>」ではスペック過剰。</a:t>
            </a:r>
          </a:p>
          <a:p>
            <a:r>
              <a:rPr kumimoji="1" lang="ja-JP" altLang="en-US" sz="700">
                <a:latin typeface="Meiryo UI" panose="020B0604030504040204" pitchFamily="50" charset="-128"/>
                <a:ea typeface="Meiryo UI" panose="020B0604030504040204" pitchFamily="50" charset="-128"/>
              </a:rPr>
              <a:t>　 　 該当インスタンスを安価化した最小インスタンス「</a:t>
            </a:r>
            <a:r>
              <a:rPr kumimoji="1" lang="en-US" altLang="ja-JP" sz="700">
                <a:latin typeface="Meiryo UI" panose="020B0604030504040204" pitchFamily="50" charset="-128"/>
                <a:ea typeface="Meiryo UI" panose="020B0604030504040204" pitchFamily="50" charset="-128"/>
              </a:rPr>
              <a:t>t3.medium vCPU2</a:t>
            </a:r>
            <a:r>
              <a:rPr kumimoji="1" lang="ja-JP" altLang="en-US" sz="700">
                <a:latin typeface="Meiryo UI" panose="020B0604030504040204" pitchFamily="50" charset="-128"/>
                <a:ea typeface="Meiryo UI" panose="020B0604030504040204" pitchFamily="50" charset="-128"/>
              </a:rPr>
              <a:t>コア、メモリ</a:t>
            </a:r>
            <a:r>
              <a:rPr kumimoji="1" lang="en-US" altLang="ja-JP" sz="700">
                <a:latin typeface="Meiryo UI" panose="020B0604030504040204" pitchFamily="50" charset="-128"/>
                <a:ea typeface="Meiryo UI" panose="020B0604030504040204" pitchFamily="50" charset="-128"/>
              </a:rPr>
              <a:t>4GB</a:t>
            </a:r>
            <a:r>
              <a:rPr kumimoji="1" lang="ja-JP" altLang="en-US" sz="700">
                <a:latin typeface="Meiryo UI" panose="020B0604030504040204" pitchFamily="50" charset="-128"/>
                <a:ea typeface="Meiryo UI" panose="020B0604030504040204" pitchFamily="50" charset="-128"/>
              </a:rPr>
              <a:t>」であっても</a:t>
            </a:r>
            <a:r>
              <a:rPr kumimoji="1" lang="en-US" altLang="ja-JP" sz="700">
                <a:latin typeface="Meiryo UI" panose="020B0604030504040204" pitchFamily="50" charset="-128"/>
                <a:ea typeface="Meiryo UI" panose="020B0604030504040204" pitchFamily="50" charset="-128"/>
              </a:rPr>
              <a:t>CPU</a:t>
            </a:r>
            <a:r>
              <a:rPr kumimoji="1" lang="ja-JP" altLang="en-US" sz="700">
                <a:latin typeface="Meiryo UI" panose="020B0604030504040204" pitchFamily="50" charset="-128"/>
                <a:ea typeface="Meiryo UI" panose="020B0604030504040204" pitchFamily="50" charset="-128"/>
              </a:rPr>
              <a:t>スペックが過剰であり、いずれにおいても費用逓減できない。</a:t>
            </a:r>
            <a:endParaRPr kumimoji="1" lang="en-US" altLang="ja-JP" sz="70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E0C01B8-3529-DD12-DF22-1898AE4D80A3}"/>
              </a:ext>
            </a:extLst>
          </p:cNvPr>
          <p:cNvSpPr/>
          <p:nvPr/>
        </p:nvSpPr>
        <p:spPr>
          <a:xfrm>
            <a:off x="795182" y="4008545"/>
            <a:ext cx="5328000" cy="2061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4E898FC-34D0-4EE7-7678-C69D08257D1B}"/>
              </a:ext>
            </a:extLst>
          </p:cNvPr>
          <p:cNvSpPr txBox="1"/>
          <p:nvPr/>
        </p:nvSpPr>
        <p:spPr>
          <a:xfrm>
            <a:off x="1161535" y="5227221"/>
            <a:ext cx="5095135" cy="200055"/>
          </a:xfrm>
          <a:prstGeom prst="rect">
            <a:avLst/>
          </a:prstGeom>
          <a:noFill/>
        </p:spPr>
        <p:txBody>
          <a:bodyPr wrap="square" rtlCol="0">
            <a:spAutoFit/>
          </a:bodyPr>
          <a:lstStyle/>
          <a:p>
            <a:r>
              <a:rPr kumimoji="1" lang="en-US" altLang="ja-JP" sz="700">
                <a:solidFill>
                  <a:schemeClr val="accent6">
                    <a:lumMod val="50000"/>
                  </a:schemeClr>
                </a:solidFill>
                <a:latin typeface="Meiryo UI" panose="020B0604030504040204" pitchFamily="50" charset="-128"/>
                <a:ea typeface="Meiryo UI" panose="020B0604030504040204" pitchFamily="50" charset="-128"/>
              </a:rPr>
              <a:t>※1 </a:t>
            </a:r>
            <a:r>
              <a:rPr kumimoji="1" lang="zh-TW" altLang="en-US" sz="700">
                <a:solidFill>
                  <a:schemeClr val="accent6">
                    <a:lumMod val="50000"/>
                  </a:schemeClr>
                </a:solidFill>
                <a:latin typeface="Meiryo UI" panose="020B0604030504040204" pitchFamily="50" charset="-128"/>
                <a:ea typeface="Meiryo UI" panose="020B0604030504040204" pitchFamily="50" charset="-128"/>
              </a:rPr>
              <a:t>京都府自治体情報化推進協議会</a:t>
            </a:r>
            <a:r>
              <a:rPr kumimoji="1" lang="ja-JP" altLang="en-US" sz="700">
                <a:solidFill>
                  <a:schemeClr val="accent6">
                    <a:lumMod val="50000"/>
                  </a:schemeClr>
                </a:solidFill>
                <a:latin typeface="Meiryo UI" panose="020B0604030504040204" pitchFamily="50" charset="-128"/>
                <a:ea typeface="Meiryo UI" panose="020B0604030504040204" pitchFamily="50" charset="-128"/>
              </a:rPr>
              <a:t>主導により、協議会の自治体に向けたガバメントクラウド接続環境（共同利用）の環境を整備中。</a:t>
            </a:r>
            <a:endParaRPr kumimoji="1" lang="en-US" altLang="ja-JP" sz="700">
              <a:solidFill>
                <a:schemeClr val="accent6">
                  <a:lumMod val="50000"/>
                </a:schemeClr>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F6CA6D63-DB5B-315C-CA16-F193831B4FC8}"/>
              </a:ext>
            </a:extLst>
          </p:cNvPr>
          <p:cNvSpPr txBox="1"/>
          <p:nvPr/>
        </p:nvSpPr>
        <p:spPr>
          <a:xfrm>
            <a:off x="3613992" y="4382774"/>
            <a:ext cx="341171" cy="200055"/>
          </a:xfrm>
          <a:prstGeom prst="rect">
            <a:avLst/>
          </a:prstGeom>
          <a:noFill/>
        </p:spPr>
        <p:txBody>
          <a:bodyPr wrap="square" rtlCol="0">
            <a:spAutoFit/>
          </a:bodyPr>
          <a:lstStyle/>
          <a:p>
            <a:r>
              <a:rPr kumimoji="1" lang="en-US" altLang="ja-JP" sz="700">
                <a:solidFill>
                  <a:schemeClr val="accent6">
                    <a:lumMod val="50000"/>
                  </a:schemeClr>
                </a:solidFill>
                <a:latin typeface="Meiryo UI" panose="020B0604030504040204" pitchFamily="50" charset="-128"/>
                <a:ea typeface="Meiryo UI" panose="020B0604030504040204" pitchFamily="50" charset="-128"/>
              </a:rPr>
              <a:t>※1</a:t>
            </a:r>
          </a:p>
        </p:txBody>
      </p:sp>
      <p:sp>
        <p:nvSpPr>
          <p:cNvPr id="7" name="テキスト ボックス 6">
            <a:extLst>
              <a:ext uri="{FF2B5EF4-FFF2-40B4-BE49-F238E27FC236}">
                <a16:creationId xmlns:a16="http://schemas.microsoft.com/office/drawing/2014/main" id="{30D4B63E-002D-5CEA-079F-191C96FC0023}"/>
              </a:ext>
            </a:extLst>
          </p:cNvPr>
          <p:cNvSpPr txBox="1"/>
          <p:nvPr/>
        </p:nvSpPr>
        <p:spPr>
          <a:xfrm>
            <a:off x="7174346" y="1405784"/>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05074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直線コネクタ 109">
            <a:extLst>
              <a:ext uri="{FF2B5EF4-FFF2-40B4-BE49-F238E27FC236}">
                <a16:creationId xmlns:a16="http://schemas.microsoft.com/office/drawing/2014/main" id="{0A1C93B3-F0C7-5C7E-3A39-5AC85FC66ED8}"/>
              </a:ext>
            </a:extLst>
          </p:cNvPr>
          <p:cNvCxnSpPr>
            <a:cxnSpLocks/>
            <a:stCxn id="120" idx="2"/>
            <a:endCxn id="55" idx="0"/>
          </p:cNvCxnSpPr>
          <p:nvPr/>
        </p:nvCxnSpPr>
        <p:spPr>
          <a:xfrm flipH="1">
            <a:off x="3728868" y="5077569"/>
            <a:ext cx="668779" cy="183871"/>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F8D46877-A15C-31B9-FF5C-871F7A8C32EE}"/>
              </a:ext>
            </a:extLst>
          </p:cNvPr>
          <p:cNvCxnSpPr>
            <a:cxnSpLocks/>
            <a:stCxn id="120" idx="2"/>
            <a:endCxn id="56" idx="0"/>
          </p:cNvCxnSpPr>
          <p:nvPr/>
        </p:nvCxnSpPr>
        <p:spPr>
          <a:xfrm flipH="1">
            <a:off x="3933200" y="5077569"/>
            <a:ext cx="464447" cy="328227"/>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5B77EF8F-4A42-B334-8BDD-7878303C113E}"/>
              </a:ext>
            </a:extLst>
          </p:cNvPr>
          <p:cNvCxnSpPr>
            <a:cxnSpLocks/>
            <a:stCxn id="120" idx="2"/>
            <a:endCxn id="57" idx="0"/>
          </p:cNvCxnSpPr>
          <p:nvPr/>
        </p:nvCxnSpPr>
        <p:spPr>
          <a:xfrm flipH="1">
            <a:off x="4162499" y="5077569"/>
            <a:ext cx="235148" cy="45673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2A9A6C61-8AD8-4C9C-8008-545B34E41EE8}"/>
              </a:ext>
            </a:extLst>
          </p:cNvPr>
          <p:cNvCxnSpPr>
            <a:cxnSpLocks/>
          </p:cNvCxnSpPr>
          <p:nvPr/>
        </p:nvCxnSpPr>
        <p:spPr>
          <a:xfrm flipH="1">
            <a:off x="4533751" y="4555635"/>
            <a:ext cx="4" cy="86406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令和５年度の検証結果（笠置町の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笠置町のコスト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雲 1">
            <a:extLst>
              <a:ext uri="{FF2B5EF4-FFF2-40B4-BE49-F238E27FC236}">
                <a16:creationId xmlns:a16="http://schemas.microsoft.com/office/drawing/2014/main" id="{EBFFF3D6-7F44-65F5-500D-1A7960C6CCBB}"/>
              </a:ext>
            </a:extLst>
          </p:cNvPr>
          <p:cNvSpPr/>
          <p:nvPr/>
        </p:nvSpPr>
        <p:spPr>
          <a:xfrm>
            <a:off x="4062234"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id="{3F6F5213-47E7-E72E-5119-5452ACD4D8BA}"/>
              </a:ext>
            </a:extLst>
          </p:cNvPr>
          <p:cNvSpPr/>
          <p:nvPr/>
        </p:nvSpPr>
        <p:spPr>
          <a:xfrm>
            <a:off x="4601546"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6" name="グラフィックス 5" descr="データベース 枠線">
            <a:extLst>
              <a:ext uri="{FF2B5EF4-FFF2-40B4-BE49-F238E27FC236}">
                <a16:creationId xmlns:a16="http://schemas.microsoft.com/office/drawing/2014/main" id="{9C34861B-9FA4-E621-C828-DFB9484C30E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43449" y="3643114"/>
            <a:ext cx="323145" cy="323145"/>
          </a:xfrm>
          <a:prstGeom prst="rect">
            <a:avLst/>
          </a:prstGeom>
        </p:spPr>
      </p:pic>
      <p:sp>
        <p:nvSpPr>
          <p:cNvPr id="7" name="楕円 6">
            <a:extLst>
              <a:ext uri="{FF2B5EF4-FFF2-40B4-BE49-F238E27FC236}">
                <a16:creationId xmlns:a16="http://schemas.microsoft.com/office/drawing/2014/main" id="{3262960D-6109-6876-F159-B9D4FAEBC8DF}"/>
              </a:ext>
            </a:extLst>
          </p:cNvPr>
          <p:cNvSpPr/>
          <p:nvPr/>
        </p:nvSpPr>
        <p:spPr>
          <a:xfrm>
            <a:off x="1367590"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8" name="グラフィックス 7" descr="校舎 単色塗りつぶし">
            <a:extLst>
              <a:ext uri="{FF2B5EF4-FFF2-40B4-BE49-F238E27FC236}">
                <a16:creationId xmlns:a16="http://schemas.microsoft.com/office/drawing/2014/main" id="{0A78D719-8133-305D-7722-0AD9B1F72B0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15101" y="5419699"/>
            <a:ext cx="408665" cy="408665"/>
          </a:xfrm>
          <a:prstGeom prst="rect">
            <a:avLst/>
          </a:prstGeom>
        </p:spPr>
      </p:pic>
      <p:sp>
        <p:nvSpPr>
          <p:cNvPr id="9" name="テキスト ボックス 8">
            <a:extLst>
              <a:ext uri="{FF2B5EF4-FFF2-40B4-BE49-F238E27FC236}">
                <a16:creationId xmlns:a16="http://schemas.microsoft.com/office/drawing/2014/main" id="{B9BB078A-7159-0062-B636-856A80BAB6C5}"/>
              </a:ext>
            </a:extLst>
          </p:cNvPr>
          <p:cNvSpPr txBox="1"/>
          <p:nvPr/>
        </p:nvSpPr>
        <p:spPr>
          <a:xfrm>
            <a:off x="428180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笠置町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2" name="グラフィックス 11" descr="建物 単色塗りつぶし">
            <a:extLst>
              <a:ext uri="{FF2B5EF4-FFF2-40B4-BE49-F238E27FC236}">
                <a16:creationId xmlns:a16="http://schemas.microsoft.com/office/drawing/2014/main" id="{F8ED26FB-212D-F5F9-A7D2-225ADF86B75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06863" y="3727760"/>
            <a:ext cx="408665" cy="408665"/>
          </a:xfrm>
          <a:prstGeom prst="rect">
            <a:avLst/>
          </a:prstGeom>
        </p:spPr>
      </p:pic>
      <p:sp>
        <p:nvSpPr>
          <p:cNvPr id="14" name="テキスト ボックス 13">
            <a:extLst>
              <a:ext uri="{FF2B5EF4-FFF2-40B4-BE49-F238E27FC236}">
                <a16:creationId xmlns:a16="http://schemas.microsoft.com/office/drawing/2014/main" id="{9AC57492-9B62-D1E4-AB6B-F11E4CA4FB9A}"/>
              </a:ext>
            </a:extLst>
          </p:cNvPr>
          <p:cNvSpPr txBox="1"/>
          <p:nvPr/>
        </p:nvSpPr>
        <p:spPr>
          <a:xfrm>
            <a:off x="3576708" y="4093970"/>
            <a:ext cx="1885453"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京都府自治体情報化</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推進協議会クラウド</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a:t>
            </a:r>
            <a:r>
              <a:rPr kumimoji="1" lang="en-US" altLang="ja-JP" sz="800" u="sng">
                <a:latin typeface="Meiryo UI" panose="020B0604030504040204" pitchFamily="50" charset="-128"/>
                <a:ea typeface="Meiryo UI" panose="020B0604030504040204" pitchFamily="50" charset="-128"/>
              </a:rPr>
              <a:t>20</a:t>
            </a:r>
            <a:r>
              <a:rPr kumimoji="1" lang="ja-JP" altLang="en-US" sz="800" u="sng">
                <a:latin typeface="Meiryo UI" panose="020B0604030504040204" pitchFamily="50" charset="-128"/>
                <a:ea typeface="Meiryo UI" panose="020B0604030504040204" pitchFamily="50" charset="-128"/>
              </a:rPr>
              <a:t>業務以外で利用</a:t>
            </a:r>
            <a:r>
              <a:rPr kumimoji="1" lang="ja-JP" altLang="en-US" sz="800">
                <a:latin typeface="Meiryo UI" panose="020B0604030504040204" pitchFamily="50" charset="-128"/>
                <a:ea typeface="Meiryo UI" panose="020B0604030504040204" pitchFamily="50" charset="-128"/>
              </a:rPr>
              <a:t>）</a:t>
            </a:r>
          </a:p>
        </p:txBody>
      </p:sp>
      <p:cxnSp>
        <p:nvCxnSpPr>
          <p:cNvPr id="17" name="直線コネクタ 16">
            <a:extLst>
              <a:ext uri="{FF2B5EF4-FFF2-40B4-BE49-F238E27FC236}">
                <a16:creationId xmlns:a16="http://schemas.microsoft.com/office/drawing/2014/main" id="{104844D4-BA22-0C17-FCA6-410E6712049B}"/>
              </a:ext>
            </a:extLst>
          </p:cNvPr>
          <p:cNvCxnSpPr>
            <a:cxnSpLocks/>
            <a:stCxn id="2" idx="1"/>
            <a:endCxn id="31" idx="0"/>
          </p:cNvCxnSpPr>
          <p:nvPr/>
        </p:nvCxnSpPr>
        <p:spPr>
          <a:xfrm flipH="1">
            <a:off x="3742081" y="1880853"/>
            <a:ext cx="777353" cy="1372320"/>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pic>
        <p:nvPicPr>
          <p:cNvPr id="18" name="グラフィックス 17" descr="校舎 単色塗りつぶし">
            <a:extLst>
              <a:ext uri="{FF2B5EF4-FFF2-40B4-BE49-F238E27FC236}">
                <a16:creationId xmlns:a16="http://schemas.microsoft.com/office/drawing/2014/main" id="{443B9082-6A44-A8B1-440B-4AACA783EE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15785" y="5419699"/>
            <a:ext cx="408665" cy="408665"/>
          </a:xfrm>
          <a:prstGeom prst="rect">
            <a:avLst/>
          </a:prstGeom>
        </p:spPr>
      </p:pic>
      <p:sp>
        <p:nvSpPr>
          <p:cNvPr id="19" name="テキスト ボックス 18">
            <a:extLst>
              <a:ext uri="{FF2B5EF4-FFF2-40B4-BE49-F238E27FC236}">
                <a16:creationId xmlns:a16="http://schemas.microsoft.com/office/drawing/2014/main" id="{3E041D83-0DAC-B918-9190-92EACD40916F}"/>
              </a:ext>
            </a:extLst>
          </p:cNvPr>
          <p:cNvSpPr txBox="1"/>
          <p:nvPr/>
        </p:nvSpPr>
        <p:spPr>
          <a:xfrm>
            <a:off x="1082488"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笠置町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20" name="直線コネクタ 19">
            <a:extLst>
              <a:ext uri="{FF2B5EF4-FFF2-40B4-BE49-F238E27FC236}">
                <a16:creationId xmlns:a16="http://schemas.microsoft.com/office/drawing/2014/main" id="{A18D75B2-AAE5-DF5E-49E7-781F92B6564F}"/>
              </a:ext>
            </a:extLst>
          </p:cNvPr>
          <p:cNvCxnSpPr>
            <a:cxnSpLocks/>
            <a:stCxn id="24" idx="2"/>
            <a:endCxn id="18" idx="0"/>
          </p:cNvCxnSpPr>
          <p:nvPr/>
        </p:nvCxnSpPr>
        <p:spPr>
          <a:xfrm flipH="1">
            <a:off x="1320118" y="4555635"/>
            <a:ext cx="4" cy="86406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22" name="グラフィックス 21" descr="建物 単色塗りつぶし">
            <a:extLst>
              <a:ext uri="{FF2B5EF4-FFF2-40B4-BE49-F238E27FC236}">
                <a16:creationId xmlns:a16="http://schemas.microsoft.com/office/drawing/2014/main" id="{18FAC528-18F5-2CA3-B6A8-B9F897C5C9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5785" y="3727760"/>
            <a:ext cx="408665" cy="408665"/>
          </a:xfrm>
          <a:prstGeom prst="rect">
            <a:avLst/>
          </a:prstGeom>
        </p:spPr>
      </p:pic>
      <p:sp>
        <p:nvSpPr>
          <p:cNvPr id="24" name="テキスト ボックス 23">
            <a:extLst>
              <a:ext uri="{FF2B5EF4-FFF2-40B4-BE49-F238E27FC236}">
                <a16:creationId xmlns:a16="http://schemas.microsoft.com/office/drawing/2014/main" id="{8AF3FA69-2F8C-07F2-B65D-7EC0263DDDA8}"/>
              </a:ext>
            </a:extLst>
          </p:cNvPr>
          <p:cNvSpPr txBox="1"/>
          <p:nvPr/>
        </p:nvSpPr>
        <p:spPr>
          <a:xfrm>
            <a:off x="681164" y="4093970"/>
            <a:ext cx="1277915"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京都府自治体情報化</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推進協議会クラウド</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（自治体クラウド、メイン）</a:t>
            </a:r>
          </a:p>
        </p:txBody>
      </p:sp>
      <p:pic>
        <p:nvPicPr>
          <p:cNvPr id="33" name="グラフィックス 32" descr="データベース 単色塗りつぶし">
            <a:extLst>
              <a:ext uri="{FF2B5EF4-FFF2-40B4-BE49-F238E27FC236}">
                <a16:creationId xmlns:a16="http://schemas.microsoft.com/office/drawing/2014/main" id="{C62E2150-19FF-2722-BD5E-A61FFF69A18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56951" y="3822790"/>
            <a:ext cx="338554" cy="338554"/>
          </a:xfrm>
          <a:prstGeom prst="rect">
            <a:avLst/>
          </a:prstGeom>
        </p:spPr>
      </p:pic>
      <p:sp>
        <p:nvSpPr>
          <p:cNvPr id="34" name="楕円 33">
            <a:extLst>
              <a:ext uri="{FF2B5EF4-FFF2-40B4-BE49-F238E27FC236}">
                <a16:creationId xmlns:a16="http://schemas.microsoft.com/office/drawing/2014/main" id="{DD0BE040-65F9-22B6-C30F-E3747C482145}"/>
              </a:ext>
            </a:extLst>
          </p:cNvPr>
          <p:cNvSpPr/>
          <p:nvPr/>
        </p:nvSpPr>
        <p:spPr>
          <a:xfrm>
            <a:off x="4548835"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35" name="グラフィックス 34" descr="データベース 単色塗りつぶし">
            <a:extLst>
              <a:ext uri="{FF2B5EF4-FFF2-40B4-BE49-F238E27FC236}">
                <a16:creationId xmlns:a16="http://schemas.microsoft.com/office/drawing/2014/main" id="{C1A828EE-042D-1657-BF89-E8CF6415235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74701" y="3798392"/>
            <a:ext cx="338554" cy="338554"/>
          </a:xfrm>
          <a:prstGeom prst="rect">
            <a:avLst/>
          </a:prstGeom>
        </p:spPr>
      </p:pic>
      <p:pic>
        <p:nvPicPr>
          <p:cNvPr id="36" name="グラフィックス 35" descr="データベース 枠線">
            <a:extLst>
              <a:ext uri="{FF2B5EF4-FFF2-40B4-BE49-F238E27FC236}">
                <a16:creationId xmlns:a16="http://schemas.microsoft.com/office/drawing/2014/main" id="{8690F3B6-C1AB-B7CB-ED33-7E8C29CBFF0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8770" y="3832683"/>
            <a:ext cx="323145" cy="323145"/>
          </a:xfrm>
          <a:prstGeom prst="rect">
            <a:avLst/>
          </a:prstGeom>
        </p:spPr>
      </p:pic>
      <p:pic>
        <p:nvPicPr>
          <p:cNvPr id="37" name="グラフィックス 36" descr="データベース 枠線">
            <a:extLst>
              <a:ext uri="{FF2B5EF4-FFF2-40B4-BE49-F238E27FC236}">
                <a16:creationId xmlns:a16="http://schemas.microsoft.com/office/drawing/2014/main" id="{7476753E-D7A6-E2BC-26B7-A3C74A5133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09995" y="1153124"/>
            <a:ext cx="323145" cy="323145"/>
          </a:xfrm>
          <a:prstGeom prst="rect">
            <a:avLst/>
          </a:prstGeom>
        </p:spPr>
      </p:pic>
      <p:pic>
        <p:nvPicPr>
          <p:cNvPr id="38" name="グラフィックス 37" descr="データベース 枠線">
            <a:extLst>
              <a:ext uri="{FF2B5EF4-FFF2-40B4-BE49-F238E27FC236}">
                <a16:creationId xmlns:a16="http://schemas.microsoft.com/office/drawing/2014/main" id="{9554934C-8B55-9BAE-A82F-31EB10FEA1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5316" y="1342693"/>
            <a:ext cx="323145" cy="323145"/>
          </a:xfrm>
          <a:prstGeom prst="rect">
            <a:avLst/>
          </a:prstGeom>
        </p:spPr>
      </p:pic>
      <p:sp>
        <p:nvSpPr>
          <p:cNvPr id="39" name="テキスト ボックス 38">
            <a:extLst>
              <a:ext uri="{FF2B5EF4-FFF2-40B4-BE49-F238E27FC236}">
                <a16:creationId xmlns:a16="http://schemas.microsoft.com/office/drawing/2014/main" id="{38F2FB75-352C-6F3A-C33E-B8F4E0D75304}"/>
              </a:ext>
            </a:extLst>
          </p:cNvPr>
          <p:cNvSpPr txBox="1"/>
          <p:nvPr/>
        </p:nvSpPr>
        <p:spPr>
          <a:xfrm>
            <a:off x="361595" y="6285291"/>
            <a:ext cx="1994457"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現行環境でリフトした場合の全体像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4B47A27E-40BF-2722-11F2-DC0C95489C97}"/>
              </a:ext>
            </a:extLst>
          </p:cNvPr>
          <p:cNvSpPr txBox="1"/>
          <p:nvPr/>
        </p:nvSpPr>
        <p:spPr>
          <a:xfrm>
            <a:off x="3445037"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cxnSp>
        <p:nvCxnSpPr>
          <p:cNvPr id="42" name="直線矢印コネクタ 41">
            <a:extLst>
              <a:ext uri="{FF2B5EF4-FFF2-40B4-BE49-F238E27FC236}">
                <a16:creationId xmlns:a16="http://schemas.microsoft.com/office/drawing/2014/main" id="{92B0D25E-018C-A81C-AA36-2AC667492CC9}"/>
              </a:ext>
            </a:extLst>
          </p:cNvPr>
          <p:cNvCxnSpPr>
            <a:cxnSpLocks/>
            <a:endCxn id="35" idx="3"/>
          </p:cNvCxnSpPr>
          <p:nvPr/>
        </p:nvCxnSpPr>
        <p:spPr>
          <a:xfrm flipH="1" flipV="1">
            <a:off x="5013255" y="3967669"/>
            <a:ext cx="478307" cy="66793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8FB77E61-0562-D29C-282D-1B329D949223}"/>
              </a:ext>
            </a:extLst>
          </p:cNvPr>
          <p:cNvSpPr txBox="1"/>
          <p:nvPr/>
        </p:nvSpPr>
        <p:spPr>
          <a:xfrm>
            <a:off x="1320118" y="2691716"/>
            <a:ext cx="1922192" cy="461665"/>
          </a:xfrm>
          <a:prstGeom prst="rect">
            <a:avLst/>
          </a:prstGeom>
          <a:noFill/>
        </p:spPr>
        <p:txBody>
          <a:bodyPr wrap="square" rtlCol="0">
            <a:spAutoFit/>
          </a:bodyPr>
          <a:lstStyle/>
          <a:p>
            <a:pPr marL="92075" indent="-92075">
              <a:buFont typeface="+mj-ea"/>
              <a:buAutoNum type="circleNumDbPlain"/>
            </a:pPr>
            <a:r>
              <a:rPr kumimoji="1" lang="ja-JP" altLang="en-US" sz="800">
                <a:solidFill>
                  <a:schemeClr val="bg1">
                    <a:lumMod val="50000"/>
                  </a:schemeClr>
                </a:solidFill>
                <a:latin typeface="Meiryo UI" panose="020B0604030504040204" pitchFamily="50" charset="-128"/>
                <a:ea typeface="Meiryo UI" panose="020B0604030504040204" pitchFamily="50" charset="-128"/>
              </a:rPr>
              <a:t>自治体クラウドの環境を安価に利用して</a:t>
            </a:r>
            <a:r>
              <a:rPr kumimoji="1" lang="en-US" altLang="ja-JP" sz="800">
                <a:solidFill>
                  <a:schemeClr val="bg1">
                    <a:lumMod val="50000"/>
                  </a:schemeClr>
                </a:solidFill>
                <a:latin typeface="Meiryo UI" panose="020B0604030504040204" pitchFamily="50" charset="-128"/>
                <a:ea typeface="Meiryo UI" panose="020B0604030504040204" pitchFamily="50" charset="-128"/>
              </a:rPr>
              <a:t>20</a:t>
            </a:r>
            <a:r>
              <a:rPr kumimoji="1" lang="ja-JP" altLang="en-US" sz="800">
                <a:solidFill>
                  <a:schemeClr val="bg1">
                    <a:lumMod val="50000"/>
                  </a:schemeClr>
                </a:solidFill>
                <a:latin typeface="Meiryo UI" panose="020B0604030504040204" pitchFamily="50" charset="-128"/>
                <a:ea typeface="Meiryo UI" panose="020B0604030504040204" pitchFamily="50" charset="-128"/>
              </a:rPr>
              <a:t>業務と関連システムを運用</a:t>
            </a:r>
            <a:br>
              <a:rPr kumimoji="1" lang="en-US" altLang="ja-JP" sz="800">
                <a:solidFill>
                  <a:schemeClr val="bg1">
                    <a:lumMod val="50000"/>
                  </a:schemeClr>
                </a:solidFill>
                <a:latin typeface="Meiryo UI" panose="020B0604030504040204" pitchFamily="50" charset="-128"/>
                <a:ea typeface="Meiryo UI" panose="020B0604030504040204" pitchFamily="50" charset="-128"/>
              </a:rPr>
            </a:br>
            <a:r>
              <a:rPr kumimoji="1" lang="ja-JP" altLang="en-US" sz="800">
                <a:solidFill>
                  <a:schemeClr val="bg1">
                    <a:lumMod val="50000"/>
                  </a:schemeClr>
                </a:solidFill>
                <a:latin typeface="Meiryo UI" panose="020B0604030504040204" pitchFamily="50" charset="-128"/>
                <a:ea typeface="Meiryo UI" panose="020B0604030504040204" pitchFamily="50" charset="-128"/>
              </a:rPr>
              <a:t>データセンター利用料に計上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44" name="直線矢印コネクタ 43">
            <a:extLst>
              <a:ext uri="{FF2B5EF4-FFF2-40B4-BE49-F238E27FC236}">
                <a16:creationId xmlns:a16="http://schemas.microsoft.com/office/drawing/2014/main" id="{1777ABC5-0795-8C0C-5986-A25954F9271A}"/>
              </a:ext>
            </a:extLst>
          </p:cNvPr>
          <p:cNvCxnSpPr>
            <a:cxnSpLocks/>
            <a:stCxn id="63" idx="2"/>
          </p:cNvCxnSpPr>
          <p:nvPr/>
        </p:nvCxnSpPr>
        <p:spPr>
          <a:xfrm flipH="1">
            <a:off x="1972828" y="3457043"/>
            <a:ext cx="271475" cy="35509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51B6A617-8910-9E30-ED81-11B94293A26E}"/>
              </a:ext>
            </a:extLst>
          </p:cNvPr>
          <p:cNvSpPr txBox="1"/>
          <p:nvPr/>
        </p:nvSpPr>
        <p:spPr>
          <a:xfrm>
            <a:off x="5286366" y="954974"/>
            <a:ext cx="1256560" cy="707886"/>
          </a:xfrm>
          <a:prstGeom prst="rect">
            <a:avLst/>
          </a:prstGeom>
          <a:noFill/>
        </p:spPr>
        <p:txBody>
          <a:bodyPr wrap="square" rtlCol="0">
            <a:spAutoFit/>
          </a:bodyPr>
          <a:lstStyle/>
          <a:p>
            <a:pPr marL="92075" indent="-92075">
              <a:buFont typeface="+mj-ea"/>
              <a:buAutoNum type="circleNumDbPlain" startAt="2"/>
            </a:pPr>
            <a:r>
              <a:rPr kumimoji="1" lang="ja-JP" altLang="en-US" sz="800">
                <a:solidFill>
                  <a:srgbClr val="FF0000"/>
                </a:solidFill>
                <a:latin typeface="Meiryo UI" panose="020B0604030504040204" pitchFamily="50" charset="-128"/>
                <a:ea typeface="Meiryo UI" panose="020B0604030504040204" pitchFamily="50" charset="-128"/>
              </a:rPr>
              <a:t>先行事業においては</a:t>
            </a:r>
            <a:r>
              <a:rPr kumimoji="1" lang="en-US" altLang="ja-JP" sz="800">
                <a:solidFill>
                  <a:srgbClr val="FF0000"/>
                </a:solidFill>
                <a:latin typeface="Meiryo UI" panose="020B0604030504040204" pitchFamily="50" charset="-128"/>
                <a:ea typeface="Meiryo UI" panose="020B0604030504040204" pitchFamily="50" charset="-128"/>
              </a:rPr>
              <a:t>DB</a:t>
            </a:r>
            <a:r>
              <a:rPr kumimoji="1" lang="ja-JP" altLang="en-US" sz="800">
                <a:solidFill>
                  <a:srgbClr val="FF0000"/>
                </a:solidFill>
                <a:latin typeface="Meiryo UI" panose="020B0604030504040204" pitchFamily="50" charset="-128"/>
                <a:ea typeface="Meiryo UI" panose="020B0604030504040204" pitchFamily="50" charset="-128"/>
              </a:rPr>
              <a:t>ライセンスを持ち込む方式を取ったためソフトウェア借料及びソフトウェア保守料が増</a:t>
            </a:r>
            <a:endParaRPr kumimoji="1" lang="en-US" altLang="ja-JP" sz="800">
              <a:solidFill>
                <a:srgbClr val="FF0000"/>
              </a:solidFill>
              <a:latin typeface="Meiryo UI" panose="020B0604030504040204" pitchFamily="50" charset="-128"/>
              <a:ea typeface="Meiryo UI" panose="020B0604030504040204" pitchFamily="50" charset="-128"/>
            </a:endParaRPr>
          </a:p>
        </p:txBody>
      </p:sp>
      <p:cxnSp>
        <p:nvCxnSpPr>
          <p:cNvPr id="46" name="直線矢印コネクタ 45">
            <a:extLst>
              <a:ext uri="{FF2B5EF4-FFF2-40B4-BE49-F238E27FC236}">
                <a16:creationId xmlns:a16="http://schemas.microsoft.com/office/drawing/2014/main" id="{C5067E52-B87A-3D1F-4BB8-EDF6C21199BC}"/>
              </a:ext>
            </a:extLst>
          </p:cNvPr>
          <p:cNvCxnSpPr>
            <a:cxnSpLocks/>
            <a:stCxn id="45" idx="1"/>
            <a:endCxn id="38" idx="0"/>
          </p:cNvCxnSpPr>
          <p:nvPr/>
        </p:nvCxnSpPr>
        <p:spPr>
          <a:xfrm flipH="1">
            <a:off x="4946889" y="1308917"/>
            <a:ext cx="339477" cy="3377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48" name="グラフィックス 47" descr="校舎 単色塗りつぶし">
            <a:extLst>
              <a:ext uri="{FF2B5EF4-FFF2-40B4-BE49-F238E27FC236}">
                <a16:creationId xmlns:a16="http://schemas.microsoft.com/office/drawing/2014/main" id="{F02DA466-3CD6-9B07-06FB-E368B5642E5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5400" y="5261440"/>
            <a:ext cx="279124" cy="279124"/>
          </a:xfrm>
          <a:prstGeom prst="rect">
            <a:avLst/>
          </a:prstGeom>
        </p:spPr>
      </p:pic>
      <p:pic>
        <p:nvPicPr>
          <p:cNvPr id="49" name="グラフィックス 48" descr="校舎 単色塗りつぶし">
            <a:extLst>
              <a:ext uri="{FF2B5EF4-FFF2-40B4-BE49-F238E27FC236}">
                <a16:creationId xmlns:a16="http://schemas.microsoft.com/office/drawing/2014/main" id="{82BA611A-C4BE-A5B5-8898-C0997E1472C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2428" y="5405796"/>
            <a:ext cx="279124" cy="279124"/>
          </a:xfrm>
          <a:prstGeom prst="rect">
            <a:avLst/>
          </a:prstGeom>
        </p:spPr>
      </p:pic>
      <p:pic>
        <p:nvPicPr>
          <p:cNvPr id="50" name="グラフィックス 49" descr="校舎 単色塗りつぶし">
            <a:extLst>
              <a:ext uri="{FF2B5EF4-FFF2-40B4-BE49-F238E27FC236}">
                <a16:creationId xmlns:a16="http://schemas.microsoft.com/office/drawing/2014/main" id="{C497D4EF-0FEC-272D-1A33-E6AB66EC5B2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1223" y="5534307"/>
            <a:ext cx="279124" cy="279124"/>
          </a:xfrm>
          <a:prstGeom prst="rect">
            <a:avLst/>
          </a:prstGeom>
        </p:spPr>
      </p:pic>
      <p:cxnSp>
        <p:nvCxnSpPr>
          <p:cNvPr id="51" name="直線コネクタ 50">
            <a:extLst>
              <a:ext uri="{FF2B5EF4-FFF2-40B4-BE49-F238E27FC236}">
                <a16:creationId xmlns:a16="http://schemas.microsoft.com/office/drawing/2014/main" id="{FDE592EE-9FF4-8BAE-25F1-5250B4B99232}"/>
              </a:ext>
            </a:extLst>
          </p:cNvPr>
          <p:cNvCxnSpPr>
            <a:cxnSpLocks/>
            <a:stCxn id="65" idx="2"/>
            <a:endCxn id="48" idx="0"/>
          </p:cNvCxnSpPr>
          <p:nvPr/>
        </p:nvCxnSpPr>
        <p:spPr>
          <a:xfrm flipH="1">
            <a:off x="524962" y="5077569"/>
            <a:ext cx="659052" cy="183871"/>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93279E65-6EA6-12F0-1F35-27BEAA5DA71E}"/>
              </a:ext>
            </a:extLst>
          </p:cNvPr>
          <p:cNvCxnSpPr>
            <a:cxnSpLocks/>
            <a:stCxn id="65" idx="2"/>
            <a:endCxn id="49" idx="0"/>
          </p:cNvCxnSpPr>
          <p:nvPr/>
        </p:nvCxnSpPr>
        <p:spPr>
          <a:xfrm flipH="1">
            <a:off x="721990" y="5077569"/>
            <a:ext cx="462024" cy="328227"/>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F834F55D-45A0-127A-E703-0E544DD760FE}"/>
              </a:ext>
            </a:extLst>
          </p:cNvPr>
          <p:cNvCxnSpPr>
            <a:cxnSpLocks/>
            <a:stCxn id="65" idx="2"/>
            <a:endCxn id="50" idx="0"/>
          </p:cNvCxnSpPr>
          <p:nvPr/>
        </p:nvCxnSpPr>
        <p:spPr>
          <a:xfrm flipH="1">
            <a:off x="910785" y="5077569"/>
            <a:ext cx="273229" cy="45673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9D1B817E-927F-5F33-1036-4AC375895A9F}"/>
              </a:ext>
            </a:extLst>
          </p:cNvPr>
          <p:cNvSpPr txBox="1"/>
          <p:nvPr/>
        </p:nvSpPr>
        <p:spPr>
          <a:xfrm>
            <a:off x="327195" y="5802561"/>
            <a:ext cx="99578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同自治体クラウドの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pic>
        <p:nvPicPr>
          <p:cNvPr id="55" name="グラフィックス 54" descr="校舎 単色塗りつぶし">
            <a:extLst>
              <a:ext uri="{FF2B5EF4-FFF2-40B4-BE49-F238E27FC236}">
                <a16:creationId xmlns:a16="http://schemas.microsoft.com/office/drawing/2014/main" id="{8AB1E362-F466-4BE6-CC1B-207C32C17D4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89306" y="5261440"/>
            <a:ext cx="279124" cy="279124"/>
          </a:xfrm>
          <a:prstGeom prst="rect">
            <a:avLst/>
          </a:prstGeom>
        </p:spPr>
      </p:pic>
      <p:pic>
        <p:nvPicPr>
          <p:cNvPr id="56" name="グラフィックス 55" descr="校舎 単色塗りつぶし">
            <a:extLst>
              <a:ext uri="{FF2B5EF4-FFF2-40B4-BE49-F238E27FC236}">
                <a16:creationId xmlns:a16="http://schemas.microsoft.com/office/drawing/2014/main" id="{74877A27-0BF2-CF01-8304-F6BDA9CD5B6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638" y="5405796"/>
            <a:ext cx="279124" cy="279124"/>
          </a:xfrm>
          <a:prstGeom prst="rect">
            <a:avLst/>
          </a:prstGeom>
        </p:spPr>
      </p:pic>
      <p:pic>
        <p:nvPicPr>
          <p:cNvPr id="57" name="グラフィックス 56" descr="校舎 単色塗りつぶし">
            <a:extLst>
              <a:ext uri="{FF2B5EF4-FFF2-40B4-BE49-F238E27FC236}">
                <a16:creationId xmlns:a16="http://schemas.microsoft.com/office/drawing/2014/main" id="{1E5B5230-18E5-7D6A-8C30-21E27AAF92A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22937" y="5534307"/>
            <a:ext cx="279124" cy="279124"/>
          </a:xfrm>
          <a:prstGeom prst="rect">
            <a:avLst/>
          </a:prstGeom>
        </p:spPr>
      </p:pic>
      <p:sp>
        <p:nvSpPr>
          <p:cNvPr id="61" name="テキスト ボックス 60">
            <a:extLst>
              <a:ext uri="{FF2B5EF4-FFF2-40B4-BE49-F238E27FC236}">
                <a16:creationId xmlns:a16="http://schemas.microsoft.com/office/drawing/2014/main" id="{3194A2AD-BE0B-A860-798D-64A55D719A36}"/>
              </a:ext>
            </a:extLst>
          </p:cNvPr>
          <p:cNvSpPr txBox="1"/>
          <p:nvPr/>
        </p:nvSpPr>
        <p:spPr>
          <a:xfrm>
            <a:off x="3384162" y="5808126"/>
            <a:ext cx="9685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同自治体クラウドの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sp>
        <p:nvSpPr>
          <p:cNvPr id="65" name="雲 64">
            <a:extLst>
              <a:ext uri="{FF2B5EF4-FFF2-40B4-BE49-F238E27FC236}">
                <a16:creationId xmlns:a16="http://schemas.microsoft.com/office/drawing/2014/main" id="{BD9A0E2A-D7C3-6D54-161E-C04C3244F367}"/>
              </a:ext>
            </a:extLst>
          </p:cNvPr>
          <p:cNvSpPr/>
          <p:nvPr/>
        </p:nvSpPr>
        <p:spPr>
          <a:xfrm>
            <a:off x="1183054" y="4931095"/>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8" name="テキスト ボックス 87">
            <a:extLst>
              <a:ext uri="{FF2B5EF4-FFF2-40B4-BE49-F238E27FC236}">
                <a16:creationId xmlns:a16="http://schemas.microsoft.com/office/drawing/2014/main" id="{F82E0063-E9A0-5BB6-7D09-7145BC9A3A55}"/>
              </a:ext>
            </a:extLst>
          </p:cNvPr>
          <p:cNvSpPr txBox="1"/>
          <p:nvPr/>
        </p:nvSpPr>
        <p:spPr>
          <a:xfrm>
            <a:off x="4723766" y="2359837"/>
            <a:ext cx="1640597" cy="461665"/>
          </a:xfrm>
          <a:prstGeom prst="rect">
            <a:avLst/>
          </a:prstGeom>
          <a:noFill/>
        </p:spPr>
        <p:txBody>
          <a:bodyPr wrap="square" rtlCol="0">
            <a:spAutoFit/>
          </a:bodyPr>
          <a:lstStyle/>
          <a:p>
            <a:pPr marL="92075" indent="-92075">
              <a:buFont typeface="+mj-ea"/>
              <a:buAutoNum type="circleNumDbPlain" startAt="4"/>
            </a:pPr>
            <a:r>
              <a:rPr kumimoji="1" lang="ja-JP" altLang="en-US" sz="800">
                <a:solidFill>
                  <a:srgbClr val="FF0000"/>
                </a:solidFill>
                <a:latin typeface="Meiryo UI" panose="020B0604030504040204" pitchFamily="50" charset="-128"/>
                <a:ea typeface="Meiryo UI" panose="020B0604030504040204" pitchFamily="50" charset="-128"/>
              </a:rPr>
              <a:t>笠置町～ガバクラ、ベンダー保守拠点からガバクラへの新規回線が必要となるため費用増</a:t>
            </a:r>
            <a:endParaRPr kumimoji="1" lang="en-US" altLang="ja-JP" sz="800">
              <a:solidFill>
                <a:srgbClr val="FF0000"/>
              </a:solidFill>
              <a:latin typeface="Meiryo UI" panose="020B0604030504040204" pitchFamily="50" charset="-128"/>
              <a:ea typeface="Meiryo UI" panose="020B0604030504040204" pitchFamily="50" charset="-128"/>
            </a:endParaRPr>
          </a:p>
        </p:txBody>
      </p:sp>
      <p:cxnSp>
        <p:nvCxnSpPr>
          <p:cNvPr id="89" name="直線矢印コネクタ 88">
            <a:extLst>
              <a:ext uri="{FF2B5EF4-FFF2-40B4-BE49-F238E27FC236}">
                <a16:creationId xmlns:a16="http://schemas.microsoft.com/office/drawing/2014/main" id="{53350B41-6AC7-B0D7-A37A-C0FAC1A055FB}"/>
              </a:ext>
            </a:extLst>
          </p:cNvPr>
          <p:cNvCxnSpPr>
            <a:cxnSpLocks/>
            <a:stCxn id="88" idx="1"/>
          </p:cNvCxnSpPr>
          <p:nvPr/>
        </p:nvCxnSpPr>
        <p:spPr>
          <a:xfrm flipH="1">
            <a:off x="4098484" y="2590670"/>
            <a:ext cx="625282" cy="2712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09F1C183-D42E-37D8-E56E-81FC104652E7}"/>
              </a:ext>
            </a:extLst>
          </p:cNvPr>
          <p:cNvCxnSpPr>
            <a:cxnSpLocks/>
            <a:stCxn id="88" idx="1"/>
          </p:cNvCxnSpPr>
          <p:nvPr/>
        </p:nvCxnSpPr>
        <p:spPr>
          <a:xfrm flipH="1">
            <a:off x="4547446" y="2590670"/>
            <a:ext cx="176320" cy="22443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F6236C4F-37E3-49C8-ABA4-90E72A1612A6}"/>
              </a:ext>
            </a:extLst>
          </p:cNvPr>
          <p:cNvCxnSpPr>
            <a:cxnSpLocks/>
            <a:stCxn id="2" idx="1"/>
            <a:endCxn id="12" idx="0"/>
          </p:cNvCxnSpPr>
          <p:nvPr/>
        </p:nvCxnSpPr>
        <p:spPr>
          <a:xfrm flipH="1">
            <a:off x="4511196" y="1880853"/>
            <a:ext cx="8238" cy="184690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87372DE7-D0AF-190E-9B10-AEC932A44D9A}"/>
              </a:ext>
            </a:extLst>
          </p:cNvPr>
          <p:cNvSpPr txBox="1"/>
          <p:nvPr/>
        </p:nvSpPr>
        <p:spPr>
          <a:xfrm>
            <a:off x="4708051" y="4700378"/>
            <a:ext cx="1881581" cy="954107"/>
          </a:xfrm>
          <a:prstGeom prst="rect">
            <a:avLst/>
          </a:prstGeom>
          <a:noFill/>
        </p:spPr>
        <p:txBody>
          <a:bodyPr wrap="square" rtlCol="0">
            <a:spAutoFit/>
          </a:bodyPr>
          <a:lstStyle/>
          <a:p>
            <a:pPr marL="92075" indent="-92075">
              <a:buFont typeface="Arial" panose="020B0604020202020204" pitchFamily="34" charset="0"/>
              <a:buChar char="•"/>
            </a:pP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一部システムは自治体クラウドで継続利用するためハードウェア借料、データセンター利用料は継続して発生</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a:p>
            <a:pPr marL="92075" indent="-92075">
              <a:buFont typeface="Arial" panose="020B0604020202020204" pitchFamily="34" charset="0"/>
              <a:buChar char="•"/>
            </a:pP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の</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14</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業務システム及び関連システムをガバクラへ移行したことで、一部ハードウェア借料はクラウド利用経費へ費目替え</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11" name="直線矢印コネクタ 110">
            <a:extLst>
              <a:ext uri="{FF2B5EF4-FFF2-40B4-BE49-F238E27FC236}">
                <a16:creationId xmlns:a16="http://schemas.microsoft.com/office/drawing/2014/main" id="{CF3B70C0-0B86-2747-3BBF-C4B49433814B}"/>
              </a:ext>
            </a:extLst>
          </p:cNvPr>
          <p:cNvCxnSpPr>
            <a:cxnSpLocks/>
          </p:cNvCxnSpPr>
          <p:nvPr/>
        </p:nvCxnSpPr>
        <p:spPr>
          <a:xfrm flipH="1" flipV="1">
            <a:off x="4659507" y="3010544"/>
            <a:ext cx="337778" cy="18473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4" name="楕円 113">
            <a:extLst>
              <a:ext uri="{FF2B5EF4-FFF2-40B4-BE49-F238E27FC236}">
                <a16:creationId xmlns:a16="http://schemas.microsoft.com/office/drawing/2014/main" id="{F04185CD-C4A4-2C07-5801-0EB7EEDFAE4E}"/>
              </a:ext>
            </a:extLst>
          </p:cNvPr>
          <p:cNvSpPr/>
          <p:nvPr/>
        </p:nvSpPr>
        <p:spPr>
          <a:xfrm>
            <a:off x="3966677" y="2616270"/>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18" name="楕円 117">
            <a:extLst>
              <a:ext uri="{FF2B5EF4-FFF2-40B4-BE49-F238E27FC236}">
                <a16:creationId xmlns:a16="http://schemas.microsoft.com/office/drawing/2014/main" id="{6BF01705-08C6-44AE-CC0B-FC2339BA54CD}"/>
              </a:ext>
            </a:extLst>
          </p:cNvPr>
          <p:cNvSpPr/>
          <p:nvPr/>
        </p:nvSpPr>
        <p:spPr>
          <a:xfrm>
            <a:off x="1226833" y="4733373"/>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19" name="楕円 118">
            <a:extLst>
              <a:ext uri="{FF2B5EF4-FFF2-40B4-BE49-F238E27FC236}">
                <a16:creationId xmlns:a16="http://schemas.microsoft.com/office/drawing/2014/main" id="{B7BBE86D-F020-E7CA-ACF3-070ECBB1F7A7}"/>
              </a:ext>
            </a:extLst>
          </p:cNvPr>
          <p:cNvSpPr/>
          <p:nvPr/>
        </p:nvSpPr>
        <p:spPr>
          <a:xfrm>
            <a:off x="4432734" y="4733373"/>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24" name="テキスト ボックス 123">
            <a:extLst>
              <a:ext uri="{FF2B5EF4-FFF2-40B4-BE49-F238E27FC236}">
                <a16:creationId xmlns:a16="http://schemas.microsoft.com/office/drawing/2014/main" id="{190B490A-664A-5D20-0A46-F5F55EC31724}"/>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125" name="直線コネクタ 124">
            <a:extLst>
              <a:ext uri="{FF2B5EF4-FFF2-40B4-BE49-F238E27FC236}">
                <a16:creationId xmlns:a16="http://schemas.microsoft.com/office/drawing/2014/main" id="{02D671F3-7787-B6E2-0746-032FB188A836}"/>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6" name="楕円 125">
            <a:extLst>
              <a:ext uri="{FF2B5EF4-FFF2-40B4-BE49-F238E27FC236}">
                <a16:creationId xmlns:a16="http://schemas.microsoft.com/office/drawing/2014/main" id="{8E3E1BE7-7895-FA06-3ECB-2F77CDD4F911}"/>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27" name="直線コネクタ 126">
            <a:extLst>
              <a:ext uri="{FF2B5EF4-FFF2-40B4-BE49-F238E27FC236}">
                <a16:creationId xmlns:a16="http://schemas.microsoft.com/office/drawing/2014/main" id="{1D187147-25C1-7775-9F9C-9C064DC097DD}"/>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8" name="テキスト ボックス 127">
            <a:extLst>
              <a:ext uri="{FF2B5EF4-FFF2-40B4-BE49-F238E27FC236}">
                <a16:creationId xmlns:a16="http://schemas.microsoft.com/office/drawing/2014/main" id="{28D82956-DE64-C2B1-79DB-A7B7E1F98FE6}"/>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CC40CE12-5BB9-5C0A-4BA1-680F699182B8}"/>
              </a:ext>
            </a:extLst>
          </p:cNvPr>
          <p:cNvSpPr txBox="1"/>
          <p:nvPr/>
        </p:nvSpPr>
        <p:spPr>
          <a:xfrm>
            <a:off x="1320118" y="3118489"/>
            <a:ext cx="1848369" cy="338554"/>
          </a:xfrm>
          <a:prstGeom prst="rect">
            <a:avLst/>
          </a:prstGeom>
          <a:noFill/>
        </p:spPr>
        <p:txBody>
          <a:bodyPr wrap="square" rtlCol="0">
            <a:spAutoFit/>
          </a:bodyPr>
          <a:lstStyle/>
          <a:p>
            <a:pPr marL="92075" indent="-92075">
              <a:buFont typeface="+mj-ea"/>
              <a:buAutoNum type="circleNumDbPlain" startAt="5"/>
            </a:pPr>
            <a:r>
              <a:rPr kumimoji="1" lang="ja-JP" altLang="en-US" sz="800">
                <a:solidFill>
                  <a:schemeClr val="bg1">
                    <a:lumMod val="50000"/>
                  </a:schemeClr>
                </a:solidFill>
                <a:latin typeface="Meiryo UI" panose="020B0604030504040204" pitchFamily="50" charset="-128"/>
                <a:ea typeface="Meiryo UI" panose="020B0604030504040204" pitchFamily="50" charset="-128"/>
              </a:rPr>
              <a:t>自治体クラウドで</a:t>
            </a:r>
            <a:r>
              <a:rPr kumimoji="1" lang="en-US" altLang="ja-JP" sz="800">
                <a:solidFill>
                  <a:schemeClr val="bg1">
                    <a:lumMod val="50000"/>
                  </a:schemeClr>
                </a:solidFill>
                <a:latin typeface="Meiryo UI" panose="020B0604030504040204" pitchFamily="50" charset="-128"/>
                <a:ea typeface="Meiryo UI" panose="020B0604030504040204" pitchFamily="50" charset="-128"/>
              </a:rPr>
              <a:t>DB</a:t>
            </a:r>
            <a:r>
              <a:rPr kumimoji="1" lang="ja-JP" altLang="en-US" sz="800">
                <a:solidFill>
                  <a:schemeClr val="bg1">
                    <a:lumMod val="50000"/>
                  </a:schemeClr>
                </a:solidFill>
                <a:latin typeface="Meiryo UI" panose="020B0604030504040204" pitchFamily="50" charset="-128"/>
                <a:ea typeface="Meiryo UI" panose="020B0604030504040204" pitchFamily="50" charset="-128"/>
              </a:rPr>
              <a:t>サービスが安価に提供されている</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B7A29581-8DFF-1CF9-F475-ED0B6CD62622}"/>
              </a:ext>
            </a:extLst>
          </p:cNvPr>
          <p:cNvSpPr txBox="1"/>
          <p:nvPr/>
        </p:nvSpPr>
        <p:spPr>
          <a:xfrm>
            <a:off x="4963802" y="1664421"/>
            <a:ext cx="1256561" cy="707886"/>
          </a:xfrm>
          <a:prstGeom prst="rect">
            <a:avLst/>
          </a:prstGeom>
          <a:noFill/>
        </p:spPr>
        <p:txBody>
          <a:bodyPr wrap="square" rtlCol="0">
            <a:spAutoFit/>
          </a:bodyPr>
          <a:lstStyle/>
          <a:p>
            <a:pPr marL="92075" indent="-92075">
              <a:buFont typeface="+mj-ea"/>
              <a:buAutoNum type="circleNumDbPlain" startAt="6"/>
            </a:pPr>
            <a:r>
              <a:rPr kumimoji="1" lang="ja-JP" altLang="en-US" sz="800">
                <a:solidFill>
                  <a:srgbClr val="FF0000"/>
                </a:solidFill>
                <a:latin typeface="Meiryo UI" panose="020B0604030504040204" pitchFamily="50" charset="-128"/>
                <a:ea typeface="Meiryo UI" panose="020B0604030504040204" pitchFamily="50" charset="-128"/>
              </a:rPr>
              <a:t>自治体クラウドの負担金と比べると高額</a:t>
            </a:r>
            <a:endParaRPr kumimoji="1" lang="en-US" altLang="ja-JP" sz="800">
              <a:solidFill>
                <a:srgbClr val="FF0000"/>
              </a:solidFill>
              <a:latin typeface="Meiryo UI" panose="020B0604030504040204" pitchFamily="50" charset="-128"/>
              <a:ea typeface="Meiryo UI" panose="020B0604030504040204" pitchFamily="50" charset="-128"/>
            </a:endParaRPr>
          </a:p>
          <a:p>
            <a:pPr marL="92075" indent="-92075">
              <a:buFont typeface="+mj-ea"/>
              <a:buAutoNum type="circleNumDbPlain" startAt="6"/>
            </a:pPr>
            <a:r>
              <a:rPr kumimoji="1" lang="ja-JP" altLang="en-US" sz="800">
                <a:solidFill>
                  <a:srgbClr val="FF0000"/>
                </a:solidFill>
                <a:latin typeface="Meiryo UI" panose="020B0604030504040204" pitchFamily="50" charset="-128"/>
                <a:ea typeface="Meiryo UI" panose="020B0604030504040204" pitchFamily="50" charset="-128"/>
              </a:rPr>
              <a:t>笠置町が要求するスペックのインスタンスを利用することができない</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71" name="楕円 70">
            <a:extLst>
              <a:ext uri="{FF2B5EF4-FFF2-40B4-BE49-F238E27FC236}">
                <a16:creationId xmlns:a16="http://schemas.microsoft.com/office/drawing/2014/main" id="{EBB41A16-7968-9137-5818-A6C761C11875}"/>
              </a:ext>
            </a:extLst>
          </p:cNvPr>
          <p:cNvSpPr/>
          <p:nvPr/>
        </p:nvSpPr>
        <p:spPr>
          <a:xfrm>
            <a:off x="4431554" y="3052564"/>
            <a:ext cx="175757" cy="10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20" name="雲 119">
            <a:extLst>
              <a:ext uri="{FF2B5EF4-FFF2-40B4-BE49-F238E27FC236}">
                <a16:creationId xmlns:a16="http://schemas.microsoft.com/office/drawing/2014/main" id="{8F61EFCB-EDB4-AB62-2FF7-FA2BFB170079}"/>
              </a:ext>
            </a:extLst>
          </p:cNvPr>
          <p:cNvSpPr/>
          <p:nvPr/>
        </p:nvSpPr>
        <p:spPr>
          <a:xfrm>
            <a:off x="4396687" y="4931095"/>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D6C6CF6-A1C6-A09E-44A4-D557A4D9011B}"/>
              </a:ext>
            </a:extLst>
          </p:cNvPr>
          <p:cNvSpPr txBox="1"/>
          <p:nvPr/>
        </p:nvSpPr>
        <p:spPr>
          <a:xfrm>
            <a:off x="172925" y="3289829"/>
            <a:ext cx="1310997" cy="338554"/>
          </a:xfrm>
          <a:prstGeom prst="rect">
            <a:avLst/>
          </a:prstGeom>
          <a:noFill/>
        </p:spPr>
        <p:txBody>
          <a:bodyPr wrap="square" rtlCol="0">
            <a:spAutoFit/>
          </a:bodyPr>
          <a:lstStyle/>
          <a:p>
            <a:pPr marL="92075" indent="-92075">
              <a:buFont typeface="+mj-ea"/>
              <a:buAutoNum type="circleNumDbPlain" startAt="4"/>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事業者</a:t>
            </a:r>
            <a:r>
              <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で運用しているため保守回線は不要</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21" name="直線矢印コネクタ 20">
            <a:extLst>
              <a:ext uri="{FF2B5EF4-FFF2-40B4-BE49-F238E27FC236}">
                <a16:creationId xmlns:a16="http://schemas.microsoft.com/office/drawing/2014/main" id="{AE428664-0EAE-E933-FF4C-7070F4A65F45}"/>
              </a:ext>
            </a:extLst>
          </p:cNvPr>
          <p:cNvCxnSpPr>
            <a:cxnSpLocks/>
          </p:cNvCxnSpPr>
          <p:nvPr/>
        </p:nvCxnSpPr>
        <p:spPr>
          <a:xfrm>
            <a:off x="3749351" y="2331588"/>
            <a:ext cx="211383" cy="2490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CF5B9A2-1EA3-247E-9F68-077F1D48C67C}"/>
              </a:ext>
            </a:extLst>
          </p:cNvPr>
          <p:cNvSpPr txBox="1"/>
          <p:nvPr/>
        </p:nvSpPr>
        <p:spPr>
          <a:xfrm>
            <a:off x="2902394" y="1896994"/>
            <a:ext cx="1035448" cy="58477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（先行事業では</a:t>
            </a:r>
            <a:r>
              <a:rPr kumimoji="1" lang="en-US" altLang="ja-JP" sz="800">
                <a:solidFill>
                  <a:schemeClr val="bg1">
                    <a:lumMod val="50000"/>
                  </a:schemeClr>
                </a:solidFill>
                <a:latin typeface="Meiryo UI" panose="020B0604030504040204" pitchFamily="50" charset="-128"/>
                <a:ea typeface="Meiryo UI" panose="020B0604030504040204" pitchFamily="50" charset="-128"/>
              </a:rPr>
              <a:t>25</a:t>
            </a:r>
            <a:r>
              <a:rPr kumimoji="1" lang="ja-JP" altLang="en-US" sz="800">
                <a:solidFill>
                  <a:schemeClr val="bg1">
                    <a:lumMod val="50000"/>
                  </a:schemeClr>
                </a:solidFill>
                <a:latin typeface="Meiryo UI" panose="020B0604030504040204" pitchFamily="50" charset="-128"/>
                <a:ea typeface="Meiryo UI" panose="020B0604030504040204" pitchFamily="50" charset="-128"/>
              </a:rPr>
              <a:t>団体が共同利用している想定で按分した費用で算定）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31" name="グラフィックス 30" descr="建物 単色塗りつぶし">
            <a:extLst>
              <a:ext uri="{FF2B5EF4-FFF2-40B4-BE49-F238E27FC236}">
                <a16:creationId xmlns:a16="http://schemas.microsoft.com/office/drawing/2014/main" id="{2B0E81AC-482B-9F1D-4979-A0DD2B9B76E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37748" y="3253173"/>
            <a:ext cx="408665" cy="408665"/>
          </a:xfrm>
          <a:prstGeom prst="rect">
            <a:avLst/>
          </a:prstGeom>
        </p:spPr>
      </p:pic>
      <p:pic>
        <p:nvPicPr>
          <p:cNvPr id="64" name="グラフィックス 63" descr="建物 単色塗りつぶし">
            <a:extLst>
              <a:ext uri="{FF2B5EF4-FFF2-40B4-BE49-F238E27FC236}">
                <a16:creationId xmlns:a16="http://schemas.microsoft.com/office/drawing/2014/main" id="{6D64169E-2E07-49C4-F522-E32EC318053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716" y="4273055"/>
            <a:ext cx="408665" cy="408665"/>
          </a:xfrm>
          <a:prstGeom prst="rect">
            <a:avLst/>
          </a:prstGeom>
        </p:spPr>
      </p:pic>
      <p:cxnSp>
        <p:nvCxnSpPr>
          <p:cNvPr id="66" name="直線コネクタ 65">
            <a:extLst>
              <a:ext uri="{FF2B5EF4-FFF2-40B4-BE49-F238E27FC236}">
                <a16:creationId xmlns:a16="http://schemas.microsoft.com/office/drawing/2014/main" id="{CE599516-C682-260E-771B-7480D9FE17EE}"/>
              </a:ext>
            </a:extLst>
          </p:cNvPr>
          <p:cNvCxnSpPr>
            <a:cxnSpLocks/>
            <a:stCxn id="65" idx="2"/>
            <a:endCxn id="84" idx="2"/>
          </p:cNvCxnSpPr>
          <p:nvPr/>
        </p:nvCxnSpPr>
        <p:spPr>
          <a:xfrm flipH="1" flipV="1">
            <a:off x="637118" y="4851051"/>
            <a:ext cx="546896" cy="22651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AE95067D-C207-09EB-541B-61074A490CCC}"/>
              </a:ext>
            </a:extLst>
          </p:cNvPr>
          <p:cNvSpPr txBox="1"/>
          <p:nvPr/>
        </p:nvSpPr>
        <p:spPr>
          <a:xfrm>
            <a:off x="339600" y="4635607"/>
            <a:ext cx="595035"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保守拠点</a:t>
            </a:r>
          </a:p>
        </p:txBody>
      </p:sp>
      <p:sp>
        <p:nvSpPr>
          <p:cNvPr id="91" name="テキスト ボックス 90">
            <a:extLst>
              <a:ext uri="{FF2B5EF4-FFF2-40B4-BE49-F238E27FC236}">
                <a16:creationId xmlns:a16="http://schemas.microsoft.com/office/drawing/2014/main" id="{F9FD2924-589C-3112-E28E-7FD3DDC1EAA5}"/>
              </a:ext>
            </a:extLst>
          </p:cNvPr>
          <p:cNvSpPr txBox="1"/>
          <p:nvPr/>
        </p:nvSpPr>
        <p:spPr>
          <a:xfrm>
            <a:off x="3434566" y="3659705"/>
            <a:ext cx="595035"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保守拠点</a:t>
            </a:r>
          </a:p>
        </p:txBody>
      </p:sp>
      <p:sp>
        <p:nvSpPr>
          <p:cNvPr id="15" name="テキスト ボックス 14">
            <a:extLst>
              <a:ext uri="{FF2B5EF4-FFF2-40B4-BE49-F238E27FC236}">
                <a16:creationId xmlns:a16="http://schemas.microsoft.com/office/drawing/2014/main" id="{DCBAF7A8-6B85-29A1-BEC1-7FB30AD64939}"/>
              </a:ext>
            </a:extLst>
          </p:cNvPr>
          <p:cNvSpPr txBox="1"/>
          <p:nvPr/>
        </p:nvSpPr>
        <p:spPr>
          <a:xfrm>
            <a:off x="1504694" y="4862080"/>
            <a:ext cx="1543932" cy="338554"/>
          </a:xfrm>
          <a:prstGeom prst="rect">
            <a:avLst/>
          </a:prstGeom>
          <a:noFill/>
        </p:spPr>
        <p:txBody>
          <a:bodyPr wrap="square" rtlCol="0">
            <a:spAutoFit/>
          </a:bodyPr>
          <a:lstStyle/>
          <a:p>
            <a:pPr marL="92075" indent="-92075">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既設の京都府内地域回線を利用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AF1EDFF0-0E67-74F4-7D00-5F8AA831DA49}"/>
              </a:ext>
            </a:extLst>
          </p:cNvPr>
          <p:cNvSpPr txBox="1"/>
          <p:nvPr/>
        </p:nvSpPr>
        <p:spPr>
          <a:xfrm>
            <a:off x="4933140" y="2982083"/>
            <a:ext cx="1738186"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京都府で整備した広帯域の共同回線（先行事業では</a:t>
            </a:r>
            <a:r>
              <a:rPr kumimoji="1" lang="en-US" altLang="ja-JP" sz="800">
                <a:solidFill>
                  <a:schemeClr val="bg1">
                    <a:lumMod val="50000"/>
                  </a:schemeClr>
                </a:solidFill>
                <a:latin typeface="Meiryo UI" panose="020B0604030504040204" pitchFamily="50" charset="-128"/>
                <a:ea typeface="Meiryo UI" panose="020B0604030504040204" pitchFamily="50" charset="-128"/>
              </a:rPr>
              <a:t>50Mbps</a:t>
            </a:r>
            <a:r>
              <a:rPr kumimoji="1" lang="ja-JP" altLang="en-US" sz="800">
                <a:solidFill>
                  <a:schemeClr val="bg1">
                    <a:lumMod val="50000"/>
                  </a:schemeClr>
                </a:solidFill>
                <a:latin typeface="Meiryo UI" panose="020B0604030504040204" pitchFamily="50" charset="-128"/>
                <a:ea typeface="Meiryo UI" panose="020B0604030504040204" pitchFamily="50" charset="-128"/>
              </a:rPr>
              <a:t>利用想定で費用を算定）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62" name="雲 61">
            <a:extLst>
              <a:ext uri="{FF2B5EF4-FFF2-40B4-BE49-F238E27FC236}">
                <a16:creationId xmlns:a16="http://schemas.microsoft.com/office/drawing/2014/main" id="{E5B1B3A5-896A-3CF8-B210-64BB7A2CA2D6}"/>
              </a:ext>
            </a:extLst>
          </p:cNvPr>
          <p:cNvSpPr/>
          <p:nvPr/>
        </p:nvSpPr>
        <p:spPr>
          <a:xfrm>
            <a:off x="7363766"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68" name="楕円 67">
            <a:extLst>
              <a:ext uri="{FF2B5EF4-FFF2-40B4-BE49-F238E27FC236}">
                <a16:creationId xmlns:a16="http://schemas.microsoft.com/office/drawing/2014/main" id="{6C3A0420-2746-398B-7561-B827118946F3}"/>
              </a:ext>
            </a:extLst>
          </p:cNvPr>
          <p:cNvSpPr/>
          <p:nvPr/>
        </p:nvSpPr>
        <p:spPr>
          <a:xfrm>
            <a:off x="7903078"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69" name="グラフィックス 68" descr="校舎 単色塗りつぶし">
            <a:extLst>
              <a:ext uri="{FF2B5EF4-FFF2-40B4-BE49-F238E27FC236}">
                <a16:creationId xmlns:a16="http://schemas.microsoft.com/office/drawing/2014/main" id="{FB958DA4-6272-EB92-C040-D3F26A59DF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16633" y="5419699"/>
            <a:ext cx="408665" cy="408665"/>
          </a:xfrm>
          <a:prstGeom prst="rect">
            <a:avLst/>
          </a:prstGeom>
        </p:spPr>
      </p:pic>
      <p:sp>
        <p:nvSpPr>
          <p:cNvPr id="70" name="テキスト ボックス 69">
            <a:extLst>
              <a:ext uri="{FF2B5EF4-FFF2-40B4-BE49-F238E27FC236}">
                <a16:creationId xmlns:a16="http://schemas.microsoft.com/office/drawing/2014/main" id="{8DFD8FDB-27BB-9B9F-23F3-88BE113EB467}"/>
              </a:ext>
            </a:extLst>
          </p:cNvPr>
          <p:cNvSpPr txBox="1"/>
          <p:nvPr/>
        </p:nvSpPr>
        <p:spPr>
          <a:xfrm>
            <a:off x="7583338"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笠置町</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72" name="グラフィックス 71" descr="データベース 単色塗りつぶし">
            <a:extLst>
              <a:ext uri="{FF2B5EF4-FFF2-40B4-BE49-F238E27FC236}">
                <a16:creationId xmlns:a16="http://schemas.microsoft.com/office/drawing/2014/main" id="{72D9E07F-FFC4-D710-58EA-217EE460452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42285" y="1366031"/>
            <a:ext cx="157938" cy="157938"/>
          </a:xfrm>
          <a:prstGeom prst="rect">
            <a:avLst/>
          </a:prstGeom>
        </p:spPr>
      </p:pic>
      <p:pic>
        <p:nvPicPr>
          <p:cNvPr id="73" name="グラフィックス 72" descr="データベース 枠線">
            <a:extLst>
              <a:ext uri="{FF2B5EF4-FFF2-40B4-BE49-F238E27FC236}">
                <a16:creationId xmlns:a16="http://schemas.microsoft.com/office/drawing/2014/main" id="{28A121CC-45B1-31CA-FC55-F5424E0DD9D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97724" y="1239321"/>
            <a:ext cx="150750" cy="150750"/>
          </a:xfrm>
          <a:prstGeom prst="rect">
            <a:avLst/>
          </a:prstGeom>
        </p:spPr>
      </p:pic>
      <p:pic>
        <p:nvPicPr>
          <p:cNvPr id="74" name="グラフィックス 73" descr="データベース 枠線">
            <a:extLst>
              <a:ext uri="{FF2B5EF4-FFF2-40B4-BE49-F238E27FC236}">
                <a16:creationId xmlns:a16="http://schemas.microsoft.com/office/drawing/2014/main" id="{1A709FD0-970B-B596-8103-7B48CADEFCB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67624" y="1185030"/>
            <a:ext cx="150750" cy="150750"/>
          </a:xfrm>
          <a:prstGeom prst="rect">
            <a:avLst/>
          </a:prstGeom>
        </p:spPr>
      </p:pic>
      <p:sp>
        <p:nvSpPr>
          <p:cNvPr id="75" name="テキスト ボックス 74">
            <a:extLst>
              <a:ext uri="{FF2B5EF4-FFF2-40B4-BE49-F238E27FC236}">
                <a16:creationId xmlns:a16="http://schemas.microsoft.com/office/drawing/2014/main" id="{297D0D3E-0AED-D89E-B129-2AC15ACD750B}"/>
              </a:ext>
            </a:extLst>
          </p:cNvPr>
          <p:cNvSpPr txBox="1"/>
          <p:nvPr/>
        </p:nvSpPr>
        <p:spPr>
          <a:xfrm>
            <a:off x="6958172"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pic>
        <p:nvPicPr>
          <p:cNvPr id="76" name="グラフィックス 75" descr="校舎 単色塗りつぶし">
            <a:extLst>
              <a:ext uri="{FF2B5EF4-FFF2-40B4-BE49-F238E27FC236}">
                <a16:creationId xmlns:a16="http://schemas.microsoft.com/office/drawing/2014/main" id="{8AA938CA-889B-0EC4-3E85-0C811CBA158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18270" y="5261440"/>
            <a:ext cx="279124" cy="279124"/>
          </a:xfrm>
          <a:prstGeom prst="rect">
            <a:avLst/>
          </a:prstGeom>
        </p:spPr>
      </p:pic>
      <p:pic>
        <p:nvPicPr>
          <p:cNvPr id="77" name="グラフィックス 76" descr="校舎 単色塗りつぶし">
            <a:extLst>
              <a:ext uri="{FF2B5EF4-FFF2-40B4-BE49-F238E27FC236}">
                <a16:creationId xmlns:a16="http://schemas.microsoft.com/office/drawing/2014/main" id="{02FE6E9E-72A7-854B-4081-0A0CF2F02C6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22602" y="5405796"/>
            <a:ext cx="279124" cy="279124"/>
          </a:xfrm>
          <a:prstGeom prst="rect">
            <a:avLst/>
          </a:prstGeom>
        </p:spPr>
      </p:pic>
      <p:pic>
        <p:nvPicPr>
          <p:cNvPr id="78" name="グラフィックス 77" descr="校舎 単色塗りつぶし">
            <a:extLst>
              <a:ext uri="{FF2B5EF4-FFF2-40B4-BE49-F238E27FC236}">
                <a16:creationId xmlns:a16="http://schemas.microsoft.com/office/drawing/2014/main" id="{17C1B7C7-3190-4DAE-941E-D1ABE0030E6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51901" y="5534307"/>
            <a:ext cx="279124" cy="279124"/>
          </a:xfrm>
          <a:prstGeom prst="rect">
            <a:avLst/>
          </a:prstGeom>
        </p:spPr>
      </p:pic>
      <p:cxnSp>
        <p:nvCxnSpPr>
          <p:cNvPr id="80" name="直線コネクタ 79">
            <a:extLst>
              <a:ext uri="{FF2B5EF4-FFF2-40B4-BE49-F238E27FC236}">
                <a16:creationId xmlns:a16="http://schemas.microsoft.com/office/drawing/2014/main" id="{B9173D6B-2DCE-CAB3-A184-2C0FE0D78A23}"/>
              </a:ext>
            </a:extLst>
          </p:cNvPr>
          <p:cNvCxnSpPr>
            <a:cxnSpLocks/>
            <a:stCxn id="83" idx="0"/>
            <a:endCxn id="76" idx="0"/>
          </p:cNvCxnSpPr>
          <p:nvPr/>
        </p:nvCxnSpPr>
        <p:spPr>
          <a:xfrm flipH="1">
            <a:off x="7057832" y="5178437"/>
            <a:ext cx="918143" cy="83003"/>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B29E44BB-36A0-CB01-7043-C9DD5F3A96EB}"/>
              </a:ext>
            </a:extLst>
          </p:cNvPr>
          <p:cNvCxnSpPr>
            <a:cxnSpLocks/>
            <a:stCxn id="83" idx="2"/>
            <a:endCxn id="77" idx="0"/>
          </p:cNvCxnSpPr>
          <p:nvPr/>
        </p:nvCxnSpPr>
        <p:spPr>
          <a:xfrm flipH="1">
            <a:off x="7262164" y="5178437"/>
            <a:ext cx="405601" cy="227359"/>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141A9C38-D37C-047C-7372-58D33ECF3E38}"/>
              </a:ext>
            </a:extLst>
          </p:cNvPr>
          <p:cNvSpPr txBox="1"/>
          <p:nvPr/>
        </p:nvSpPr>
        <p:spPr>
          <a:xfrm>
            <a:off x="6722820" y="5808126"/>
            <a:ext cx="9685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同自治体クラウドの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sp>
        <p:nvSpPr>
          <p:cNvPr id="83" name="雲 82">
            <a:extLst>
              <a:ext uri="{FF2B5EF4-FFF2-40B4-BE49-F238E27FC236}">
                <a16:creationId xmlns:a16="http://schemas.microsoft.com/office/drawing/2014/main" id="{51413391-F9C5-4725-C88C-90906E384AAF}"/>
              </a:ext>
            </a:extLst>
          </p:cNvPr>
          <p:cNvSpPr/>
          <p:nvPr/>
        </p:nvSpPr>
        <p:spPr>
          <a:xfrm>
            <a:off x="7666805" y="5031963"/>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85" name="直線コネクタ 84">
            <a:extLst>
              <a:ext uri="{FF2B5EF4-FFF2-40B4-BE49-F238E27FC236}">
                <a16:creationId xmlns:a16="http://schemas.microsoft.com/office/drawing/2014/main" id="{2F063585-C0F2-EA6F-7115-93DBEF358F16}"/>
              </a:ext>
            </a:extLst>
          </p:cNvPr>
          <p:cNvCxnSpPr>
            <a:cxnSpLocks/>
            <a:stCxn id="83" idx="2"/>
            <a:endCxn id="78" idx="0"/>
          </p:cNvCxnSpPr>
          <p:nvPr/>
        </p:nvCxnSpPr>
        <p:spPr>
          <a:xfrm flipH="1">
            <a:off x="7491463" y="5178437"/>
            <a:ext cx="176302" cy="355870"/>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51115BA8-2A64-708F-C819-3AA5B9B4050A}"/>
              </a:ext>
            </a:extLst>
          </p:cNvPr>
          <p:cNvCxnSpPr>
            <a:cxnSpLocks/>
            <a:stCxn id="83" idx="1"/>
          </p:cNvCxnSpPr>
          <p:nvPr/>
        </p:nvCxnSpPr>
        <p:spPr>
          <a:xfrm>
            <a:off x="7821519" y="5324599"/>
            <a:ext cx="0" cy="153735"/>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B90905E7-62A2-48B9-50AE-CFED92059248}"/>
              </a:ext>
            </a:extLst>
          </p:cNvPr>
          <p:cNvSpPr txBox="1"/>
          <p:nvPr/>
        </p:nvSpPr>
        <p:spPr>
          <a:xfrm>
            <a:off x="8312122" y="1642111"/>
            <a:ext cx="1527435" cy="461665"/>
          </a:xfrm>
          <a:prstGeom prst="rect">
            <a:avLst/>
          </a:prstGeom>
          <a:noFill/>
        </p:spPr>
        <p:txBody>
          <a:bodyPr wrap="square" rtlCol="0">
            <a:spAutoFit/>
          </a:bodyPr>
          <a:lstStyle/>
          <a:p>
            <a:pPr marL="92075" indent="-92075">
              <a:buFont typeface="+mj-ea"/>
              <a:buAutoNum type="circleNumDbPlain" startAt="2"/>
            </a:pPr>
            <a:r>
              <a:rPr kumimoji="1" lang="ja-JP" altLang="en-US" sz="800">
                <a:solidFill>
                  <a:schemeClr val="accent6"/>
                </a:solidFill>
                <a:latin typeface="Meiryo UI" panose="020B0604030504040204" pitchFamily="50" charset="-128"/>
                <a:ea typeface="Meiryo UI" panose="020B0604030504040204" pitchFamily="50" charset="-128"/>
              </a:rPr>
              <a:t>⑤</a:t>
            </a:r>
            <a:r>
              <a:rPr kumimoji="1" lang="en-US" altLang="ja-JP" sz="800">
                <a:solidFill>
                  <a:schemeClr val="accent6"/>
                </a:solidFill>
                <a:latin typeface="Meiryo UI" panose="020B0604030504040204" pitchFamily="50" charset="-128"/>
                <a:ea typeface="Meiryo UI" panose="020B0604030504040204" pitchFamily="50" charset="-128"/>
              </a:rPr>
              <a:t>DB</a:t>
            </a:r>
            <a:r>
              <a:rPr kumimoji="1" lang="ja-JP" altLang="en-US" sz="800">
                <a:solidFill>
                  <a:schemeClr val="accent6"/>
                </a:solidFill>
                <a:latin typeface="Meiryo UI" panose="020B0604030504040204" pitchFamily="50" charset="-128"/>
                <a:ea typeface="Meiryo UI" panose="020B0604030504040204" pitchFamily="50" charset="-128"/>
              </a:rPr>
              <a:t>ライセンスから</a:t>
            </a:r>
            <a:r>
              <a:rPr kumimoji="1" lang="en-US" altLang="ja-JP" sz="800">
                <a:solidFill>
                  <a:schemeClr val="accent6"/>
                </a:solidFill>
                <a:latin typeface="Meiryo UI" panose="020B0604030504040204" pitchFamily="50" charset="-128"/>
                <a:ea typeface="Meiryo UI" panose="020B0604030504040204" pitchFamily="50" charset="-128"/>
              </a:rPr>
              <a:t>OSS-DB</a:t>
            </a:r>
            <a:r>
              <a:rPr kumimoji="1" lang="ja-JP" altLang="en-US" sz="800">
                <a:solidFill>
                  <a:schemeClr val="accent6"/>
                </a:solidFill>
                <a:latin typeface="Meiryo UI" panose="020B0604030504040204" pitchFamily="50" charset="-128"/>
                <a:ea typeface="Meiryo UI" panose="020B0604030504040204" pitchFamily="50" charset="-128"/>
              </a:rPr>
              <a:t>（オープンソース系の</a:t>
            </a:r>
            <a:r>
              <a:rPr kumimoji="1" lang="en-US" altLang="ja-JP" sz="800">
                <a:solidFill>
                  <a:schemeClr val="accent6"/>
                </a:solidFill>
                <a:latin typeface="Meiryo UI" panose="020B0604030504040204" pitchFamily="50" charset="-128"/>
                <a:ea typeface="Meiryo UI" panose="020B0604030504040204" pitchFamily="50" charset="-128"/>
              </a:rPr>
              <a:t>DB</a:t>
            </a:r>
            <a:r>
              <a:rPr kumimoji="1" lang="ja-JP" altLang="en-US" sz="800">
                <a:solidFill>
                  <a:schemeClr val="accent6"/>
                </a:solidFill>
                <a:latin typeface="Meiryo UI" panose="020B0604030504040204" pitchFamily="50" charset="-128"/>
                <a:ea typeface="Meiryo UI" panose="020B0604030504040204" pitchFamily="50" charset="-128"/>
              </a:rPr>
              <a:t>）への切り替えによる費用逓減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92" name="直線矢印コネクタ 91">
            <a:extLst>
              <a:ext uri="{FF2B5EF4-FFF2-40B4-BE49-F238E27FC236}">
                <a16:creationId xmlns:a16="http://schemas.microsoft.com/office/drawing/2014/main" id="{DE926487-91B6-C42E-A864-A0C17DCC4AFD}"/>
              </a:ext>
            </a:extLst>
          </p:cNvPr>
          <p:cNvCxnSpPr>
            <a:cxnSpLocks/>
            <a:endCxn id="74" idx="3"/>
          </p:cNvCxnSpPr>
          <p:nvPr/>
        </p:nvCxnSpPr>
        <p:spPr>
          <a:xfrm flipH="1" flipV="1">
            <a:off x="8318374" y="1260405"/>
            <a:ext cx="293209" cy="41617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5D095F88-EBED-05A3-DF03-AB6C76A2F3C9}"/>
              </a:ext>
            </a:extLst>
          </p:cNvPr>
          <p:cNvCxnSpPr>
            <a:cxnSpLocks/>
          </p:cNvCxnSpPr>
          <p:nvPr/>
        </p:nvCxnSpPr>
        <p:spPr>
          <a:xfrm flipH="1" flipV="1">
            <a:off x="4924051" y="1474042"/>
            <a:ext cx="335160" cy="14253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94" name="グラフィックス 93" descr="建物 単色塗りつぶし">
            <a:extLst>
              <a:ext uri="{FF2B5EF4-FFF2-40B4-BE49-F238E27FC236}">
                <a16:creationId xmlns:a16="http://schemas.microsoft.com/office/drawing/2014/main" id="{D9744D0E-A631-B376-3C0E-A48DD8B86E9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05730" y="3727760"/>
            <a:ext cx="408665" cy="408665"/>
          </a:xfrm>
          <a:prstGeom prst="rect">
            <a:avLst/>
          </a:prstGeom>
        </p:spPr>
      </p:pic>
      <p:sp>
        <p:nvSpPr>
          <p:cNvPr id="95" name="テキスト ボックス 94">
            <a:extLst>
              <a:ext uri="{FF2B5EF4-FFF2-40B4-BE49-F238E27FC236}">
                <a16:creationId xmlns:a16="http://schemas.microsoft.com/office/drawing/2014/main" id="{1A54CEF5-A450-C432-EA06-7AA2CC874970}"/>
              </a:ext>
            </a:extLst>
          </p:cNvPr>
          <p:cNvSpPr txBox="1"/>
          <p:nvPr/>
        </p:nvSpPr>
        <p:spPr>
          <a:xfrm>
            <a:off x="6875574" y="4093970"/>
            <a:ext cx="1885453"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京都府自治体情報化</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推進協議会クラウド</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（自治体クラウド、</a:t>
            </a:r>
            <a:r>
              <a:rPr kumimoji="1" lang="en-US" altLang="ja-JP" sz="800" u="sng">
                <a:latin typeface="Meiryo UI" panose="020B0604030504040204" pitchFamily="50" charset="-128"/>
                <a:ea typeface="Meiryo UI" panose="020B0604030504040204" pitchFamily="50" charset="-128"/>
              </a:rPr>
              <a:t>20</a:t>
            </a:r>
            <a:r>
              <a:rPr kumimoji="1" lang="ja-JP" altLang="en-US" sz="800" u="sng">
                <a:latin typeface="Meiryo UI" panose="020B0604030504040204" pitchFamily="50" charset="-128"/>
                <a:ea typeface="Meiryo UI" panose="020B0604030504040204" pitchFamily="50" charset="-128"/>
              </a:rPr>
              <a:t>業務以外で利用</a:t>
            </a:r>
            <a:r>
              <a:rPr kumimoji="1" lang="ja-JP" altLang="en-US" sz="800">
                <a:latin typeface="Meiryo UI" panose="020B0604030504040204" pitchFamily="50" charset="-128"/>
                <a:ea typeface="Meiryo UI" panose="020B0604030504040204" pitchFamily="50" charset="-128"/>
              </a:rPr>
              <a:t>）</a:t>
            </a:r>
          </a:p>
        </p:txBody>
      </p:sp>
      <p:sp>
        <p:nvSpPr>
          <p:cNvPr id="96" name="楕円 95">
            <a:extLst>
              <a:ext uri="{FF2B5EF4-FFF2-40B4-BE49-F238E27FC236}">
                <a16:creationId xmlns:a16="http://schemas.microsoft.com/office/drawing/2014/main" id="{BD4FC0ED-CB00-18AC-374B-DA1CAE45039F}"/>
              </a:ext>
            </a:extLst>
          </p:cNvPr>
          <p:cNvSpPr/>
          <p:nvPr/>
        </p:nvSpPr>
        <p:spPr>
          <a:xfrm>
            <a:off x="7847702"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97" name="グラフィックス 96" descr="データベース 単色塗りつぶし">
            <a:extLst>
              <a:ext uri="{FF2B5EF4-FFF2-40B4-BE49-F238E27FC236}">
                <a16:creationId xmlns:a16="http://schemas.microsoft.com/office/drawing/2014/main" id="{E7074AFB-5BB7-35C5-7562-EB19A5985C0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73568" y="3798392"/>
            <a:ext cx="338554" cy="338554"/>
          </a:xfrm>
          <a:prstGeom prst="rect">
            <a:avLst/>
          </a:prstGeom>
        </p:spPr>
      </p:pic>
      <p:cxnSp>
        <p:nvCxnSpPr>
          <p:cNvPr id="98" name="直線コネクタ 97">
            <a:extLst>
              <a:ext uri="{FF2B5EF4-FFF2-40B4-BE49-F238E27FC236}">
                <a16:creationId xmlns:a16="http://schemas.microsoft.com/office/drawing/2014/main" id="{DC9257CA-F42D-B6E3-496C-CAD06903D36B}"/>
              </a:ext>
            </a:extLst>
          </p:cNvPr>
          <p:cNvCxnSpPr>
            <a:cxnSpLocks/>
            <a:stCxn id="95" idx="2"/>
            <a:endCxn id="83" idx="3"/>
          </p:cNvCxnSpPr>
          <p:nvPr/>
        </p:nvCxnSpPr>
        <p:spPr>
          <a:xfrm>
            <a:off x="7818301" y="4555635"/>
            <a:ext cx="3218" cy="49307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9" name="楕円 98">
            <a:extLst>
              <a:ext uri="{FF2B5EF4-FFF2-40B4-BE49-F238E27FC236}">
                <a16:creationId xmlns:a16="http://schemas.microsoft.com/office/drawing/2014/main" id="{4823067F-2392-AFFE-4279-95A936879054}"/>
              </a:ext>
            </a:extLst>
          </p:cNvPr>
          <p:cNvSpPr/>
          <p:nvPr/>
        </p:nvSpPr>
        <p:spPr>
          <a:xfrm>
            <a:off x="7745287" y="4732534"/>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00" name="テキスト ボックス 99">
            <a:extLst>
              <a:ext uri="{FF2B5EF4-FFF2-40B4-BE49-F238E27FC236}">
                <a16:creationId xmlns:a16="http://schemas.microsoft.com/office/drawing/2014/main" id="{ADB45F61-63E0-FB92-1D0D-44B45A18D5E2}"/>
              </a:ext>
            </a:extLst>
          </p:cNvPr>
          <p:cNvSpPr txBox="1"/>
          <p:nvPr/>
        </p:nvSpPr>
        <p:spPr>
          <a:xfrm>
            <a:off x="7979660" y="2126237"/>
            <a:ext cx="1773620" cy="33855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⑥⑦</a:t>
            </a:r>
            <a:r>
              <a:rPr lang="ja-JP" altLang="en-US" sz="800" kern="0">
                <a:solidFill>
                  <a:schemeClr val="accent6"/>
                </a:solidFill>
                <a:latin typeface="Meiryo UI" panose="020B0604030504040204" pitchFamily="50" charset="-128"/>
                <a:ea typeface="Meiryo UI" panose="020B0604030504040204" pitchFamily="50" charset="-128"/>
                <a:cs typeface="Arial"/>
              </a:rPr>
              <a:t>クラウド最適な推奨構成の採用等</a:t>
            </a:r>
            <a:br>
              <a:rPr lang="en-US" altLang="ja-JP" sz="800" kern="0">
                <a:solidFill>
                  <a:schemeClr val="accent6"/>
                </a:solidFill>
                <a:latin typeface="Meiryo UI" panose="020B0604030504040204" pitchFamily="50" charset="-128"/>
                <a:ea typeface="Meiryo UI" panose="020B0604030504040204" pitchFamily="50" charset="-128"/>
                <a:cs typeface="Arial"/>
              </a:rPr>
            </a:br>
            <a:r>
              <a:rPr lang="ja-JP" altLang="en-US" sz="800" kern="0">
                <a:solidFill>
                  <a:schemeClr val="accent6"/>
                </a:solidFill>
                <a:latin typeface="Meiryo UI" panose="020B0604030504040204" pitchFamily="50" charset="-128"/>
                <a:ea typeface="Meiryo UI" panose="020B0604030504040204" pitchFamily="50" charset="-128"/>
                <a:cs typeface="Arial"/>
              </a:rPr>
              <a:t>　　　を進めることにより費用逓減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7DF007E7-4251-6AF6-1707-04E65DC74552}"/>
              </a:ext>
            </a:extLst>
          </p:cNvPr>
          <p:cNvSpPr txBox="1"/>
          <p:nvPr/>
        </p:nvSpPr>
        <p:spPr>
          <a:xfrm>
            <a:off x="7973567" y="3052265"/>
            <a:ext cx="1759507" cy="338554"/>
          </a:xfrm>
          <a:prstGeom prst="rect">
            <a:avLst/>
          </a:prstGeom>
          <a:noFill/>
        </p:spPr>
        <p:txBody>
          <a:bodyPr wrap="square" rtlCol="0">
            <a:spAutoFit/>
          </a:bodyPr>
          <a:lstStyle/>
          <a:p>
            <a:pPr marL="92075" indent="-92075">
              <a:buFont typeface="+mj-ea"/>
              <a:buAutoNum type="circleNumDbPlain" startAt="4"/>
            </a:pPr>
            <a:r>
              <a:rPr kumimoji="1" lang="ja-JP" altLang="en-US" sz="800">
                <a:solidFill>
                  <a:schemeClr val="bg1">
                    <a:lumMod val="50000"/>
                  </a:schemeClr>
                </a:solidFill>
                <a:latin typeface="Meiryo UI" panose="020B0604030504040204" pitchFamily="50" charset="-128"/>
                <a:ea typeface="Meiryo UI" panose="020B0604030504040204" pitchFamily="50" charset="-128"/>
              </a:rPr>
              <a:t>京都府が調達した回線において、</a:t>
            </a:r>
            <a:br>
              <a:rPr kumimoji="1" lang="en-US" altLang="ja-JP" sz="800">
                <a:solidFill>
                  <a:schemeClr val="bg1">
                    <a:lumMod val="50000"/>
                  </a:schemeClr>
                </a:solidFill>
                <a:latin typeface="Meiryo UI" panose="020B0604030504040204" pitchFamily="50" charset="-128"/>
                <a:ea typeface="Meiryo UI" panose="020B0604030504040204" pitchFamily="50" charset="-128"/>
              </a:rPr>
            </a:br>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コストメリットがある回線調達を実施</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102" name="直線矢印コネクタ 101">
            <a:extLst>
              <a:ext uri="{FF2B5EF4-FFF2-40B4-BE49-F238E27FC236}">
                <a16:creationId xmlns:a16="http://schemas.microsoft.com/office/drawing/2014/main" id="{7C28E5B3-45AB-9C0E-9182-75CE9179F3FF}"/>
              </a:ext>
            </a:extLst>
          </p:cNvPr>
          <p:cNvCxnSpPr>
            <a:cxnSpLocks/>
          </p:cNvCxnSpPr>
          <p:nvPr/>
        </p:nvCxnSpPr>
        <p:spPr>
          <a:xfrm flipH="1" flipV="1">
            <a:off x="7866057" y="2838955"/>
            <a:ext cx="504227" cy="17158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C63CEE9E-BB0E-8A9D-9674-BCF7D635ABA4}"/>
              </a:ext>
            </a:extLst>
          </p:cNvPr>
          <p:cNvCxnSpPr>
            <a:cxnSpLocks/>
            <a:stCxn id="62" idx="1"/>
            <a:endCxn id="106" idx="0"/>
          </p:cNvCxnSpPr>
          <p:nvPr/>
        </p:nvCxnSpPr>
        <p:spPr>
          <a:xfrm flipH="1">
            <a:off x="7197394" y="1880853"/>
            <a:ext cx="623572" cy="1409018"/>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0A2A59B8-111B-4B14-8926-B2F9A16ED9BC}"/>
              </a:ext>
            </a:extLst>
          </p:cNvPr>
          <p:cNvCxnSpPr>
            <a:cxnSpLocks/>
            <a:stCxn id="62" idx="1"/>
          </p:cNvCxnSpPr>
          <p:nvPr/>
        </p:nvCxnSpPr>
        <p:spPr>
          <a:xfrm flipH="1">
            <a:off x="7800648" y="1880853"/>
            <a:ext cx="20318" cy="1857471"/>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5" name="楕円 104">
            <a:extLst>
              <a:ext uri="{FF2B5EF4-FFF2-40B4-BE49-F238E27FC236}">
                <a16:creationId xmlns:a16="http://schemas.microsoft.com/office/drawing/2014/main" id="{4462C03E-ECA7-CE7B-BF72-893E103C50DB}"/>
              </a:ext>
            </a:extLst>
          </p:cNvPr>
          <p:cNvSpPr/>
          <p:nvPr/>
        </p:nvSpPr>
        <p:spPr>
          <a:xfrm>
            <a:off x="7721006" y="3063128"/>
            <a:ext cx="175757" cy="100177"/>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06" name="グラフィックス 105" descr="建物 単色塗りつぶし">
            <a:extLst>
              <a:ext uri="{FF2B5EF4-FFF2-40B4-BE49-F238E27FC236}">
                <a16:creationId xmlns:a16="http://schemas.microsoft.com/office/drawing/2014/main" id="{DFD040E6-65E5-B1B7-E260-FF53048D07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93061" y="3289871"/>
            <a:ext cx="408665" cy="408665"/>
          </a:xfrm>
          <a:prstGeom prst="rect">
            <a:avLst/>
          </a:prstGeom>
        </p:spPr>
      </p:pic>
      <p:sp>
        <p:nvSpPr>
          <p:cNvPr id="107" name="テキスト ボックス 106">
            <a:extLst>
              <a:ext uri="{FF2B5EF4-FFF2-40B4-BE49-F238E27FC236}">
                <a16:creationId xmlns:a16="http://schemas.microsoft.com/office/drawing/2014/main" id="{72BDB05F-CF3B-3481-2245-C3B91163A594}"/>
              </a:ext>
            </a:extLst>
          </p:cNvPr>
          <p:cNvSpPr txBox="1"/>
          <p:nvPr/>
        </p:nvSpPr>
        <p:spPr>
          <a:xfrm>
            <a:off x="6348305" y="1916724"/>
            <a:ext cx="1442865" cy="338554"/>
          </a:xfrm>
          <a:prstGeom prst="rect">
            <a:avLst/>
          </a:prstGeom>
          <a:noFill/>
        </p:spPr>
        <p:txBody>
          <a:bodyPr wrap="square" rtlCol="0">
            <a:spAutoFit/>
          </a:bodyPr>
          <a:lstStyle/>
          <a:p>
            <a:pPr marL="92075" indent="-92075">
              <a:buFont typeface="+mj-ea"/>
              <a:buAutoNum type="circleNumDbPlain" startAt="4"/>
            </a:pPr>
            <a:r>
              <a:rPr kumimoji="1" lang="ja-JP" altLang="en-US" sz="800">
                <a:solidFill>
                  <a:schemeClr val="accent6"/>
                </a:solidFill>
                <a:latin typeface="Meiryo UI" panose="020B0604030504040204" pitchFamily="50" charset="-128"/>
                <a:ea typeface="Meiryo UI" panose="020B0604030504040204" pitchFamily="50" charset="-128"/>
              </a:rPr>
              <a:t>保守用回線について</a:t>
            </a:r>
            <a:br>
              <a:rPr kumimoji="1" lang="en-US" altLang="ja-JP" sz="800">
                <a:solidFill>
                  <a:schemeClr val="accent6"/>
                </a:solidFill>
                <a:latin typeface="Meiryo UI" panose="020B0604030504040204" pitchFamily="50" charset="-128"/>
                <a:ea typeface="Meiryo UI" panose="020B0604030504040204" pitchFamily="50" charset="-128"/>
              </a:rPr>
            </a:br>
            <a:r>
              <a:rPr kumimoji="1" lang="ja-JP" altLang="en-US" sz="800">
                <a:solidFill>
                  <a:schemeClr val="accent6"/>
                </a:solidFill>
                <a:latin typeface="Meiryo UI" panose="020B0604030504040204" pitchFamily="50" charset="-128"/>
                <a:ea typeface="Meiryo UI" panose="020B0604030504040204" pitchFamily="50" charset="-128"/>
              </a:rPr>
              <a:t>より多数の団体で共同利用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08" name="楕円 107">
            <a:extLst>
              <a:ext uri="{FF2B5EF4-FFF2-40B4-BE49-F238E27FC236}">
                <a16:creationId xmlns:a16="http://schemas.microsoft.com/office/drawing/2014/main" id="{B74D9921-1B35-2F4F-C4E0-98BDC3F9EE87}"/>
              </a:ext>
            </a:extLst>
          </p:cNvPr>
          <p:cNvSpPr/>
          <p:nvPr/>
        </p:nvSpPr>
        <p:spPr>
          <a:xfrm>
            <a:off x="7400459" y="2617011"/>
            <a:ext cx="175757" cy="100177"/>
          </a:xfrm>
          <a:prstGeom prst="ellipse">
            <a:avLst/>
          </a:prstGeom>
          <a:noFill/>
          <a:ln w="3810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17" name="テキスト ボックス 116">
            <a:extLst>
              <a:ext uri="{FF2B5EF4-FFF2-40B4-BE49-F238E27FC236}">
                <a16:creationId xmlns:a16="http://schemas.microsoft.com/office/drawing/2014/main" id="{113403B7-AD6C-9762-96B8-7CB45509A106}"/>
              </a:ext>
            </a:extLst>
          </p:cNvPr>
          <p:cNvSpPr txBox="1"/>
          <p:nvPr/>
        </p:nvSpPr>
        <p:spPr>
          <a:xfrm>
            <a:off x="6918270" y="3659705"/>
            <a:ext cx="595035"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129" name="直線矢印コネクタ 128">
            <a:extLst>
              <a:ext uri="{FF2B5EF4-FFF2-40B4-BE49-F238E27FC236}">
                <a16:creationId xmlns:a16="http://schemas.microsoft.com/office/drawing/2014/main" id="{8B13618B-EA7E-497D-2F86-08E96D09F73C}"/>
              </a:ext>
            </a:extLst>
          </p:cNvPr>
          <p:cNvCxnSpPr>
            <a:cxnSpLocks/>
          </p:cNvCxnSpPr>
          <p:nvPr/>
        </p:nvCxnSpPr>
        <p:spPr>
          <a:xfrm>
            <a:off x="7110095" y="2313798"/>
            <a:ext cx="211383" cy="2490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3" name="テキスト ボックス 132">
            <a:extLst>
              <a:ext uri="{FF2B5EF4-FFF2-40B4-BE49-F238E27FC236}">
                <a16:creationId xmlns:a16="http://schemas.microsoft.com/office/drawing/2014/main" id="{3134E1D0-98B1-069D-2403-2EAE31D531F4}"/>
              </a:ext>
            </a:extLst>
          </p:cNvPr>
          <p:cNvSpPr txBox="1"/>
          <p:nvPr/>
        </p:nvSpPr>
        <p:spPr>
          <a:xfrm>
            <a:off x="4692881" y="5899345"/>
            <a:ext cx="1498349" cy="415498"/>
          </a:xfrm>
          <a:prstGeom prst="rect">
            <a:avLst/>
          </a:prstGeom>
          <a:noFill/>
        </p:spPr>
        <p:txBody>
          <a:bodyPr wrap="square" rtlCol="0">
            <a:spAutoFit/>
          </a:bodyPr>
          <a:lstStyle/>
          <a:p>
            <a:r>
              <a:rPr kumimoji="1" lang="ja-JP" altLang="en-US" sz="7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700">
                <a:solidFill>
                  <a:schemeClr val="bg1">
                    <a:lumMod val="50000"/>
                  </a:schemeClr>
                </a:solidFill>
                <a:latin typeface="Meiryo UI" panose="020B0604030504040204" pitchFamily="50" charset="-128"/>
                <a:ea typeface="Meiryo UI" panose="020B0604030504040204" pitchFamily="50" charset="-128"/>
              </a:rPr>
              <a:t>A</a:t>
            </a:r>
            <a:r>
              <a:rPr kumimoji="1" lang="ja-JP" altLang="en-US" sz="7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700">
                <a:solidFill>
                  <a:schemeClr val="bg1">
                    <a:lumMod val="50000"/>
                  </a:schemeClr>
                </a:solidFill>
                <a:latin typeface="Meiryo UI" panose="020B0604030504040204" pitchFamily="50" charset="-128"/>
                <a:ea typeface="Meiryo UI" panose="020B0604030504040204" pitchFamily="50" charset="-128"/>
              </a:rPr>
              <a:t>B</a:t>
            </a:r>
            <a:r>
              <a:rPr kumimoji="1" lang="ja-JP" altLang="en-US" sz="7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7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7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700">
              <a:solidFill>
                <a:schemeClr val="accent1"/>
              </a:solidFill>
              <a:latin typeface="Meiryo UI" panose="020B0604030504040204" pitchFamily="50" charset="-128"/>
              <a:ea typeface="Meiryo UI" panose="020B0604030504040204" pitchFamily="50" charset="-128"/>
            </a:endParaRPr>
          </a:p>
          <a:p>
            <a:r>
              <a:rPr kumimoji="1" lang="ja-JP" altLang="en-US" sz="7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700">
              <a:solidFill>
                <a:srgbClr val="FF0000"/>
              </a:solidFill>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E4711E3F-0654-B05B-127C-C15BE1E2EB4B}"/>
              </a:ext>
            </a:extLst>
          </p:cNvPr>
          <p:cNvSpPr txBox="1"/>
          <p:nvPr/>
        </p:nvSpPr>
        <p:spPr>
          <a:xfrm>
            <a:off x="7890126" y="6053211"/>
            <a:ext cx="1975335" cy="200055"/>
          </a:xfrm>
          <a:prstGeom prst="rect">
            <a:avLst/>
          </a:prstGeom>
          <a:noFill/>
        </p:spPr>
        <p:txBody>
          <a:bodyPr wrap="square" rtlCol="0">
            <a:spAutoFit/>
          </a:bodyPr>
          <a:lstStyle/>
          <a:p>
            <a:r>
              <a:rPr kumimoji="1" lang="ja-JP" altLang="en-US" sz="700">
                <a:solidFill>
                  <a:schemeClr val="accent6"/>
                </a:solidFill>
                <a:latin typeface="Meiryo UI" panose="020B0604030504040204" pitchFamily="50" charset="-128"/>
                <a:ea typeface="Meiryo UI" panose="020B0604030504040204" pitchFamily="50" charset="-128"/>
              </a:rPr>
              <a:t>緑字：コスト</a:t>
            </a:r>
            <a:r>
              <a:rPr kumimoji="1" lang="en-US" altLang="ja-JP" sz="700">
                <a:solidFill>
                  <a:schemeClr val="accent6"/>
                </a:solidFill>
                <a:latin typeface="Meiryo UI" panose="020B0604030504040204" pitchFamily="50" charset="-128"/>
                <a:ea typeface="Meiryo UI" panose="020B0604030504040204" pitchFamily="50" charset="-128"/>
              </a:rPr>
              <a:t>B</a:t>
            </a:r>
            <a:r>
              <a:rPr kumimoji="1" lang="ja-JP" altLang="en-US" sz="7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700">
              <a:solidFill>
                <a:schemeClr val="accent6"/>
              </a:solidFill>
              <a:latin typeface="Meiryo UI" panose="020B0604030504040204" pitchFamily="50" charset="-128"/>
              <a:ea typeface="Meiryo UI" panose="020B0604030504040204" pitchFamily="50" charset="-128"/>
            </a:endParaRPr>
          </a:p>
        </p:txBody>
      </p:sp>
      <p:pic>
        <p:nvPicPr>
          <p:cNvPr id="135" name="グラフィックス 134" descr="データベース 枠線">
            <a:extLst>
              <a:ext uri="{FF2B5EF4-FFF2-40B4-BE49-F238E27FC236}">
                <a16:creationId xmlns:a16="http://schemas.microsoft.com/office/drawing/2014/main" id="{8724C91D-0652-BFA3-C3F5-B9523BB6743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4050" y="5881266"/>
            <a:ext cx="150750" cy="150750"/>
          </a:xfrm>
          <a:prstGeom prst="rect">
            <a:avLst/>
          </a:prstGeom>
        </p:spPr>
      </p:pic>
      <p:sp>
        <p:nvSpPr>
          <p:cNvPr id="136" name="テキスト ボックス 135">
            <a:extLst>
              <a:ext uri="{FF2B5EF4-FFF2-40B4-BE49-F238E27FC236}">
                <a16:creationId xmlns:a16="http://schemas.microsoft.com/office/drawing/2014/main" id="{EFCCF5B4-4471-6F43-4AD2-BFC0DEE2EF12}"/>
              </a:ext>
            </a:extLst>
          </p:cNvPr>
          <p:cNvSpPr txBox="1"/>
          <p:nvPr/>
        </p:nvSpPr>
        <p:spPr>
          <a:xfrm>
            <a:off x="8124800" y="5857985"/>
            <a:ext cx="1717575" cy="200055"/>
          </a:xfrm>
          <a:prstGeom prst="rect">
            <a:avLst/>
          </a:prstGeom>
          <a:noFill/>
        </p:spPr>
        <p:txBody>
          <a:bodyPr wrap="square" rtlCol="0">
            <a:spAutoFit/>
          </a:bodyPr>
          <a:lstStyle/>
          <a:p>
            <a:r>
              <a:rPr kumimoji="1" lang="ja-JP" altLang="en-US" sz="7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700">
              <a:solidFill>
                <a:schemeClr val="accent6"/>
              </a:solidFill>
              <a:latin typeface="Meiryo UI" panose="020B0604030504040204" pitchFamily="50" charset="-128"/>
              <a:ea typeface="Meiryo UI" panose="020B0604030504040204" pitchFamily="50" charset="-128"/>
            </a:endParaRPr>
          </a:p>
        </p:txBody>
      </p:sp>
      <p:sp>
        <p:nvSpPr>
          <p:cNvPr id="137" name="矢印: 下 136">
            <a:extLst>
              <a:ext uri="{FF2B5EF4-FFF2-40B4-BE49-F238E27FC236}">
                <a16:creationId xmlns:a16="http://schemas.microsoft.com/office/drawing/2014/main" id="{6D4DD647-D493-8B9F-11BC-86D46404F275}"/>
              </a:ext>
            </a:extLst>
          </p:cNvPr>
          <p:cNvSpPr/>
          <p:nvPr/>
        </p:nvSpPr>
        <p:spPr>
          <a:xfrm rot="16200000">
            <a:off x="6054350" y="41394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38" name="矢印: 下 137">
            <a:extLst>
              <a:ext uri="{FF2B5EF4-FFF2-40B4-BE49-F238E27FC236}">
                <a16:creationId xmlns:a16="http://schemas.microsoft.com/office/drawing/2014/main" id="{45E651E4-FA97-A355-753A-D00F1B5F226B}"/>
              </a:ext>
            </a:extLst>
          </p:cNvPr>
          <p:cNvSpPr/>
          <p:nvPr/>
        </p:nvSpPr>
        <p:spPr>
          <a:xfrm rot="16200000">
            <a:off x="2205897" y="4176091"/>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D17CC0C-46D9-3959-82AF-022A51A66EE6}"/>
              </a:ext>
            </a:extLst>
          </p:cNvPr>
          <p:cNvSpPr txBox="1"/>
          <p:nvPr/>
        </p:nvSpPr>
        <p:spPr>
          <a:xfrm>
            <a:off x="3509910" y="4714096"/>
            <a:ext cx="835153" cy="338554"/>
          </a:xfrm>
          <a:prstGeom prst="rect">
            <a:avLst/>
          </a:prstGeom>
          <a:noFill/>
        </p:spPr>
        <p:txBody>
          <a:bodyPr wrap="square" rtlCol="0">
            <a:spAutoFit/>
          </a:bodyPr>
          <a:lstStyle/>
          <a:p>
            <a:pPr marL="92075" indent="-92075">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既存の地域回線を利用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7873B698-76DC-13B6-5610-ED1FC39027BA}"/>
              </a:ext>
            </a:extLst>
          </p:cNvPr>
          <p:cNvSpPr txBox="1"/>
          <p:nvPr/>
        </p:nvSpPr>
        <p:spPr>
          <a:xfrm>
            <a:off x="6883623" y="4714096"/>
            <a:ext cx="835153" cy="338554"/>
          </a:xfrm>
          <a:prstGeom prst="rect">
            <a:avLst/>
          </a:prstGeom>
          <a:noFill/>
        </p:spPr>
        <p:txBody>
          <a:bodyPr wrap="square" rtlCol="0">
            <a:spAutoFit/>
          </a:bodyPr>
          <a:lstStyle/>
          <a:p>
            <a:pPr marL="92075" indent="-92075">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既存の地域回線を利用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27" name="直線矢印コネクタ 26">
            <a:extLst>
              <a:ext uri="{FF2B5EF4-FFF2-40B4-BE49-F238E27FC236}">
                <a16:creationId xmlns:a16="http://schemas.microsoft.com/office/drawing/2014/main" id="{E0B44DD9-A9B1-98F7-D798-C8690C09D37D}"/>
              </a:ext>
            </a:extLst>
          </p:cNvPr>
          <p:cNvCxnSpPr>
            <a:cxnSpLocks/>
          </p:cNvCxnSpPr>
          <p:nvPr/>
        </p:nvCxnSpPr>
        <p:spPr>
          <a:xfrm flipH="1" flipV="1">
            <a:off x="8270340" y="1541896"/>
            <a:ext cx="99944" cy="57464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008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9D148F1-38F4-FF54-E365-0571A3967D2A}"/>
              </a:ext>
            </a:extLst>
          </p:cNvPr>
          <p:cNvSpPr>
            <a:spLocks noGrp="1"/>
          </p:cNvSpPr>
          <p:nvPr>
            <p:ph type="sldNum" sz="quarter" idx="4294967295"/>
          </p:nvPr>
        </p:nvSpPr>
        <p:spPr>
          <a:xfrm>
            <a:off x="7677150" y="6321425"/>
            <a:ext cx="22288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D4F317-19D0-4848-B5EB-5B174DBE8CF9}" type="slidenum">
              <a:rPr kumimoji="1" lang="ja-JP" altLang="en-US" sz="1137" b="0" i="0" u="none" strike="noStrike" kern="1200" cap="none" spc="0" normalizeH="0" baseline="0" noProof="0" smtClean="0">
                <a:ln>
                  <a:noFill/>
                </a:ln>
                <a:solidFill>
                  <a:prstClr val="white">
                    <a:lumMod val="50000"/>
                  </a:prstClr>
                </a:solidFill>
                <a:effectLst/>
                <a:uLnTx/>
                <a:uFillTx/>
                <a:latin typeface="Meiryo UI"/>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137" b="0" i="0" u="none" strike="noStrike" kern="1200" cap="none" spc="0" normalizeH="0" baseline="0" noProof="0">
              <a:ln>
                <a:noFill/>
              </a:ln>
              <a:solidFill>
                <a:prstClr val="white">
                  <a:lumMod val="50000"/>
                </a:prstClr>
              </a:solidFill>
              <a:effectLst/>
              <a:uLnTx/>
              <a:uFillTx/>
              <a:latin typeface="Meiryo UI"/>
              <a:ea typeface="Meiryo UI"/>
              <a:cs typeface="+mn-cs"/>
            </a:endParaRPr>
          </a:p>
        </p:txBody>
      </p:sp>
    </p:spTree>
    <p:extLst>
      <p:ext uri="{BB962C8B-B14F-4D97-AF65-F5344CB8AC3E}">
        <p14:creationId xmlns:p14="http://schemas.microsoft.com/office/powerpoint/2010/main" val="17336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191189C-A706-4080-B659-89062380912E}"/>
              </a:ext>
            </a:extLst>
          </p:cNvPr>
          <p:cNvSpPr>
            <a:spLocks noGrp="1"/>
          </p:cNvSpPr>
          <p:nvPr>
            <p:ph type="title"/>
          </p:nvPr>
        </p:nvSpPr>
        <p:spPr>
          <a:xfrm>
            <a:off x="340519" y="2744714"/>
            <a:ext cx="9224962" cy="1368572"/>
          </a:xfrm>
        </p:spPr>
        <p:txBody>
          <a:bodyPr/>
          <a:lstStyle/>
          <a:p>
            <a:pPr algn="ctr"/>
            <a:r>
              <a:rPr lang="en-US" altLang="ja-JP" sz="3200" b="1"/>
              <a:t>【</a:t>
            </a:r>
            <a:r>
              <a:rPr lang="ja-JP" altLang="en-US" sz="3200" b="1"/>
              <a:t>基礎資料</a:t>
            </a:r>
            <a:r>
              <a:rPr lang="en-US" altLang="ja-JP" sz="3200" b="1"/>
              <a:t>】</a:t>
            </a:r>
            <a:br>
              <a:rPr lang="en-US" altLang="ja-JP" sz="3200" b="1"/>
            </a:br>
            <a:br>
              <a:rPr lang="en-US" altLang="ja-JP" sz="3200" b="1"/>
            </a:br>
            <a:r>
              <a:rPr lang="ja-JP" altLang="en-US" sz="3000" b="1"/>
              <a:t>団体別実証結果及びデジタル庁推計値の</a:t>
            </a:r>
            <a:br>
              <a:rPr lang="en-US" altLang="ja-JP" sz="3000" b="1"/>
            </a:br>
            <a:r>
              <a:rPr lang="ja-JP" altLang="en-US" sz="3000" b="1"/>
              <a:t>基となった対策イメージ</a:t>
            </a:r>
          </a:p>
        </p:txBody>
      </p:sp>
      <p:sp>
        <p:nvSpPr>
          <p:cNvPr id="3" name="スライド番号プレースホルダー 5">
            <a:extLst>
              <a:ext uri="{FF2B5EF4-FFF2-40B4-BE49-F238E27FC236}">
                <a16:creationId xmlns:a16="http://schemas.microsoft.com/office/drawing/2014/main" id="{216CD23F-AC01-4B28-99B5-C89FAB9893B4}"/>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363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a:latin typeface="Meiryo UI" panose="020B0604030504040204" pitchFamily="50" charset="-128"/>
                <a:ea typeface="Meiryo UI" panose="020B0604030504040204" pitchFamily="50" charset="-128"/>
              </a:rPr>
              <a:t>令和５年度の検証結果（神戸市の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endParaRPr kumimoji="1" lang="ja-JP" altLang="en-US" sz="2400" b="1">
              <a:latin typeface="Meiryo UI" panose="020B0604030504040204" pitchFamily="50" charset="-128"/>
              <a:ea typeface="Meiryo UI" panose="020B0604030504040204" pitchFamily="50" charset="-128"/>
            </a:endParaRPr>
          </a:p>
        </p:txBody>
      </p:sp>
      <p:sp>
        <p:nvSpPr>
          <p:cNvPr id="10" name="スライド番号プレースホルダー 5">
            <a:extLst>
              <a:ext uri="{FF2B5EF4-FFF2-40B4-BE49-F238E27FC236}">
                <a16:creationId xmlns:a16="http://schemas.microsoft.com/office/drawing/2014/main" id="{F359BF93-6870-3263-96C3-220289BCE4B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7" name="表 16">
            <a:extLst>
              <a:ext uri="{FF2B5EF4-FFF2-40B4-BE49-F238E27FC236}">
                <a16:creationId xmlns:a16="http://schemas.microsoft.com/office/drawing/2014/main" id="{D1E62D51-BCB9-C8B3-F7F3-88C4DE665409}"/>
              </a:ext>
            </a:extLst>
          </p:cNvPr>
          <p:cNvGraphicFramePr>
            <a:graphicFrameLocks noGrp="1"/>
          </p:cNvGraphicFramePr>
          <p:nvPr>
            <p:extLst>
              <p:ext uri="{D42A27DB-BD31-4B8C-83A1-F6EECF244321}">
                <p14:modId xmlns:p14="http://schemas.microsoft.com/office/powerpoint/2010/main" val="706919511"/>
              </p:ext>
            </p:extLst>
          </p:nvPr>
        </p:nvGraphicFramePr>
        <p:xfrm>
          <a:off x="360000" y="2920476"/>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374,587,000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349,550,000 </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-25,037,000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374,587,000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349,550,000 </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-25,037,000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224,083,000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2,903,000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-221,180,000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-99%</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362,335,000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43,425,657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-318,909,343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-88%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32,998,000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67,185,191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34,187,191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104%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115,293,310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115,293,310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224,609,076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224,609,076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619,416,000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453,416,234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-165,999,766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994,003,000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802,966,234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-191,036,766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00338D"/>
                          </a:solidFill>
                          <a:effectLst/>
                          <a:latin typeface="Meiryo UI" panose="020B0604030504040204" pitchFamily="50" charset="-128"/>
                          <a:ea typeface="Meiryo UI" panose="020B0604030504040204" pitchFamily="50" charset="-128"/>
                        </a:rPr>
                        <a:t>-19%</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18" name="テキスト ボックス 17">
            <a:extLst>
              <a:ext uri="{FF2B5EF4-FFF2-40B4-BE49-F238E27FC236}">
                <a16:creationId xmlns:a16="http://schemas.microsoft.com/office/drawing/2014/main" id="{CCD9F5FC-D3FB-B3A7-6C42-2C86659DD4C3}"/>
              </a:ext>
            </a:extLst>
          </p:cNvPr>
          <p:cNvSpPr txBox="1"/>
          <p:nvPr/>
        </p:nvSpPr>
        <p:spPr>
          <a:xfrm>
            <a:off x="258029" y="2629021"/>
            <a:ext cx="2238113"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神戸市の経費項目ごとの増減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19" name="テキスト ボックス 18">
            <a:extLst>
              <a:ext uri="{FF2B5EF4-FFF2-40B4-BE49-F238E27FC236}">
                <a16:creationId xmlns:a16="http://schemas.microsoft.com/office/drawing/2014/main" id="{B4740058-0520-B376-2472-F452FE138AA3}"/>
              </a:ext>
            </a:extLst>
          </p:cNvPr>
          <p:cNvSpPr txBox="1"/>
          <p:nvPr/>
        </p:nvSpPr>
        <p:spPr>
          <a:xfrm>
            <a:off x="5236494" y="2687738"/>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CA7FA10-6975-DFD6-ADD0-7FAEBAB0E9F4}"/>
              </a:ext>
            </a:extLst>
          </p:cNvPr>
          <p:cNvSpPr txBox="1"/>
          <p:nvPr/>
        </p:nvSpPr>
        <p:spPr bwMode="auto">
          <a:xfrm>
            <a:off x="72000" y="595073"/>
            <a:ext cx="9767557" cy="1569628"/>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神戸市のランニングコストは、</a:t>
            </a:r>
            <a:r>
              <a:rPr kumimoji="1" lang="ja-JP" altLang="en-US" sz="1600" b="1" kern="0">
                <a:solidFill>
                  <a:srgbClr val="00338D"/>
                </a:solidFill>
                <a:latin typeface="Meiryo UI"/>
                <a:ea typeface="Meiryo UI"/>
              </a:rPr>
              <a:t>約</a:t>
            </a:r>
            <a:r>
              <a:rPr kumimoji="1" lang="en-US" altLang="ja-JP" sz="1600" b="1" kern="0">
                <a:solidFill>
                  <a:srgbClr val="00338D"/>
                </a:solidFill>
                <a:latin typeface="Meiryo UI"/>
                <a:ea typeface="Meiryo UI"/>
              </a:rPr>
              <a:t>191</a:t>
            </a:r>
            <a:r>
              <a:rPr kumimoji="1" lang="ja-JP" altLang="en-US" sz="1600" b="1" kern="0">
                <a:solidFill>
                  <a:srgbClr val="00338D"/>
                </a:solidFill>
                <a:latin typeface="Meiryo UI"/>
                <a:ea typeface="Meiryo UI"/>
              </a:rPr>
              <a:t>百万円減少</a:t>
            </a:r>
            <a:r>
              <a:rPr kumimoji="1" lang="ja-JP" altLang="en-US" sz="1200" b="1" kern="0">
                <a:solidFill>
                  <a:srgbClr val="00338D"/>
                </a:solidFill>
                <a:latin typeface="Meiryo UI"/>
                <a:ea typeface="Meiryo UI"/>
              </a:rPr>
              <a:t>（</a:t>
            </a:r>
            <a:r>
              <a:rPr kumimoji="1" lang="en-US" altLang="ja-JP" sz="1200" b="1" kern="0">
                <a:solidFill>
                  <a:srgbClr val="00338D"/>
                </a:solidFill>
                <a:latin typeface="Meiryo UI"/>
                <a:ea typeface="Meiryo UI"/>
              </a:rPr>
              <a:t>-19%</a:t>
            </a:r>
            <a:r>
              <a:rPr kumimoji="1" lang="ja-JP" altLang="en-US" sz="1200" b="1" kern="0">
                <a:solidFill>
                  <a:srgbClr val="00338D"/>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現行のデータセンター（単独利用）環境で発生していた、</a:t>
            </a:r>
            <a:r>
              <a:rPr kumimoji="1" lang="ja-JP" altLang="en-US" sz="1600" b="1" u="sng" kern="0">
                <a:solidFill>
                  <a:prstClr val="black"/>
                </a:solidFill>
                <a:latin typeface="Meiryo UI"/>
                <a:ea typeface="Meiryo UI"/>
              </a:rPr>
              <a:t>「ハードウェア借料」、「ソフトウェア借料」が逓減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540</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-54%</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、また関連して</a:t>
            </a:r>
            <a:r>
              <a:rPr kumimoji="1" lang="ja-JP" altLang="en-US" sz="1600" b="1" u="sng" kern="0">
                <a:solidFill>
                  <a:prstClr val="black"/>
                </a:solidFill>
                <a:latin typeface="Meiryo UI"/>
                <a:ea typeface="Meiryo UI"/>
              </a:rPr>
              <a:t>「システム運用作業」も逓減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25</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-3%</a:t>
            </a:r>
            <a:r>
              <a:rPr kumimoji="1" lang="ja-JP" altLang="en-US" sz="1200" kern="0">
                <a:solidFill>
                  <a:srgbClr val="00338D"/>
                </a:solidFill>
                <a:latin typeface="Meiryo UI"/>
                <a:ea typeface="Meiryo UI"/>
              </a:rPr>
              <a:t>）</a:t>
            </a:r>
            <a:r>
              <a:rPr kumimoji="1" lang="ja-JP" altLang="en-US" sz="1600" kern="0">
                <a:solidFill>
                  <a:prstClr val="black"/>
                </a:solidFill>
                <a:latin typeface="Meiryo UI"/>
                <a:ea typeface="Meiryo UI"/>
              </a:rPr>
              <a:t>した。これらはガバメントクラウドへ移行することで</a:t>
            </a:r>
            <a:r>
              <a:rPr kumimoji="1" lang="ja-JP" altLang="en-US" sz="1600" b="1" u="sng" kern="0">
                <a:solidFill>
                  <a:prstClr val="black"/>
                </a:solidFill>
                <a:latin typeface="Meiryo UI"/>
                <a:ea typeface="Meiryo UI"/>
              </a:rPr>
              <a:t>「クラウド利用経費」に費目替えとなり増加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224</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23%</a:t>
            </a:r>
            <a:r>
              <a:rPr kumimoji="1" lang="ja-JP" altLang="en-US" sz="1200" b="1" u="sng" kern="0">
                <a:solidFill>
                  <a:srgbClr val="FF0000"/>
                </a:solidFill>
                <a:latin typeface="Meiryo UI"/>
                <a:ea typeface="Meiryo UI"/>
              </a:rPr>
              <a:t>）</a:t>
            </a:r>
            <a:r>
              <a:rPr kumimoji="1" lang="ja-JP" altLang="en-US" sz="1600" b="1" u="sng"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一方で、庁舎からガバメントクラウドへ接続する通信回線を追加したため、</a:t>
            </a:r>
            <a:r>
              <a:rPr kumimoji="1" lang="ja-JP" altLang="en-US" sz="1600" b="1" u="sng" kern="0">
                <a:solidFill>
                  <a:prstClr val="black"/>
                </a:solidFill>
                <a:latin typeface="Meiryo UI"/>
                <a:ea typeface="Meiryo UI"/>
              </a:rPr>
              <a:t>「通信回線費」が増加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115</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+12%</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した。</a:t>
            </a:r>
            <a:endParaRPr kumimoji="1" lang="en-US" altLang="ja-JP" sz="1600" kern="0">
              <a:solidFill>
                <a:prstClr val="black"/>
              </a:solidFill>
              <a:latin typeface="Meiryo UI"/>
              <a:ea typeface="Meiryo UI"/>
            </a:endParaRPr>
          </a:p>
        </p:txBody>
      </p:sp>
      <p:sp>
        <p:nvSpPr>
          <p:cNvPr id="22" name="正方形/長方形 21">
            <a:extLst>
              <a:ext uri="{FF2B5EF4-FFF2-40B4-BE49-F238E27FC236}">
                <a16:creationId xmlns:a16="http://schemas.microsoft.com/office/drawing/2014/main" id="{A12BC848-794A-EEC0-E3A0-01B8959BAE38}"/>
              </a:ext>
            </a:extLst>
          </p:cNvPr>
          <p:cNvSpPr/>
          <p:nvPr/>
        </p:nvSpPr>
        <p:spPr>
          <a:xfrm>
            <a:off x="6298414" y="2744581"/>
            <a:ext cx="3456001" cy="1632726"/>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ソフトウェア保守費の増加要因（詳細）と削減見込み</a:t>
            </a:r>
            <a:endPar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ja-JP" altLang="en-US" sz="900" b="0" i="0" u="none" strike="noStrike" kern="0" cap="none" spc="0" normalizeH="0" baseline="0" noProof="0">
                <a:ln>
                  <a:noFill/>
                </a:ln>
                <a:solidFill>
                  <a:srgbClr val="000000"/>
                </a:solidFill>
                <a:effectLst/>
                <a:uLnTx/>
                <a:uFillTx/>
                <a:latin typeface="Meiryo UI"/>
                <a:ea typeface="Meiryo UI"/>
                <a:cs typeface="Arial"/>
              </a:rPr>
              <a:t>積み上げ費目の違いによる費用増</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a:ea typeface="Meiryo UI"/>
                <a:cs typeface="Arial"/>
              </a:rPr>
              <a:t>現行環境では、ソフトウェア保守費の一部がシステム運用作業費に計上されている</a:t>
            </a:r>
            <a:endParaRPr lang="en-US" altLang="ja-JP" sz="900" kern="0">
              <a:solidFill>
                <a:srgbClr val="000000"/>
              </a:solidFill>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a:ea typeface="Meiryo UI"/>
                <a:cs typeface="Arial"/>
              </a:rPr>
              <a:t>先行事業では、現行環境ではシステム運用作業費用に計上していた一部ソフトウェア保守費を計上していることで増加となっている。（システム運用作業費用を合わせて比較する場合、本費用については大きな差はない。）</a:t>
            </a:r>
          </a:p>
          <a:p>
            <a:pPr marL="224550"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マネージドサービス利用などのクラウド最適化による自動化や効率</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化を図ることでクラウド利用経費の逓減を検討することと併せて、</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ソフトウェア借料やソフトウェア保守費逓減となる想定</a:t>
            </a:r>
            <a:r>
              <a:rPr lang="en-US" altLang="ja-JP" sz="900" kern="0">
                <a:solidFill>
                  <a:srgbClr val="FF0000"/>
                </a:solidFill>
                <a:latin typeface="Meiryo UI"/>
                <a:ea typeface="Meiryo UI"/>
                <a:cs typeface="Arial"/>
              </a:rPr>
              <a:t>】</a:t>
            </a:r>
          </a:p>
        </p:txBody>
      </p:sp>
      <p:sp>
        <p:nvSpPr>
          <p:cNvPr id="24" name="正方形/長方形 23">
            <a:extLst>
              <a:ext uri="{FF2B5EF4-FFF2-40B4-BE49-F238E27FC236}">
                <a16:creationId xmlns:a16="http://schemas.microsoft.com/office/drawing/2014/main" id="{8B6A0307-CCE3-EA0F-A7FA-37CDEAED4119}"/>
              </a:ext>
            </a:extLst>
          </p:cNvPr>
          <p:cNvSpPr/>
          <p:nvPr/>
        </p:nvSpPr>
        <p:spPr>
          <a:xfrm>
            <a:off x="796575" y="5253920"/>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75E30ED9-FC29-2F34-012F-1E565E01A22D}"/>
              </a:ext>
            </a:extLst>
          </p:cNvPr>
          <p:cNvSpPr/>
          <p:nvPr/>
        </p:nvSpPr>
        <p:spPr>
          <a:xfrm>
            <a:off x="796575" y="4673702"/>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E9DBFAD-ACF6-8524-97E0-F5548DC89E28}"/>
              </a:ext>
            </a:extLst>
          </p:cNvPr>
          <p:cNvSpPr/>
          <p:nvPr/>
        </p:nvSpPr>
        <p:spPr>
          <a:xfrm>
            <a:off x="6298413" y="4432522"/>
            <a:ext cx="3456001" cy="1677701"/>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lvl="1" defTabSz="914400">
              <a:defRPr/>
            </a:pPr>
            <a:r>
              <a:rPr lang="ja-JP" altLang="en-US" sz="900" b="1" kern="0">
                <a:solidFill>
                  <a:srgbClr val="000000"/>
                </a:solidFill>
                <a:latin typeface="Meiryo UI"/>
                <a:ea typeface="Meiryo UI"/>
                <a:cs typeface="Arial"/>
              </a:rPr>
              <a:t>クラウド利用経費の増加要因（詳細）と削減見込み</a:t>
            </a:r>
            <a:endParaRPr lang="en-US" altLang="ja-JP" sz="900" b="1" kern="0">
              <a:solidFill>
                <a:srgbClr val="000000"/>
              </a:solidFill>
              <a:latin typeface="Meiryo UI"/>
              <a:ea typeface="Meiryo UI"/>
              <a:cs typeface="Arial"/>
            </a:endParaRPr>
          </a:p>
          <a:p>
            <a:pPr marL="171450" lvl="0" indent="-171450" defTabSz="914400">
              <a:buFont typeface="Wingdings" panose="05000000000000000000" pitchFamily="2" charset="2"/>
              <a:buChar char="n"/>
              <a:defRPr/>
            </a:pPr>
            <a:r>
              <a:rPr lang="ja-JP" altLang="en-US" sz="900" kern="0">
                <a:solidFill>
                  <a:srgbClr val="000000"/>
                </a:solidFill>
                <a:latin typeface="Meiryo UI"/>
                <a:ea typeface="Meiryo UI"/>
                <a:cs typeface="Arial"/>
              </a:rPr>
              <a:t>現行利用中のシステムとガバメントクラウドの費用按分有無の違い</a:t>
            </a:r>
            <a:endParaRPr lang="en-US" altLang="ja-JP" sz="900" kern="0">
              <a:solidFill>
                <a:srgbClr val="000000"/>
              </a:solidFill>
              <a:latin typeface="Meiryo UI"/>
              <a:ea typeface="Meiryo UI"/>
              <a:cs typeface="Arial"/>
            </a:endParaRPr>
          </a:p>
          <a:p>
            <a:pPr marL="453150" lvl="1" indent="-228600" defTabSz="914400">
              <a:buFont typeface="+mj-ea"/>
              <a:buAutoNum type="circleNumDbPlain" startAt="3"/>
              <a:defRPr/>
            </a:pPr>
            <a:r>
              <a:rPr lang="ja-JP" altLang="en-US" sz="900" kern="0">
                <a:solidFill>
                  <a:srgbClr val="000000"/>
                </a:solidFill>
                <a:latin typeface="Meiryo UI"/>
                <a:ea typeface="Meiryo UI"/>
                <a:cs typeface="Arial"/>
              </a:rPr>
              <a:t>現行利用中のシステムは、オンプレミス環境でありハードウェア等を単独で利用している</a:t>
            </a:r>
            <a:endParaRPr lang="en-US" altLang="ja-JP" sz="900" kern="0">
              <a:solidFill>
                <a:srgbClr val="000000"/>
              </a:solidFill>
              <a:latin typeface="Meiryo UI"/>
              <a:ea typeface="Meiryo UI"/>
              <a:cs typeface="Arial"/>
            </a:endParaRPr>
          </a:p>
          <a:p>
            <a:pPr marL="453150" lvl="1" indent="-228600" defTabSz="914400">
              <a:buFont typeface="+mj-ea"/>
              <a:buAutoNum type="circleNumDbPlain" startAt="3"/>
              <a:defRPr/>
            </a:pPr>
            <a:r>
              <a:rPr lang="ja-JP" altLang="en-US" sz="900" kern="0">
                <a:solidFill>
                  <a:srgbClr val="000000"/>
                </a:solidFill>
                <a:latin typeface="Meiryo UI"/>
                <a:ea typeface="Meiryo UI"/>
                <a:cs typeface="Arial"/>
              </a:rPr>
              <a:t>先行事業では、ガバメントクラウド上に構築したシステムについて単独利用を前提とした試算になっており、ハードウェア借料・ソフトウェア借料等の一部が費目替えとなり純増</a:t>
            </a:r>
            <a:endParaRPr lang="en-US" altLang="ja-JP" sz="900" kern="0">
              <a:solidFill>
                <a:srgbClr val="000000"/>
              </a:solidFill>
              <a:latin typeface="Meiryo UI"/>
              <a:ea typeface="Meiryo UI"/>
              <a:cs typeface="Arial"/>
            </a:endParaRPr>
          </a:p>
          <a:p>
            <a:pPr marL="224550"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マネージドサービス利用などのクラウド最適化による自動化や効率</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化を図ること、また</a:t>
            </a:r>
            <a:r>
              <a:rPr lang="en-US" altLang="ja-JP" sz="900" kern="0">
                <a:solidFill>
                  <a:srgbClr val="FF0000"/>
                </a:solidFill>
                <a:latin typeface="Meiryo UI"/>
                <a:ea typeface="Meiryo UI"/>
                <a:cs typeface="Arial"/>
              </a:rPr>
              <a:t>AMI</a:t>
            </a:r>
            <a:r>
              <a:rPr lang="ja-JP" altLang="en-US" sz="900" kern="0">
                <a:solidFill>
                  <a:srgbClr val="FF0000"/>
                </a:solidFill>
                <a:latin typeface="Meiryo UI"/>
                <a:ea typeface="Meiryo UI"/>
                <a:cs typeface="Arial"/>
              </a:rPr>
              <a:t>・</a:t>
            </a:r>
            <a:r>
              <a:rPr lang="en-US" altLang="ja-JP" sz="900" kern="0" err="1">
                <a:solidFill>
                  <a:srgbClr val="FF0000"/>
                </a:solidFill>
                <a:latin typeface="Meiryo UI"/>
                <a:ea typeface="Meiryo UI"/>
                <a:cs typeface="Arial"/>
              </a:rPr>
              <a:t>IaC</a:t>
            </a:r>
            <a:r>
              <a:rPr lang="ja-JP" altLang="en-US" sz="900" kern="0">
                <a:solidFill>
                  <a:srgbClr val="FF0000"/>
                </a:solidFill>
                <a:latin typeface="Meiryo UI"/>
                <a:ea typeface="Meiryo UI"/>
                <a:cs typeface="Arial"/>
              </a:rPr>
              <a:t>化、運用ジョブ管理・効率化ツール</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の実施をすることで運用費用の逓減となる想定。またサーバの</a:t>
            </a:r>
            <a:endParaRPr lang="en-US" altLang="ja-JP" sz="900" kern="0">
              <a:solidFill>
                <a:srgbClr val="FF0000"/>
              </a:solidFill>
              <a:latin typeface="Meiryo UI"/>
              <a:ea typeface="Meiryo UI"/>
              <a:cs typeface="Arial"/>
            </a:endParaRPr>
          </a:p>
          <a:p>
            <a:pPr marL="224550" lvl="1" defTabSz="914400">
              <a:defRPr/>
            </a:pPr>
            <a:r>
              <a:rPr lang="ja-JP" altLang="en-US" sz="900" kern="0">
                <a:solidFill>
                  <a:srgbClr val="FF0000"/>
                </a:solidFill>
                <a:latin typeface="Meiryo UI"/>
                <a:ea typeface="Meiryo UI"/>
                <a:cs typeface="Arial"/>
              </a:rPr>
              <a:t>　　　停止運用を見直しすることでも費用の逓減が図れるものと想定</a:t>
            </a:r>
            <a:r>
              <a:rPr lang="en-US" altLang="ja-JP" sz="900" kern="0">
                <a:solidFill>
                  <a:srgbClr val="FF0000"/>
                </a:solidFill>
                <a:latin typeface="Meiryo UI"/>
                <a:ea typeface="Meiryo UI"/>
                <a:cs typeface="Arial"/>
              </a:rPr>
              <a:t>】</a:t>
            </a:r>
          </a:p>
          <a:p>
            <a:pPr marL="224550" lvl="1" defTabSz="914400">
              <a:defRPr/>
            </a:pPr>
            <a:endParaRPr kumimoji="0" lang="en-US" altLang="ja-JP" sz="900" b="0" i="0" u="none" strike="noStrike" kern="0" cap="none" spc="0" normalizeH="0" baseline="0" noProof="0">
              <a:ln>
                <a:noFill/>
              </a:ln>
              <a:solidFill>
                <a:srgbClr val="FF0000"/>
              </a:solidFill>
              <a:effectLst/>
              <a:uLnTx/>
              <a:uFillTx/>
              <a:latin typeface="Meiryo UI"/>
              <a:ea typeface="Meiryo UI"/>
              <a:cs typeface="Arial"/>
            </a:endParaRPr>
          </a:p>
        </p:txBody>
      </p:sp>
      <p:sp>
        <p:nvSpPr>
          <p:cNvPr id="6" name="テキスト ボックス 5">
            <a:extLst>
              <a:ext uri="{FF2B5EF4-FFF2-40B4-BE49-F238E27FC236}">
                <a16:creationId xmlns:a16="http://schemas.microsoft.com/office/drawing/2014/main" id="{1FD61237-DE84-6B31-6E32-F13C45904CD4}"/>
              </a:ext>
            </a:extLst>
          </p:cNvPr>
          <p:cNvSpPr txBox="1"/>
          <p:nvPr/>
        </p:nvSpPr>
        <p:spPr>
          <a:xfrm>
            <a:off x="7174346" y="2164701"/>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3120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楕円 66">
            <a:extLst>
              <a:ext uri="{FF2B5EF4-FFF2-40B4-BE49-F238E27FC236}">
                <a16:creationId xmlns:a16="http://schemas.microsoft.com/office/drawing/2014/main" id="{AFE7CC11-4297-F66C-302B-222A6E1FC786}"/>
              </a:ext>
            </a:extLst>
          </p:cNvPr>
          <p:cNvSpPr/>
          <p:nvPr/>
        </p:nvSpPr>
        <p:spPr>
          <a:xfrm>
            <a:off x="4275681"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 name="雲 7">
            <a:extLst>
              <a:ext uri="{FF2B5EF4-FFF2-40B4-BE49-F238E27FC236}">
                <a16:creationId xmlns:a16="http://schemas.microsoft.com/office/drawing/2014/main" id="{F2F6CA5D-E90B-DA6D-639F-8136475C0A05}"/>
              </a:ext>
            </a:extLst>
          </p:cNvPr>
          <p:cNvSpPr/>
          <p:nvPr/>
        </p:nvSpPr>
        <p:spPr>
          <a:xfrm>
            <a:off x="3758289"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79" name="楕円 78">
            <a:extLst>
              <a:ext uri="{FF2B5EF4-FFF2-40B4-BE49-F238E27FC236}">
                <a16:creationId xmlns:a16="http://schemas.microsoft.com/office/drawing/2014/main" id="{3A8344E1-B3E1-3A40-CC0F-9A66549B6781}"/>
              </a:ext>
            </a:extLst>
          </p:cNvPr>
          <p:cNvSpPr/>
          <p:nvPr/>
        </p:nvSpPr>
        <p:spPr>
          <a:xfrm>
            <a:off x="4297601"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74" name="グラフィックス 73" descr="データベース 枠線">
            <a:extLst>
              <a:ext uri="{FF2B5EF4-FFF2-40B4-BE49-F238E27FC236}">
                <a16:creationId xmlns:a16="http://schemas.microsoft.com/office/drawing/2014/main" id="{93CF552B-D3F7-EC2B-0903-A247B0C264D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39752" y="3643114"/>
            <a:ext cx="323145" cy="323145"/>
          </a:xfrm>
          <a:prstGeom prst="rect">
            <a:avLst/>
          </a:prstGeom>
        </p:spPr>
      </p:pic>
      <p:sp>
        <p:nvSpPr>
          <p:cNvPr id="64" name="楕円 63">
            <a:extLst>
              <a:ext uri="{FF2B5EF4-FFF2-40B4-BE49-F238E27FC236}">
                <a16:creationId xmlns:a16="http://schemas.microsoft.com/office/drawing/2014/main" id="{DC03A21A-BC15-9AC1-C806-4B11425BEE8C}"/>
              </a:ext>
            </a:extLst>
          </p:cNvPr>
          <p:cNvSpPr/>
          <p:nvPr/>
        </p:nvSpPr>
        <p:spPr>
          <a:xfrm>
            <a:off x="1163893"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令和５年度の検証結果（神戸市の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神戸市のコスト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グラフィックス 4" descr="校舎 単色塗りつぶし">
            <a:extLst>
              <a:ext uri="{FF2B5EF4-FFF2-40B4-BE49-F238E27FC236}">
                <a16:creationId xmlns:a16="http://schemas.microsoft.com/office/drawing/2014/main" id="{02F1AA32-054D-C3D6-4D62-5AA23F8E27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11156" y="5419699"/>
            <a:ext cx="408665" cy="408665"/>
          </a:xfrm>
          <a:prstGeom prst="rect">
            <a:avLst/>
          </a:prstGeom>
        </p:spPr>
      </p:pic>
      <p:sp>
        <p:nvSpPr>
          <p:cNvPr id="6" name="テキスト ボックス 5">
            <a:extLst>
              <a:ext uri="{FF2B5EF4-FFF2-40B4-BE49-F238E27FC236}">
                <a16:creationId xmlns:a16="http://schemas.microsoft.com/office/drawing/2014/main" id="{80EB1558-7F08-AD1E-291B-9ECF6ADFA170}"/>
              </a:ext>
            </a:extLst>
          </p:cNvPr>
          <p:cNvSpPr txBox="1"/>
          <p:nvPr/>
        </p:nvSpPr>
        <p:spPr>
          <a:xfrm>
            <a:off x="3977860"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神戸市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9" name="グラフィックス 18" descr="建物 単色塗りつぶし">
            <a:extLst>
              <a:ext uri="{FF2B5EF4-FFF2-40B4-BE49-F238E27FC236}">
                <a16:creationId xmlns:a16="http://schemas.microsoft.com/office/drawing/2014/main" id="{0F407636-077A-046B-AA46-F496CC4A48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15136" y="3727760"/>
            <a:ext cx="408665" cy="408665"/>
          </a:xfrm>
          <a:prstGeom prst="rect">
            <a:avLst/>
          </a:prstGeom>
        </p:spPr>
      </p:pic>
      <p:sp>
        <p:nvSpPr>
          <p:cNvPr id="21" name="テキスト ボックス 20">
            <a:extLst>
              <a:ext uri="{FF2B5EF4-FFF2-40B4-BE49-F238E27FC236}">
                <a16:creationId xmlns:a16="http://schemas.microsoft.com/office/drawing/2014/main" id="{A892F7C9-36CA-FFE6-3679-F21D355C0C26}"/>
              </a:ext>
            </a:extLst>
          </p:cNvPr>
          <p:cNvSpPr txBox="1"/>
          <p:nvPr/>
        </p:nvSpPr>
        <p:spPr>
          <a:xfrm>
            <a:off x="3851424" y="4093970"/>
            <a:ext cx="736099"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神戸市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a:t>
            </a:r>
            <a:endParaRPr kumimoji="1" lang="ja-JP" altLang="en-US" sz="800" b="1" u="sng">
              <a:latin typeface="Meiryo UI" panose="020B0604030504040204" pitchFamily="50" charset="-128"/>
              <a:ea typeface="Meiryo UI" panose="020B0604030504040204" pitchFamily="50" charset="-128"/>
            </a:endParaRPr>
          </a:p>
        </p:txBody>
      </p:sp>
      <p:cxnSp>
        <p:nvCxnSpPr>
          <p:cNvPr id="22" name="直線コネクタ 21">
            <a:extLst>
              <a:ext uri="{FF2B5EF4-FFF2-40B4-BE49-F238E27FC236}">
                <a16:creationId xmlns:a16="http://schemas.microsoft.com/office/drawing/2014/main" id="{92BB5258-61B3-823F-5948-8EA38A7F9D5F}"/>
              </a:ext>
            </a:extLst>
          </p:cNvPr>
          <p:cNvCxnSpPr>
            <a:cxnSpLocks/>
            <a:stCxn id="19" idx="0"/>
            <a:endCxn id="51" idx="2"/>
          </p:cNvCxnSpPr>
          <p:nvPr/>
        </p:nvCxnSpPr>
        <p:spPr>
          <a:xfrm flipH="1" flipV="1">
            <a:off x="4218091" y="3296646"/>
            <a:ext cx="1378" cy="431114"/>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34" name="グラフィックス 33" descr="校舎 単色塗りつぶし">
            <a:extLst>
              <a:ext uri="{FF2B5EF4-FFF2-40B4-BE49-F238E27FC236}">
                <a16:creationId xmlns:a16="http://schemas.microsoft.com/office/drawing/2014/main" id="{9429A390-AD18-4FE8-9415-ECFA066EF3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2088" y="5419699"/>
            <a:ext cx="408665" cy="408665"/>
          </a:xfrm>
          <a:prstGeom prst="rect">
            <a:avLst/>
          </a:prstGeom>
        </p:spPr>
      </p:pic>
      <p:sp>
        <p:nvSpPr>
          <p:cNvPr id="35" name="テキスト ボックス 34">
            <a:extLst>
              <a:ext uri="{FF2B5EF4-FFF2-40B4-BE49-F238E27FC236}">
                <a16:creationId xmlns:a16="http://schemas.microsoft.com/office/drawing/2014/main" id="{D88FBDD3-E434-8040-5E00-2823E1CC1237}"/>
              </a:ext>
            </a:extLst>
          </p:cNvPr>
          <p:cNvSpPr txBox="1"/>
          <p:nvPr/>
        </p:nvSpPr>
        <p:spPr>
          <a:xfrm>
            <a:off x="878792"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神戸市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36" name="直線コネクタ 35">
            <a:extLst>
              <a:ext uri="{FF2B5EF4-FFF2-40B4-BE49-F238E27FC236}">
                <a16:creationId xmlns:a16="http://schemas.microsoft.com/office/drawing/2014/main" id="{DF65B8ED-C14B-3E96-DADF-97F49D040EF6}"/>
              </a:ext>
            </a:extLst>
          </p:cNvPr>
          <p:cNvCxnSpPr>
            <a:cxnSpLocks/>
            <a:stCxn id="42" idx="2"/>
            <a:endCxn id="34" idx="0"/>
          </p:cNvCxnSpPr>
          <p:nvPr/>
        </p:nvCxnSpPr>
        <p:spPr>
          <a:xfrm>
            <a:off x="1116421" y="4555635"/>
            <a:ext cx="0" cy="86406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0" name="グラフィックス 39" descr="建物 単色塗りつぶし">
            <a:extLst>
              <a:ext uri="{FF2B5EF4-FFF2-40B4-BE49-F238E27FC236}">
                <a16:creationId xmlns:a16="http://schemas.microsoft.com/office/drawing/2014/main" id="{E7D51846-C64B-2C14-4214-BFD1B908F7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93144" y="3727760"/>
            <a:ext cx="427609" cy="408665"/>
          </a:xfrm>
          <a:prstGeom prst="rect">
            <a:avLst/>
          </a:prstGeom>
        </p:spPr>
      </p:pic>
      <p:sp>
        <p:nvSpPr>
          <p:cNvPr id="42" name="テキスト ボックス 41">
            <a:extLst>
              <a:ext uri="{FF2B5EF4-FFF2-40B4-BE49-F238E27FC236}">
                <a16:creationId xmlns:a16="http://schemas.microsoft.com/office/drawing/2014/main" id="{55DF43EA-7646-358E-672A-960B20266EAA}"/>
              </a:ext>
            </a:extLst>
          </p:cNvPr>
          <p:cNvSpPr txBox="1"/>
          <p:nvPr/>
        </p:nvSpPr>
        <p:spPr>
          <a:xfrm>
            <a:off x="748371" y="4093970"/>
            <a:ext cx="736099"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神戸市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（メイン）</a:t>
            </a:r>
          </a:p>
        </p:txBody>
      </p:sp>
      <p:sp>
        <p:nvSpPr>
          <p:cNvPr id="54" name="テキスト ボックス 53">
            <a:extLst>
              <a:ext uri="{FF2B5EF4-FFF2-40B4-BE49-F238E27FC236}">
                <a16:creationId xmlns:a16="http://schemas.microsoft.com/office/drawing/2014/main" id="{A66FA612-C0F7-483B-DAB1-135AC826F6E7}"/>
              </a:ext>
            </a:extLst>
          </p:cNvPr>
          <p:cNvSpPr txBox="1"/>
          <p:nvPr/>
        </p:nvSpPr>
        <p:spPr>
          <a:xfrm>
            <a:off x="1136186" y="4741153"/>
            <a:ext cx="1121372" cy="33855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神戸市のみが利用する専用回線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76" name="グラフィックス 75" descr="データベース 枠線">
            <a:extLst>
              <a:ext uri="{FF2B5EF4-FFF2-40B4-BE49-F238E27FC236}">
                <a16:creationId xmlns:a16="http://schemas.microsoft.com/office/drawing/2014/main" id="{C120561A-8CE8-4B85-9DC9-BEAD8A799CC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5073" y="3832683"/>
            <a:ext cx="323145" cy="323145"/>
          </a:xfrm>
          <a:prstGeom prst="rect">
            <a:avLst/>
          </a:prstGeom>
        </p:spPr>
      </p:pic>
      <p:pic>
        <p:nvPicPr>
          <p:cNvPr id="77" name="グラフィックス 76" descr="データベース 枠線">
            <a:extLst>
              <a:ext uri="{FF2B5EF4-FFF2-40B4-BE49-F238E27FC236}">
                <a16:creationId xmlns:a16="http://schemas.microsoft.com/office/drawing/2014/main" id="{13085477-0AAC-96EF-E657-DD73F33A059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9821" y="1046390"/>
            <a:ext cx="323145" cy="323145"/>
          </a:xfrm>
          <a:prstGeom prst="rect">
            <a:avLst/>
          </a:prstGeom>
        </p:spPr>
      </p:pic>
      <p:pic>
        <p:nvPicPr>
          <p:cNvPr id="78" name="グラフィックス 77" descr="データベース 枠線">
            <a:extLst>
              <a:ext uri="{FF2B5EF4-FFF2-40B4-BE49-F238E27FC236}">
                <a16:creationId xmlns:a16="http://schemas.microsoft.com/office/drawing/2014/main" id="{B8E7D4AD-ABCB-CE3D-F725-62B636B340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95142" y="1235959"/>
            <a:ext cx="323145" cy="323145"/>
          </a:xfrm>
          <a:prstGeom prst="rect">
            <a:avLst/>
          </a:prstGeom>
        </p:spPr>
      </p:pic>
      <p:sp>
        <p:nvSpPr>
          <p:cNvPr id="81" name="テキスト ボックス 80">
            <a:extLst>
              <a:ext uri="{FF2B5EF4-FFF2-40B4-BE49-F238E27FC236}">
                <a16:creationId xmlns:a16="http://schemas.microsoft.com/office/drawing/2014/main" id="{D1C9E752-2FDF-42B5-AB11-C8BE0FA213AE}"/>
              </a:ext>
            </a:extLst>
          </p:cNvPr>
          <p:cNvSpPr txBox="1"/>
          <p:nvPr/>
        </p:nvSpPr>
        <p:spPr>
          <a:xfrm>
            <a:off x="157898" y="6285291"/>
            <a:ext cx="1994457"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現行環境でリフトした場合の全体像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8319DCFC-C47C-2C5D-2DC9-923AD57754ED}"/>
              </a:ext>
            </a:extLst>
          </p:cNvPr>
          <p:cNvSpPr txBox="1"/>
          <p:nvPr/>
        </p:nvSpPr>
        <p:spPr>
          <a:xfrm>
            <a:off x="3141092"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7" name="テキスト ボックス 86">
            <a:extLst>
              <a:ext uri="{FF2B5EF4-FFF2-40B4-BE49-F238E27FC236}">
                <a16:creationId xmlns:a16="http://schemas.microsoft.com/office/drawing/2014/main" id="{8F8DCE7A-4676-F68A-1D56-3EF879501523}"/>
              </a:ext>
            </a:extLst>
          </p:cNvPr>
          <p:cNvSpPr txBox="1"/>
          <p:nvPr/>
        </p:nvSpPr>
        <p:spPr>
          <a:xfrm>
            <a:off x="1573891" y="3078081"/>
            <a:ext cx="1832136" cy="461665"/>
          </a:xfrm>
          <a:prstGeom prst="rect">
            <a:avLst/>
          </a:prstGeom>
          <a:noFill/>
        </p:spPr>
        <p:txBody>
          <a:bodyPr wrap="square" rtlCol="0">
            <a:spAutoFit/>
          </a:bodyPr>
          <a:lstStyle/>
          <a:p>
            <a:pPr marL="90488" indent="-90488">
              <a:buFont typeface="+mj-ea"/>
              <a:buAutoNum type="circleNumDbPlain" startAt="3"/>
            </a:pPr>
            <a:r>
              <a:rPr kumimoji="1" lang="en-US" altLang="ja-JP" sz="800">
                <a:solidFill>
                  <a:schemeClr val="bg1">
                    <a:lumMod val="50000"/>
                  </a:schemeClr>
                </a:solidFill>
                <a:latin typeface="Meiryo UI" panose="020B0604030504040204" pitchFamily="50" charset="-128"/>
                <a:ea typeface="Meiryo UI" panose="020B0604030504040204" pitchFamily="50" charset="-128"/>
              </a:rPr>
              <a:t>NEC</a:t>
            </a:r>
            <a:r>
              <a:rPr kumimoji="1" lang="ja-JP" altLang="en-US" sz="800">
                <a:solidFill>
                  <a:schemeClr val="bg1">
                    <a:lumMod val="50000"/>
                  </a:schemeClr>
                </a:solidFill>
                <a:latin typeface="Meiryo UI" panose="020B0604030504040204" pitchFamily="50" charset="-128"/>
                <a:ea typeface="Meiryo UI" panose="020B0604030504040204" pitchFamily="50" charset="-128"/>
              </a:rPr>
              <a:t>設備はデータセンターを単独利用</a:t>
            </a:r>
            <a:br>
              <a:rPr kumimoji="1" lang="en-US" altLang="ja-JP" sz="800">
                <a:solidFill>
                  <a:schemeClr val="bg1">
                    <a:lumMod val="50000"/>
                  </a:schemeClr>
                </a:solidFill>
                <a:latin typeface="Meiryo UI" panose="020B0604030504040204" pitchFamily="50" charset="-128"/>
                <a:ea typeface="Meiryo UI" panose="020B0604030504040204" pitchFamily="50" charset="-128"/>
              </a:rPr>
            </a:br>
            <a:r>
              <a:rPr kumimoji="1" lang="ja-JP" altLang="en-US" sz="800">
                <a:solidFill>
                  <a:schemeClr val="bg1">
                    <a:lumMod val="50000"/>
                  </a:schemeClr>
                </a:solidFill>
                <a:latin typeface="Meiryo UI" panose="020B0604030504040204" pitchFamily="50" charset="-128"/>
                <a:ea typeface="Meiryo UI" panose="020B0604030504040204" pitchFamily="50" charset="-128"/>
              </a:rPr>
              <a:t>ハードウェア借料やデータセンター利用料などの費目で計上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89" name="直線矢印コネクタ 88">
            <a:extLst>
              <a:ext uri="{FF2B5EF4-FFF2-40B4-BE49-F238E27FC236}">
                <a16:creationId xmlns:a16="http://schemas.microsoft.com/office/drawing/2014/main" id="{1CF01F53-4EAC-94E2-1348-205000D6A4B6}"/>
              </a:ext>
            </a:extLst>
          </p:cNvPr>
          <p:cNvCxnSpPr>
            <a:cxnSpLocks/>
          </p:cNvCxnSpPr>
          <p:nvPr/>
        </p:nvCxnSpPr>
        <p:spPr>
          <a:xfrm flipH="1">
            <a:off x="1780977" y="3584834"/>
            <a:ext cx="345120" cy="23198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E79477FB-1302-EC13-C692-7AB823D5E9A7}"/>
              </a:ext>
            </a:extLst>
          </p:cNvPr>
          <p:cNvCxnSpPr>
            <a:cxnSpLocks/>
          </p:cNvCxnSpPr>
          <p:nvPr/>
        </p:nvCxnSpPr>
        <p:spPr>
          <a:xfrm flipH="1" flipV="1">
            <a:off x="4907972" y="1410465"/>
            <a:ext cx="278425" cy="21500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テキスト ボックス 100">
            <a:extLst>
              <a:ext uri="{FF2B5EF4-FFF2-40B4-BE49-F238E27FC236}">
                <a16:creationId xmlns:a16="http://schemas.microsoft.com/office/drawing/2014/main" id="{776FE448-F6CE-819F-495B-552D2DDC0E7A}"/>
              </a:ext>
            </a:extLst>
          </p:cNvPr>
          <p:cNvSpPr txBox="1"/>
          <p:nvPr/>
        </p:nvSpPr>
        <p:spPr>
          <a:xfrm>
            <a:off x="4405750" y="5855913"/>
            <a:ext cx="1498349"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A</a:t>
            </a:r>
            <a:r>
              <a:rPr kumimoji="1" lang="ja-JP" altLang="en-US" sz="8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B</a:t>
            </a:r>
            <a:r>
              <a:rPr kumimoji="1" lang="ja-JP" altLang="en-US" sz="8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800">
              <a:solidFill>
                <a:schemeClr val="accent1"/>
              </a:solidFill>
              <a:latin typeface="Meiryo UI" panose="020B0604030504040204" pitchFamily="50" charset="-128"/>
              <a:ea typeface="Meiryo UI" panose="020B0604030504040204" pitchFamily="50" charset="-128"/>
            </a:endParaRPr>
          </a:p>
          <a:p>
            <a:r>
              <a:rPr kumimoji="1" lang="ja-JP" altLang="en-US" sz="8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266F28B6-068D-2F3C-46D7-FDC83D207927}"/>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47" name="直線コネクタ 46">
            <a:extLst>
              <a:ext uri="{FF2B5EF4-FFF2-40B4-BE49-F238E27FC236}">
                <a16:creationId xmlns:a16="http://schemas.microsoft.com/office/drawing/2014/main" id="{9A9D1327-BD2D-6B72-F7BB-16A7AF26516A}"/>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8" name="楕円 47">
            <a:extLst>
              <a:ext uri="{FF2B5EF4-FFF2-40B4-BE49-F238E27FC236}">
                <a16:creationId xmlns:a16="http://schemas.microsoft.com/office/drawing/2014/main" id="{5D928932-7BAB-F082-03DF-D42FEE9C689B}"/>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9" name="直線コネクタ 48">
            <a:extLst>
              <a:ext uri="{FF2B5EF4-FFF2-40B4-BE49-F238E27FC236}">
                <a16:creationId xmlns:a16="http://schemas.microsoft.com/office/drawing/2014/main" id="{A9D171DD-DB15-3166-BFA2-4FBA85D7CE3C}"/>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650C64D0-1900-FAA2-1F3C-58F0D8072964}"/>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45" name="グラフィックス 44" descr="建物 単色塗りつぶし">
            <a:extLst>
              <a:ext uri="{FF2B5EF4-FFF2-40B4-BE49-F238E27FC236}">
                <a16:creationId xmlns:a16="http://schemas.microsoft.com/office/drawing/2014/main" id="{27C06F45-4F4E-0C8F-5283-190F6343CDC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13760" y="2550327"/>
            <a:ext cx="408665" cy="408665"/>
          </a:xfrm>
          <a:prstGeom prst="rect">
            <a:avLst/>
          </a:prstGeom>
        </p:spPr>
      </p:pic>
      <p:sp>
        <p:nvSpPr>
          <p:cNvPr id="51" name="テキスト ボックス 50">
            <a:extLst>
              <a:ext uri="{FF2B5EF4-FFF2-40B4-BE49-F238E27FC236}">
                <a16:creationId xmlns:a16="http://schemas.microsoft.com/office/drawing/2014/main" id="{DB05AA19-E2AA-5882-4D27-DD1BB05D2844}"/>
              </a:ext>
            </a:extLst>
          </p:cNvPr>
          <p:cNvSpPr txBox="1"/>
          <p:nvPr/>
        </p:nvSpPr>
        <p:spPr>
          <a:xfrm>
            <a:off x="3920573" y="2958092"/>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NEC</a:t>
            </a: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56" name="直線コネクタ 55">
            <a:extLst>
              <a:ext uri="{FF2B5EF4-FFF2-40B4-BE49-F238E27FC236}">
                <a16:creationId xmlns:a16="http://schemas.microsoft.com/office/drawing/2014/main" id="{F4B8558C-3272-C93A-B752-2B06FE57675E}"/>
              </a:ext>
            </a:extLst>
          </p:cNvPr>
          <p:cNvCxnSpPr>
            <a:cxnSpLocks/>
          </p:cNvCxnSpPr>
          <p:nvPr/>
        </p:nvCxnSpPr>
        <p:spPr>
          <a:xfrm>
            <a:off x="4215489" y="1880853"/>
            <a:ext cx="1003020" cy="100417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35350767-5814-45C2-BF2D-76FEB09E0093}"/>
              </a:ext>
            </a:extLst>
          </p:cNvPr>
          <p:cNvCxnSpPr>
            <a:cxnSpLocks/>
            <a:stCxn id="21" idx="2"/>
            <a:endCxn id="5" idx="0"/>
          </p:cNvCxnSpPr>
          <p:nvPr/>
        </p:nvCxnSpPr>
        <p:spPr>
          <a:xfrm flipH="1">
            <a:off x="4215489" y="4432524"/>
            <a:ext cx="3985" cy="987175"/>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3BC84D9D-854F-C5AE-091A-8AA60993AE34}"/>
              </a:ext>
            </a:extLst>
          </p:cNvPr>
          <p:cNvCxnSpPr>
            <a:cxnSpLocks/>
          </p:cNvCxnSpPr>
          <p:nvPr/>
        </p:nvCxnSpPr>
        <p:spPr>
          <a:xfrm flipH="1">
            <a:off x="4237549" y="2871861"/>
            <a:ext cx="980960" cy="855899"/>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F282FF6C-F7D4-051C-ACE4-DEF9CE6BD69A}"/>
              </a:ext>
            </a:extLst>
          </p:cNvPr>
          <p:cNvSpPr txBox="1"/>
          <p:nvPr/>
        </p:nvSpPr>
        <p:spPr>
          <a:xfrm>
            <a:off x="4844091" y="3189642"/>
            <a:ext cx="1473385" cy="461665"/>
          </a:xfrm>
          <a:prstGeom prst="rect">
            <a:avLst/>
          </a:prstGeom>
          <a:noFill/>
        </p:spPr>
        <p:txBody>
          <a:bodyPr wrap="square" rtlCol="0">
            <a:spAutoFit/>
          </a:bodyPr>
          <a:lstStyle/>
          <a:p>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②④</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の</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1</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業務システム及び</a:t>
            </a:r>
            <a:b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b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　　関連システムをガバクラにへ</a:t>
            </a:r>
            <a:b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b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　　移行</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95" name="直線矢印コネクタ 94">
            <a:extLst>
              <a:ext uri="{FF2B5EF4-FFF2-40B4-BE49-F238E27FC236}">
                <a16:creationId xmlns:a16="http://schemas.microsoft.com/office/drawing/2014/main" id="{98C7DF4B-FA7C-C02E-E96D-ACDA27A44EAC}"/>
              </a:ext>
            </a:extLst>
          </p:cNvPr>
          <p:cNvCxnSpPr>
            <a:cxnSpLocks/>
            <a:stCxn id="96" idx="0"/>
          </p:cNvCxnSpPr>
          <p:nvPr/>
        </p:nvCxnSpPr>
        <p:spPr>
          <a:xfrm flipV="1">
            <a:off x="3530106" y="3977057"/>
            <a:ext cx="481050" cy="37371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1060D7E3-BFCB-39C2-E5D0-EAE1CAC7600D}"/>
              </a:ext>
            </a:extLst>
          </p:cNvPr>
          <p:cNvSpPr txBox="1"/>
          <p:nvPr/>
        </p:nvSpPr>
        <p:spPr>
          <a:xfrm>
            <a:off x="2997184" y="4350776"/>
            <a:ext cx="1065844" cy="338554"/>
          </a:xfrm>
          <a:prstGeom prst="rect">
            <a:avLst/>
          </a:prstGeom>
          <a:noFill/>
        </p:spPr>
        <p:txBody>
          <a:bodyPr wrap="square" rtlCol="0">
            <a:spAutoFit/>
          </a:bodyPr>
          <a:lstStyle/>
          <a:p>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システム移行に伴い</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利用範囲を縮小</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03" name="直線矢印コネクタ 102">
            <a:extLst>
              <a:ext uri="{FF2B5EF4-FFF2-40B4-BE49-F238E27FC236}">
                <a16:creationId xmlns:a16="http://schemas.microsoft.com/office/drawing/2014/main" id="{198DA6E6-F12F-69A2-A9C5-59C348600CD1}"/>
              </a:ext>
            </a:extLst>
          </p:cNvPr>
          <p:cNvCxnSpPr>
            <a:cxnSpLocks/>
          </p:cNvCxnSpPr>
          <p:nvPr/>
        </p:nvCxnSpPr>
        <p:spPr>
          <a:xfrm flipH="1">
            <a:off x="4828856" y="3646993"/>
            <a:ext cx="584895" cy="38610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3" name="テキスト ボックス 112">
            <a:extLst>
              <a:ext uri="{FF2B5EF4-FFF2-40B4-BE49-F238E27FC236}">
                <a16:creationId xmlns:a16="http://schemas.microsoft.com/office/drawing/2014/main" id="{E932E55A-141F-2D87-171A-4C4888FE2CCA}"/>
              </a:ext>
            </a:extLst>
          </p:cNvPr>
          <p:cNvSpPr txBox="1"/>
          <p:nvPr/>
        </p:nvSpPr>
        <p:spPr>
          <a:xfrm>
            <a:off x="4881748" y="1596061"/>
            <a:ext cx="1473385" cy="338554"/>
          </a:xfrm>
          <a:prstGeom prst="rect">
            <a:avLst/>
          </a:prstGeom>
          <a:noFill/>
        </p:spPr>
        <p:txBody>
          <a:bodyPr wrap="square" rtlCol="0">
            <a:spAutoFit/>
          </a:bodyPr>
          <a:lstStyle/>
          <a:p>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②④</a:t>
            </a: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及び庁内のシステムを</a:t>
            </a:r>
            <a:b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b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　　　ガバクラへ移行</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pic>
        <p:nvPicPr>
          <p:cNvPr id="130" name="グラフィックス 129" descr="データベース 枠線">
            <a:extLst>
              <a:ext uri="{FF2B5EF4-FFF2-40B4-BE49-F238E27FC236}">
                <a16:creationId xmlns:a16="http://schemas.microsoft.com/office/drawing/2014/main" id="{1A492DB4-1402-F2E7-4FF8-DDF679FE59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71997" y="1251373"/>
            <a:ext cx="323145" cy="323145"/>
          </a:xfrm>
          <a:prstGeom prst="rect">
            <a:avLst/>
          </a:prstGeom>
        </p:spPr>
      </p:pic>
      <p:pic>
        <p:nvPicPr>
          <p:cNvPr id="10" name="グラフィックス 9" descr="データベース 枠線">
            <a:extLst>
              <a:ext uri="{FF2B5EF4-FFF2-40B4-BE49-F238E27FC236}">
                <a16:creationId xmlns:a16="http://schemas.microsoft.com/office/drawing/2014/main" id="{1258A025-82BA-2EDD-A631-6E9773F1869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9180" y="5310237"/>
            <a:ext cx="323145" cy="323145"/>
          </a:xfrm>
          <a:prstGeom prst="rect">
            <a:avLst/>
          </a:prstGeom>
        </p:spPr>
      </p:pic>
      <p:sp>
        <p:nvSpPr>
          <p:cNvPr id="15" name="テキスト ボックス 14">
            <a:extLst>
              <a:ext uri="{FF2B5EF4-FFF2-40B4-BE49-F238E27FC236}">
                <a16:creationId xmlns:a16="http://schemas.microsoft.com/office/drawing/2014/main" id="{23590407-183C-C337-2360-FA4CF76B687B}"/>
              </a:ext>
            </a:extLst>
          </p:cNvPr>
          <p:cNvSpPr txBox="1"/>
          <p:nvPr/>
        </p:nvSpPr>
        <p:spPr>
          <a:xfrm>
            <a:off x="5036142" y="2510992"/>
            <a:ext cx="1100579" cy="338554"/>
          </a:xfrm>
          <a:prstGeom prst="rect">
            <a:avLst/>
          </a:prstGeom>
          <a:noFill/>
        </p:spPr>
        <p:txBody>
          <a:bodyPr wrap="square" rtlCol="0">
            <a:spAutoFit/>
          </a:bodyPr>
          <a:lstStyle/>
          <a:p>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クラウドクロスコネクト（専用回線）で接続</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pic>
        <p:nvPicPr>
          <p:cNvPr id="17" name="グラフィックス 16" descr="建物 単色塗りつぶし">
            <a:extLst>
              <a:ext uri="{FF2B5EF4-FFF2-40B4-BE49-F238E27FC236}">
                <a16:creationId xmlns:a16="http://schemas.microsoft.com/office/drawing/2014/main" id="{831FA116-EC47-940B-4329-06662667E86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8792" y="2550327"/>
            <a:ext cx="408665" cy="408665"/>
          </a:xfrm>
          <a:prstGeom prst="rect">
            <a:avLst/>
          </a:prstGeom>
        </p:spPr>
      </p:pic>
      <p:sp>
        <p:nvSpPr>
          <p:cNvPr id="18" name="テキスト ボックス 17">
            <a:extLst>
              <a:ext uri="{FF2B5EF4-FFF2-40B4-BE49-F238E27FC236}">
                <a16:creationId xmlns:a16="http://schemas.microsoft.com/office/drawing/2014/main" id="{9F1F5E23-DB10-E2DA-07B2-D1017CC77B7D}"/>
              </a:ext>
            </a:extLst>
          </p:cNvPr>
          <p:cNvSpPr txBox="1"/>
          <p:nvPr/>
        </p:nvSpPr>
        <p:spPr>
          <a:xfrm>
            <a:off x="809430" y="2958092"/>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NEC</a:t>
            </a: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32" name="直線コネクタ 31">
            <a:extLst>
              <a:ext uri="{FF2B5EF4-FFF2-40B4-BE49-F238E27FC236}">
                <a16:creationId xmlns:a16="http://schemas.microsoft.com/office/drawing/2014/main" id="{AFAD336F-413A-60BC-9DA7-19D2E2CD2CE0}"/>
              </a:ext>
            </a:extLst>
          </p:cNvPr>
          <p:cNvCxnSpPr>
            <a:cxnSpLocks/>
            <a:stCxn id="18" idx="2"/>
            <a:endCxn id="40" idx="0"/>
          </p:cNvCxnSpPr>
          <p:nvPr/>
        </p:nvCxnSpPr>
        <p:spPr>
          <a:xfrm>
            <a:off x="1106948" y="3296646"/>
            <a:ext cx="1" cy="43111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1175BC41-5DA9-FA3B-F860-16025603B3CD}"/>
              </a:ext>
            </a:extLst>
          </p:cNvPr>
          <p:cNvSpPr txBox="1"/>
          <p:nvPr/>
        </p:nvSpPr>
        <p:spPr>
          <a:xfrm>
            <a:off x="4237549" y="4741153"/>
            <a:ext cx="1213085" cy="33855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神戸市のみが利用する専用回線（継続利用）</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D277B0DA-157A-01B0-056E-3248C93BBAE4}"/>
              </a:ext>
            </a:extLst>
          </p:cNvPr>
          <p:cNvSpPr txBox="1"/>
          <p:nvPr/>
        </p:nvSpPr>
        <p:spPr>
          <a:xfrm>
            <a:off x="1485974" y="5223734"/>
            <a:ext cx="1229854" cy="215444"/>
          </a:xfrm>
          <a:prstGeom prst="rect">
            <a:avLst/>
          </a:prstGeom>
          <a:noFill/>
        </p:spPr>
        <p:txBody>
          <a:bodyPr wrap="square" rtlCol="0">
            <a:spAutoFit/>
          </a:bodyPr>
          <a:lstStyle/>
          <a:p>
            <a:pPr marL="90488" indent="-90488">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日立設備は庁内設置</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52" name="グラフィックス 51" descr="コール センター 単色塗りつぶし">
            <a:extLst>
              <a:ext uri="{FF2B5EF4-FFF2-40B4-BE49-F238E27FC236}">
                <a16:creationId xmlns:a16="http://schemas.microsoft.com/office/drawing/2014/main" id="{1B939531-C083-7B8D-0304-AF7FE35556B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36577" y="5475616"/>
            <a:ext cx="215444" cy="215444"/>
          </a:xfrm>
          <a:prstGeom prst="rect">
            <a:avLst/>
          </a:prstGeom>
        </p:spPr>
      </p:pic>
      <p:sp>
        <p:nvSpPr>
          <p:cNvPr id="53" name="テキスト ボックス 52">
            <a:extLst>
              <a:ext uri="{FF2B5EF4-FFF2-40B4-BE49-F238E27FC236}">
                <a16:creationId xmlns:a16="http://schemas.microsoft.com/office/drawing/2014/main" id="{4D889D38-CBFD-9AA9-280F-E6F27F22FC70}"/>
              </a:ext>
            </a:extLst>
          </p:cNvPr>
          <p:cNvSpPr txBox="1"/>
          <p:nvPr/>
        </p:nvSpPr>
        <p:spPr>
          <a:xfrm>
            <a:off x="1696872" y="5487037"/>
            <a:ext cx="902504" cy="33855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日立保守は庁内</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bg1">
                    <a:lumMod val="50000"/>
                  </a:schemeClr>
                </a:solidFill>
                <a:latin typeface="Meiryo UI" panose="020B0604030504040204" pitchFamily="50" charset="-128"/>
                <a:ea typeface="Meiryo UI" panose="020B0604030504040204" pitchFamily="50" charset="-128"/>
              </a:rPr>
              <a:t>（オンサイト）</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55" name="グラフィックス 54" descr="コール センター 単色塗りつぶし">
            <a:extLst>
              <a:ext uri="{FF2B5EF4-FFF2-40B4-BE49-F238E27FC236}">
                <a16:creationId xmlns:a16="http://schemas.microsoft.com/office/drawing/2014/main" id="{A3836E37-C7BF-0DC0-0BCB-6F84AB6749E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446634" y="5475616"/>
            <a:ext cx="215444" cy="215444"/>
          </a:xfrm>
          <a:prstGeom prst="rect">
            <a:avLst/>
          </a:prstGeom>
        </p:spPr>
      </p:pic>
      <p:sp>
        <p:nvSpPr>
          <p:cNvPr id="60" name="テキスト ボックス 59">
            <a:extLst>
              <a:ext uri="{FF2B5EF4-FFF2-40B4-BE49-F238E27FC236}">
                <a16:creationId xmlns:a16="http://schemas.microsoft.com/office/drawing/2014/main" id="{AD3F065F-40CC-D15C-68FA-A1E7C567A8B5}"/>
              </a:ext>
            </a:extLst>
          </p:cNvPr>
          <p:cNvSpPr txBox="1"/>
          <p:nvPr/>
        </p:nvSpPr>
        <p:spPr>
          <a:xfrm>
            <a:off x="4606929" y="5487037"/>
            <a:ext cx="902504" cy="33855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日立保守は庁内</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bg1">
                    <a:lumMod val="50000"/>
                  </a:schemeClr>
                </a:solidFill>
                <a:latin typeface="Meiryo UI" panose="020B0604030504040204" pitchFamily="50" charset="-128"/>
                <a:ea typeface="Meiryo UI" panose="020B0604030504040204" pitchFamily="50" charset="-128"/>
              </a:rPr>
              <a:t>（オンサイト）</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2" name="直線コネクタ 1">
            <a:extLst>
              <a:ext uri="{FF2B5EF4-FFF2-40B4-BE49-F238E27FC236}">
                <a16:creationId xmlns:a16="http://schemas.microsoft.com/office/drawing/2014/main" id="{2A758334-A94B-A8A0-A2B8-0ADCAF8B7704}"/>
              </a:ext>
            </a:extLst>
          </p:cNvPr>
          <p:cNvCxnSpPr>
            <a:cxnSpLocks/>
            <a:stCxn id="25" idx="2"/>
            <a:endCxn id="38" idx="0"/>
          </p:cNvCxnSpPr>
          <p:nvPr/>
        </p:nvCxnSpPr>
        <p:spPr>
          <a:xfrm flipH="1">
            <a:off x="7689372" y="3296646"/>
            <a:ext cx="2602" cy="431114"/>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AEFE54FD-BAB1-3C1B-1E29-951CE521FBE2}"/>
              </a:ext>
            </a:extLst>
          </p:cNvPr>
          <p:cNvCxnSpPr>
            <a:cxnSpLocks/>
          </p:cNvCxnSpPr>
          <p:nvPr/>
        </p:nvCxnSpPr>
        <p:spPr>
          <a:xfrm>
            <a:off x="7689372" y="1880853"/>
            <a:ext cx="1003020" cy="1004177"/>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843B5EEE-FDCD-A9EE-556A-7AD3718ADB34}"/>
              </a:ext>
            </a:extLst>
          </p:cNvPr>
          <p:cNvSpPr txBox="1"/>
          <p:nvPr/>
        </p:nvSpPr>
        <p:spPr>
          <a:xfrm>
            <a:off x="6815713"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99F363D6-B50B-DCEB-3E44-9690A1586D4D}"/>
              </a:ext>
            </a:extLst>
          </p:cNvPr>
          <p:cNvSpPr txBox="1"/>
          <p:nvPr/>
        </p:nvSpPr>
        <p:spPr>
          <a:xfrm>
            <a:off x="7890126" y="6053211"/>
            <a:ext cx="197533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緑字：コスト</a:t>
            </a:r>
            <a:r>
              <a:rPr kumimoji="1" lang="en-US" altLang="ja-JP" sz="800">
                <a:solidFill>
                  <a:schemeClr val="accent6"/>
                </a:solidFill>
                <a:latin typeface="Meiryo UI" panose="020B0604030504040204" pitchFamily="50" charset="-128"/>
                <a:ea typeface="Meiryo UI" panose="020B0604030504040204" pitchFamily="50" charset="-128"/>
              </a:rPr>
              <a:t>B</a:t>
            </a:r>
            <a:r>
              <a:rPr kumimoji="1" lang="ja-JP" altLang="en-US" sz="8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2" name="雲 11">
            <a:extLst>
              <a:ext uri="{FF2B5EF4-FFF2-40B4-BE49-F238E27FC236}">
                <a16:creationId xmlns:a16="http://schemas.microsoft.com/office/drawing/2014/main" id="{03F3BB76-767D-4D5F-D9DB-BD6AE8FCB0BB}"/>
              </a:ext>
            </a:extLst>
          </p:cNvPr>
          <p:cNvSpPr/>
          <p:nvPr/>
        </p:nvSpPr>
        <p:spPr>
          <a:xfrm>
            <a:off x="7232172"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13" name="楕円 12">
            <a:extLst>
              <a:ext uri="{FF2B5EF4-FFF2-40B4-BE49-F238E27FC236}">
                <a16:creationId xmlns:a16="http://schemas.microsoft.com/office/drawing/2014/main" id="{B8E571C0-34EC-AF3C-5F6C-EA711BBDF400}"/>
              </a:ext>
            </a:extLst>
          </p:cNvPr>
          <p:cNvSpPr/>
          <p:nvPr/>
        </p:nvSpPr>
        <p:spPr>
          <a:xfrm>
            <a:off x="7771484"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4" name="グラフィックス 13" descr="校舎 単色塗りつぶし">
            <a:extLst>
              <a:ext uri="{FF2B5EF4-FFF2-40B4-BE49-F238E27FC236}">
                <a16:creationId xmlns:a16="http://schemas.microsoft.com/office/drawing/2014/main" id="{42816AD1-320F-D435-CD3A-E021207253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85039" y="5419699"/>
            <a:ext cx="408665" cy="408665"/>
          </a:xfrm>
          <a:prstGeom prst="rect">
            <a:avLst/>
          </a:prstGeom>
        </p:spPr>
      </p:pic>
      <p:sp>
        <p:nvSpPr>
          <p:cNvPr id="16" name="テキスト ボックス 15">
            <a:extLst>
              <a:ext uri="{FF2B5EF4-FFF2-40B4-BE49-F238E27FC236}">
                <a16:creationId xmlns:a16="http://schemas.microsoft.com/office/drawing/2014/main" id="{462C0B73-0862-15CD-7D4A-0F879F9BDBCA}"/>
              </a:ext>
            </a:extLst>
          </p:cNvPr>
          <p:cNvSpPr txBox="1"/>
          <p:nvPr/>
        </p:nvSpPr>
        <p:spPr>
          <a:xfrm>
            <a:off x="7451742"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神戸市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20" name="グラフィックス 19" descr="データベース 枠線">
            <a:extLst>
              <a:ext uri="{FF2B5EF4-FFF2-40B4-BE49-F238E27FC236}">
                <a16:creationId xmlns:a16="http://schemas.microsoft.com/office/drawing/2014/main" id="{B870C0D2-3C31-13F3-4E58-1FF15DFCB15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964073" y="1116759"/>
            <a:ext cx="182407" cy="182407"/>
          </a:xfrm>
          <a:prstGeom prst="rect">
            <a:avLst/>
          </a:prstGeom>
        </p:spPr>
      </p:pic>
      <p:pic>
        <p:nvPicPr>
          <p:cNvPr id="23" name="グラフィックス 22" descr="データベース 枠線">
            <a:extLst>
              <a:ext uri="{FF2B5EF4-FFF2-40B4-BE49-F238E27FC236}">
                <a16:creationId xmlns:a16="http://schemas.microsoft.com/office/drawing/2014/main" id="{CFB26239-63F7-581F-6A19-92CDAB2CE7F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39394" y="1306328"/>
            <a:ext cx="182407" cy="182407"/>
          </a:xfrm>
          <a:prstGeom prst="rect">
            <a:avLst/>
          </a:prstGeom>
        </p:spPr>
      </p:pic>
      <p:pic>
        <p:nvPicPr>
          <p:cNvPr id="24" name="グラフィックス 23" descr="建物 単色塗りつぶし">
            <a:extLst>
              <a:ext uri="{FF2B5EF4-FFF2-40B4-BE49-F238E27FC236}">
                <a16:creationId xmlns:a16="http://schemas.microsoft.com/office/drawing/2014/main" id="{B5826402-70DC-63E0-C513-2CD3F941AED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87643" y="2550327"/>
            <a:ext cx="408665" cy="408665"/>
          </a:xfrm>
          <a:prstGeom prst="rect">
            <a:avLst/>
          </a:prstGeom>
        </p:spPr>
      </p:pic>
      <p:sp>
        <p:nvSpPr>
          <p:cNvPr id="25" name="テキスト ボックス 24">
            <a:extLst>
              <a:ext uri="{FF2B5EF4-FFF2-40B4-BE49-F238E27FC236}">
                <a16:creationId xmlns:a16="http://schemas.microsoft.com/office/drawing/2014/main" id="{B22303A7-9F6F-E35D-E568-B20DFE7A45FC}"/>
              </a:ext>
            </a:extLst>
          </p:cNvPr>
          <p:cNvSpPr txBox="1"/>
          <p:nvPr/>
        </p:nvSpPr>
        <p:spPr>
          <a:xfrm>
            <a:off x="7394456" y="2958092"/>
            <a:ext cx="595035"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NEC</a:t>
            </a:r>
          </a:p>
          <a:p>
            <a:pPr algn="ctr"/>
            <a:r>
              <a:rPr kumimoji="1" lang="ja-JP" altLang="en-US" sz="800">
                <a:latin typeface="Meiryo UI" panose="020B0604030504040204" pitchFamily="50" charset="-128"/>
                <a:ea typeface="Meiryo UI" panose="020B0604030504040204" pitchFamily="50" charset="-128"/>
              </a:rPr>
              <a:t>保守拠点</a:t>
            </a:r>
          </a:p>
        </p:txBody>
      </p:sp>
      <p:pic>
        <p:nvPicPr>
          <p:cNvPr id="26" name="グラフィックス 25" descr="データベース 単色塗りつぶし">
            <a:extLst>
              <a:ext uri="{FF2B5EF4-FFF2-40B4-BE49-F238E27FC236}">
                <a16:creationId xmlns:a16="http://schemas.microsoft.com/office/drawing/2014/main" id="{2CE09AD4-3858-5981-CE74-C3BED89A555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854285" y="1374595"/>
            <a:ext cx="191105" cy="191105"/>
          </a:xfrm>
          <a:prstGeom prst="rect">
            <a:avLst/>
          </a:prstGeom>
        </p:spPr>
      </p:pic>
      <p:cxnSp>
        <p:nvCxnSpPr>
          <p:cNvPr id="27" name="直線コネクタ 26">
            <a:extLst>
              <a:ext uri="{FF2B5EF4-FFF2-40B4-BE49-F238E27FC236}">
                <a16:creationId xmlns:a16="http://schemas.microsoft.com/office/drawing/2014/main" id="{DC6FA665-97B6-0EF6-3C60-565F2CB1CFC2}"/>
              </a:ext>
            </a:extLst>
          </p:cNvPr>
          <p:cNvCxnSpPr>
            <a:cxnSpLocks/>
            <a:endCxn id="38" idx="0"/>
          </p:cNvCxnSpPr>
          <p:nvPr/>
        </p:nvCxnSpPr>
        <p:spPr>
          <a:xfrm flipH="1">
            <a:off x="7689372" y="2876094"/>
            <a:ext cx="1003020" cy="851666"/>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792287E6-2DA7-5921-8ECE-A2C61D148619}"/>
              </a:ext>
            </a:extLst>
          </p:cNvPr>
          <p:cNvCxnSpPr>
            <a:cxnSpLocks/>
            <a:stCxn id="39" idx="2"/>
          </p:cNvCxnSpPr>
          <p:nvPr/>
        </p:nvCxnSpPr>
        <p:spPr>
          <a:xfrm flipH="1">
            <a:off x="7686675" y="4432524"/>
            <a:ext cx="2702" cy="987175"/>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038BB4E3-583E-7DB3-AF17-612AF50A81F0}"/>
              </a:ext>
            </a:extLst>
          </p:cNvPr>
          <p:cNvCxnSpPr>
            <a:cxnSpLocks/>
          </p:cNvCxnSpPr>
          <p:nvPr/>
        </p:nvCxnSpPr>
        <p:spPr>
          <a:xfrm flipH="1" flipV="1">
            <a:off x="8368325" y="1410465"/>
            <a:ext cx="190173" cy="24365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31" name="グラフィックス 30" descr="データベース 枠線">
            <a:extLst>
              <a:ext uri="{FF2B5EF4-FFF2-40B4-BE49-F238E27FC236}">
                <a16:creationId xmlns:a16="http://schemas.microsoft.com/office/drawing/2014/main" id="{063B404D-FC2D-4072-D2E7-B6A68FC7D87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4050" y="5881266"/>
            <a:ext cx="150750" cy="150750"/>
          </a:xfrm>
          <a:prstGeom prst="rect">
            <a:avLst/>
          </a:prstGeom>
        </p:spPr>
      </p:pic>
      <p:sp>
        <p:nvSpPr>
          <p:cNvPr id="33" name="テキスト ボックス 32">
            <a:extLst>
              <a:ext uri="{FF2B5EF4-FFF2-40B4-BE49-F238E27FC236}">
                <a16:creationId xmlns:a16="http://schemas.microsoft.com/office/drawing/2014/main" id="{1A795116-F698-6262-8C77-18DB04A93F36}"/>
              </a:ext>
            </a:extLst>
          </p:cNvPr>
          <p:cNvSpPr txBox="1"/>
          <p:nvPr/>
        </p:nvSpPr>
        <p:spPr>
          <a:xfrm>
            <a:off x="8124800" y="5857985"/>
            <a:ext cx="171757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37" name="楕円 36">
            <a:extLst>
              <a:ext uri="{FF2B5EF4-FFF2-40B4-BE49-F238E27FC236}">
                <a16:creationId xmlns:a16="http://schemas.microsoft.com/office/drawing/2014/main" id="{699DACD3-D19D-1DC8-DD0D-02DDCB9E6DF6}"/>
              </a:ext>
            </a:extLst>
          </p:cNvPr>
          <p:cNvSpPr/>
          <p:nvPr/>
        </p:nvSpPr>
        <p:spPr>
          <a:xfrm>
            <a:off x="7745584"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38" name="グラフィックス 37" descr="建物 単色塗りつぶし">
            <a:extLst>
              <a:ext uri="{FF2B5EF4-FFF2-40B4-BE49-F238E27FC236}">
                <a16:creationId xmlns:a16="http://schemas.microsoft.com/office/drawing/2014/main" id="{660DFF67-FEC6-0805-3B97-FCFA9AF4D9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85039" y="3727760"/>
            <a:ext cx="408665" cy="408665"/>
          </a:xfrm>
          <a:prstGeom prst="rect">
            <a:avLst/>
          </a:prstGeom>
        </p:spPr>
      </p:pic>
      <p:sp>
        <p:nvSpPr>
          <p:cNvPr id="39" name="テキスト ボックス 38">
            <a:extLst>
              <a:ext uri="{FF2B5EF4-FFF2-40B4-BE49-F238E27FC236}">
                <a16:creationId xmlns:a16="http://schemas.microsoft.com/office/drawing/2014/main" id="{EE87E0AA-00D8-E673-B443-B06E54BEAB06}"/>
              </a:ext>
            </a:extLst>
          </p:cNvPr>
          <p:cNvSpPr txBox="1"/>
          <p:nvPr/>
        </p:nvSpPr>
        <p:spPr>
          <a:xfrm>
            <a:off x="7321327" y="4093970"/>
            <a:ext cx="736099"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神戸市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a:t>
            </a:r>
            <a:endParaRPr kumimoji="1" lang="ja-JP" altLang="en-US" sz="800" b="1" u="sng">
              <a:latin typeface="Meiryo UI" panose="020B0604030504040204" pitchFamily="50" charset="-128"/>
              <a:ea typeface="Meiryo UI" panose="020B0604030504040204" pitchFamily="50" charset="-128"/>
            </a:endParaRPr>
          </a:p>
        </p:txBody>
      </p:sp>
      <p:pic>
        <p:nvPicPr>
          <p:cNvPr id="44" name="グラフィックス 43" descr="建物 単色塗りつぶし">
            <a:extLst>
              <a:ext uri="{FF2B5EF4-FFF2-40B4-BE49-F238E27FC236}">
                <a16:creationId xmlns:a16="http://schemas.microsoft.com/office/drawing/2014/main" id="{5499E09A-B92B-0305-7254-EE234A8A21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84742" y="2550327"/>
            <a:ext cx="408665" cy="408665"/>
          </a:xfrm>
          <a:prstGeom prst="rect">
            <a:avLst/>
          </a:prstGeom>
        </p:spPr>
      </p:pic>
      <p:sp>
        <p:nvSpPr>
          <p:cNvPr id="58" name="テキスト ボックス 57">
            <a:extLst>
              <a:ext uri="{FF2B5EF4-FFF2-40B4-BE49-F238E27FC236}">
                <a16:creationId xmlns:a16="http://schemas.microsoft.com/office/drawing/2014/main" id="{FAE527A9-42F5-0347-F536-11C8D001770F}"/>
              </a:ext>
            </a:extLst>
          </p:cNvPr>
          <p:cNvSpPr txBox="1"/>
          <p:nvPr/>
        </p:nvSpPr>
        <p:spPr>
          <a:xfrm>
            <a:off x="6691555" y="2958092"/>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日立</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61" name="直線コネクタ 60">
            <a:extLst>
              <a:ext uri="{FF2B5EF4-FFF2-40B4-BE49-F238E27FC236}">
                <a16:creationId xmlns:a16="http://schemas.microsoft.com/office/drawing/2014/main" id="{F2BF04C8-F1BE-4FEA-D233-65A6D4CE1220}"/>
              </a:ext>
            </a:extLst>
          </p:cNvPr>
          <p:cNvCxnSpPr>
            <a:cxnSpLocks/>
            <a:stCxn id="58" idx="2"/>
            <a:endCxn id="38" idx="0"/>
          </p:cNvCxnSpPr>
          <p:nvPr/>
        </p:nvCxnSpPr>
        <p:spPr>
          <a:xfrm>
            <a:off x="6989073" y="3296646"/>
            <a:ext cx="700299" cy="431114"/>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3FC50431-A333-1B79-3C0C-4C526A2E7CB7}"/>
              </a:ext>
            </a:extLst>
          </p:cNvPr>
          <p:cNvSpPr txBox="1"/>
          <p:nvPr/>
        </p:nvSpPr>
        <p:spPr>
          <a:xfrm>
            <a:off x="6266804" y="3729324"/>
            <a:ext cx="1258846"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rgbClr val="FF0000"/>
                </a:solidFill>
                <a:latin typeface="Meiryo UI" panose="020B0604030504040204" pitchFamily="50" charset="-128"/>
                <a:ea typeface="Meiryo UI" panose="020B0604030504040204" pitchFamily="50" charset="-128"/>
              </a:rPr>
              <a:t>神戸市で単独利用する保守回線</a:t>
            </a:r>
            <a:endParaRPr kumimoji="1" lang="en-US" altLang="ja-JP" sz="800">
              <a:solidFill>
                <a:srgbClr val="FF0000"/>
              </a:solidFill>
              <a:latin typeface="Meiryo UI" panose="020B0604030504040204" pitchFamily="50" charset="-128"/>
              <a:ea typeface="Meiryo UI" panose="020B0604030504040204" pitchFamily="50" charset="-128"/>
            </a:endParaRPr>
          </a:p>
        </p:txBody>
      </p:sp>
      <p:cxnSp>
        <p:nvCxnSpPr>
          <p:cNvPr id="65" name="直線矢印コネクタ 64">
            <a:extLst>
              <a:ext uri="{FF2B5EF4-FFF2-40B4-BE49-F238E27FC236}">
                <a16:creationId xmlns:a16="http://schemas.microsoft.com/office/drawing/2014/main" id="{3FD753D2-3CA2-EAA0-759F-8AAB545CE8DC}"/>
              </a:ext>
            </a:extLst>
          </p:cNvPr>
          <p:cNvCxnSpPr>
            <a:cxnSpLocks/>
          </p:cNvCxnSpPr>
          <p:nvPr/>
        </p:nvCxnSpPr>
        <p:spPr>
          <a:xfrm flipV="1">
            <a:off x="7015240" y="3503766"/>
            <a:ext cx="178167" cy="210989"/>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DF3BA8B1-E224-8B79-A25A-834B06C5967E}"/>
              </a:ext>
            </a:extLst>
          </p:cNvPr>
          <p:cNvSpPr txBox="1"/>
          <p:nvPr/>
        </p:nvSpPr>
        <p:spPr>
          <a:xfrm>
            <a:off x="6355133" y="2211308"/>
            <a:ext cx="1039323"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オンサイト保守から遠隔保守に変更</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21958E85-8B46-0A09-846A-00230242A70A}"/>
              </a:ext>
            </a:extLst>
          </p:cNvPr>
          <p:cNvSpPr txBox="1"/>
          <p:nvPr/>
        </p:nvSpPr>
        <p:spPr>
          <a:xfrm>
            <a:off x="8012077" y="1684190"/>
            <a:ext cx="1743795" cy="954107"/>
          </a:xfrm>
          <a:prstGeom prst="rect">
            <a:avLst/>
          </a:prstGeom>
          <a:noFill/>
        </p:spPr>
        <p:txBody>
          <a:bodyPr wrap="square" rtlCol="0">
            <a:spAutoFit/>
          </a:bodyPr>
          <a:lstStyle/>
          <a:p>
            <a:pPr marL="90488" indent="-90488">
              <a:buFont typeface="+mj-ea"/>
              <a:buAutoNum type="circleNumDbPlain" startAt="4"/>
            </a:pPr>
            <a:r>
              <a:rPr kumimoji="1" lang="ja-JP" altLang="en-US" sz="800">
                <a:solidFill>
                  <a:schemeClr val="accent6"/>
                </a:solidFill>
                <a:effectLst>
                  <a:glow rad="139700">
                    <a:schemeClr val="bg1"/>
                  </a:glow>
                </a:effectLst>
                <a:latin typeface="Meiryo UI" panose="020B0604030504040204" pitchFamily="50" charset="-128"/>
                <a:ea typeface="Meiryo UI" panose="020B0604030504040204" pitchFamily="50" charset="-128"/>
              </a:rPr>
              <a:t>マネージドサービス利用などのクラウド最適化による自動化や効率化を図ることで費用逓減</a:t>
            </a:r>
            <a:br>
              <a:rPr kumimoji="1" lang="en-US" altLang="ja-JP" sz="800">
                <a:solidFill>
                  <a:schemeClr val="accent6"/>
                </a:solidFill>
                <a:effectLst>
                  <a:glow rad="139700">
                    <a:schemeClr val="bg1"/>
                  </a:glow>
                </a:effectLst>
                <a:latin typeface="Meiryo UI" panose="020B0604030504040204" pitchFamily="50" charset="-128"/>
                <a:ea typeface="Meiryo UI" panose="020B0604030504040204" pitchFamily="50" charset="-128"/>
              </a:rPr>
            </a:br>
            <a:r>
              <a:rPr kumimoji="1" lang="en-US" altLang="ja-JP" sz="800">
                <a:solidFill>
                  <a:schemeClr val="accent6"/>
                </a:solidFill>
                <a:effectLst>
                  <a:glow rad="139700">
                    <a:schemeClr val="bg1"/>
                  </a:glow>
                </a:effectLst>
                <a:latin typeface="Meiryo UI" panose="020B0604030504040204" pitchFamily="50" charset="-128"/>
                <a:ea typeface="Meiryo UI" panose="020B0604030504040204" pitchFamily="50" charset="-128"/>
              </a:rPr>
              <a:t>AMI</a:t>
            </a:r>
            <a:r>
              <a:rPr kumimoji="1" lang="ja-JP" altLang="en-US" sz="800">
                <a:solidFill>
                  <a:schemeClr val="accent6"/>
                </a:solidFill>
                <a:effectLst>
                  <a:glow rad="139700">
                    <a:schemeClr val="bg1"/>
                  </a:glow>
                </a:effectLst>
                <a:latin typeface="Meiryo UI" panose="020B0604030504040204" pitchFamily="50" charset="-128"/>
                <a:ea typeface="Meiryo UI" panose="020B0604030504040204" pitchFamily="50" charset="-128"/>
              </a:rPr>
              <a:t>・</a:t>
            </a:r>
            <a:r>
              <a:rPr kumimoji="1" lang="en-US" altLang="ja-JP" sz="800" err="1">
                <a:solidFill>
                  <a:schemeClr val="accent6"/>
                </a:solidFill>
                <a:effectLst>
                  <a:glow rad="139700">
                    <a:schemeClr val="bg1"/>
                  </a:glow>
                </a:effectLst>
                <a:latin typeface="Meiryo UI" panose="020B0604030504040204" pitchFamily="50" charset="-128"/>
                <a:ea typeface="Meiryo UI" panose="020B0604030504040204" pitchFamily="50" charset="-128"/>
              </a:rPr>
              <a:t>IaC</a:t>
            </a:r>
            <a:r>
              <a:rPr kumimoji="1" lang="ja-JP" altLang="en-US" sz="800">
                <a:solidFill>
                  <a:schemeClr val="accent6"/>
                </a:solidFill>
                <a:effectLst>
                  <a:glow rad="139700">
                    <a:schemeClr val="bg1"/>
                  </a:glow>
                </a:effectLst>
                <a:latin typeface="Meiryo UI" panose="020B0604030504040204" pitchFamily="50" charset="-128"/>
                <a:ea typeface="Meiryo UI" panose="020B0604030504040204" pitchFamily="50" charset="-128"/>
              </a:rPr>
              <a:t>化、運用ジョブ管理・効率化ツールの実施をすることで、運用費用の逓減</a:t>
            </a:r>
            <a:br>
              <a:rPr kumimoji="1" lang="en-US" altLang="ja-JP" sz="800">
                <a:solidFill>
                  <a:schemeClr val="accent6"/>
                </a:solidFill>
                <a:effectLst>
                  <a:glow rad="139700">
                    <a:schemeClr val="bg1"/>
                  </a:glow>
                </a:effectLst>
                <a:latin typeface="Meiryo UI" panose="020B0604030504040204" pitchFamily="50" charset="-128"/>
                <a:ea typeface="Meiryo UI" panose="020B0604030504040204" pitchFamily="50" charset="-128"/>
              </a:rPr>
            </a:br>
            <a:r>
              <a:rPr kumimoji="1" lang="ja-JP" altLang="en-US" sz="800">
                <a:solidFill>
                  <a:schemeClr val="accent6"/>
                </a:solidFill>
                <a:effectLst>
                  <a:glow rad="139700">
                    <a:schemeClr val="bg1"/>
                  </a:glow>
                </a:effectLst>
                <a:latin typeface="Meiryo UI" panose="020B0604030504040204" pitchFamily="50" charset="-128"/>
                <a:ea typeface="Meiryo UI" panose="020B0604030504040204" pitchFamily="50" charset="-128"/>
              </a:rPr>
              <a:t>サーバ停止運用を見直し費用逓減</a:t>
            </a:r>
            <a:endParaRPr kumimoji="1" lang="en-US" altLang="ja-JP" sz="800">
              <a:solidFill>
                <a:schemeClr val="accent6"/>
              </a:solidFill>
              <a:effectLst>
                <a:glow rad="139700">
                  <a:schemeClr val="bg1"/>
                </a:glow>
              </a:effectLst>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39871FD4-881B-C024-E05D-425071798ECA}"/>
              </a:ext>
            </a:extLst>
          </p:cNvPr>
          <p:cNvSpPr txBox="1"/>
          <p:nvPr/>
        </p:nvSpPr>
        <p:spPr>
          <a:xfrm>
            <a:off x="8097754" y="3327806"/>
            <a:ext cx="1717575"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既にコストメリットのある通信回線であるため見直しを行う予定はない</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sp>
        <p:nvSpPr>
          <p:cNvPr id="73" name="矢印: 下 72">
            <a:extLst>
              <a:ext uri="{FF2B5EF4-FFF2-40B4-BE49-F238E27FC236}">
                <a16:creationId xmlns:a16="http://schemas.microsoft.com/office/drawing/2014/main" id="{86801B34-27CB-5B3C-5355-B2F8E6F527D0}"/>
              </a:ext>
            </a:extLst>
          </p:cNvPr>
          <p:cNvSpPr/>
          <p:nvPr/>
        </p:nvSpPr>
        <p:spPr>
          <a:xfrm rot="16200000">
            <a:off x="6054350" y="44149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75" name="矢印: 下 74">
            <a:extLst>
              <a:ext uri="{FF2B5EF4-FFF2-40B4-BE49-F238E27FC236}">
                <a16:creationId xmlns:a16="http://schemas.microsoft.com/office/drawing/2014/main" id="{D122E023-C862-CAFD-B502-859A0207A864}"/>
              </a:ext>
            </a:extLst>
          </p:cNvPr>
          <p:cNvSpPr/>
          <p:nvPr/>
        </p:nvSpPr>
        <p:spPr>
          <a:xfrm rot="16200000">
            <a:off x="2205897" y="44149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62" name="直線矢印コネクタ 61">
            <a:extLst>
              <a:ext uri="{FF2B5EF4-FFF2-40B4-BE49-F238E27FC236}">
                <a16:creationId xmlns:a16="http://schemas.microsoft.com/office/drawing/2014/main" id="{D9D1BC7F-F272-01F8-86F2-8529D5841453}"/>
              </a:ext>
            </a:extLst>
          </p:cNvPr>
          <p:cNvCxnSpPr>
            <a:cxnSpLocks/>
          </p:cNvCxnSpPr>
          <p:nvPr/>
        </p:nvCxnSpPr>
        <p:spPr>
          <a:xfrm flipH="1" flipV="1">
            <a:off x="8511006" y="3114645"/>
            <a:ext cx="190173" cy="24365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12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rmAutofit/>
          </a:bodyPr>
          <a:lstStyle/>
          <a:p>
            <a:r>
              <a:rPr lang="ja-JP" altLang="en-US" sz="2400" b="1">
                <a:latin typeface="Meiryo UI" panose="020B0604030504040204" pitchFamily="50" charset="-128"/>
                <a:ea typeface="Meiryo UI" panose="020B0604030504040204" pitchFamily="50" charset="-128"/>
              </a:rPr>
              <a:t>令和５年度の検証結果（盛岡市の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endParaRPr kumimoji="1" lang="ja-JP" altLang="en-US" sz="2400" b="1">
              <a:latin typeface="Meiryo UI" panose="020B0604030504040204" pitchFamily="50" charset="-128"/>
              <a:ea typeface="Meiryo UI" panose="020B0604030504040204" pitchFamily="50" charset="-128"/>
            </a:endParaRPr>
          </a:p>
        </p:txBody>
      </p:sp>
      <p:sp>
        <p:nvSpPr>
          <p:cNvPr id="10" name="スライド番号プレースホルダー 5">
            <a:extLst>
              <a:ext uri="{FF2B5EF4-FFF2-40B4-BE49-F238E27FC236}">
                <a16:creationId xmlns:a16="http://schemas.microsoft.com/office/drawing/2014/main" id="{F359BF93-6870-3263-96C3-220289BCE4B9}"/>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7" name="表 16">
            <a:extLst>
              <a:ext uri="{FF2B5EF4-FFF2-40B4-BE49-F238E27FC236}">
                <a16:creationId xmlns:a16="http://schemas.microsoft.com/office/drawing/2014/main" id="{D1E62D51-BCB9-C8B3-F7F3-88C4DE665409}"/>
              </a:ext>
            </a:extLst>
          </p:cNvPr>
          <p:cNvGraphicFramePr>
            <a:graphicFrameLocks noGrp="1"/>
          </p:cNvGraphicFramePr>
          <p:nvPr>
            <p:extLst>
              <p:ext uri="{D42A27DB-BD31-4B8C-83A1-F6EECF244321}">
                <p14:modId xmlns:p14="http://schemas.microsoft.com/office/powerpoint/2010/main" val="2193388669"/>
              </p:ext>
            </p:extLst>
          </p:nvPr>
        </p:nvGraphicFramePr>
        <p:xfrm>
          <a:off x="360000" y="298800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66,141,600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57,741,600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-8,400,000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-13%</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21,746,400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20,966,400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-780,000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r>
                        <a:rPr lang="ja-JP" altLang="en-US" sz="900" b="0" i="0" u="none" strike="noStrike">
                          <a:solidFill>
                            <a:srgbClr val="000000"/>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87,888,000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78,708,000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-9,180,000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264,480,000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-264,480,000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17,820,000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-17,820,000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623,190,000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623,190,000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129,612,000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129,612,000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-31,200,000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16,448,880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19,214,880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2,766,000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136,379,679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136,379,679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1,082,750,880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908,396,559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-174,354,321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1,170,638,880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987,104,559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-183,534,321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00338D"/>
                          </a:solidFill>
                          <a:effectLst/>
                          <a:latin typeface="Meiryo UI" panose="020B0604030504040204" pitchFamily="50" charset="-128"/>
                          <a:ea typeface="Meiryo UI" panose="020B0604030504040204" pitchFamily="50" charset="-128"/>
                        </a:rPr>
                        <a:t>-16%</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18" name="テキスト ボックス 17">
            <a:extLst>
              <a:ext uri="{FF2B5EF4-FFF2-40B4-BE49-F238E27FC236}">
                <a16:creationId xmlns:a16="http://schemas.microsoft.com/office/drawing/2014/main" id="{CCD9F5FC-D3FB-B3A7-6C42-2C86659DD4C3}"/>
              </a:ext>
            </a:extLst>
          </p:cNvPr>
          <p:cNvSpPr txBox="1"/>
          <p:nvPr/>
        </p:nvSpPr>
        <p:spPr>
          <a:xfrm>
            <a:off x="258029" y="2629021"/>
            <a:ext cx="2188420"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盛岡市の経費項目ごとの増減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19" name="テキスト ボックス 18">
            <a:extLst>
              <a:ext uri="{FF2B5EF4-FFF2-40B4-BE49-F238E27FC236}">
                <a16:creationId xmlns:a16="http://schemas.microsoft.com/office/drawing/2014/main" id="{B4740058-0520-B376-2472-F452FE138AA3}"/>
              </a:ext>
            </a:extLst>
          </p:cNvPr>
          <p:cNvSpPr txBox="1"/>
          <p:nvPr/>
        </p:nvSpPr>
        <p:spPr>
          <a:xfrm>
            <a:off x="5236494" y="2687738"/>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CA7FA10-6975-DFD6-ADD0-7FAEBAB0E9F4}"/>
              </a:ext>
            </a:extLst>
          </p:cNvPr>
          <p:cNvSpPr txBox="1"/>
          <p:nvPr/>
        </p:nvSpPr>
        <p:spPr bwMode="auto">
          <a:xfrm>
            <a:off x="72000" y="595073"/>
            <a:ext cx="9767557" cy="1815849"/>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盛岡市のランニングコストは、</a:t>
            </a:r>
            <a:r>
              <a:rPr kumimoji="1" lang="ja-JP" altLang="en-US" sz="1600" b="1" kern="0">
                <a:solidFill>
                  <a:srgbClr val="00338D"/>
                </a:solidFill>
                <a:latin typeface="Meiryo UI"/>
                <a:ea typeface="Meiryo UI"/>
              </a:rPr>
              <a:t>約</a:t>
            </a:r>
            <a:r>
              <a:rPr kumimoji="1" lang="en-US" altLang="ja-JP" sz="1600" b="1" kern="0">
                <a:solidFill>
                  <a:srgbClr val="00338D"/>
                </a:solidFill>
                <a:latin typeface="Meiryo UI"/>
                <a:ea typeface="Meiryo UI"/>
              </a:rPr>
              <a:t>184</a:t>
            </a:r>
            <a:r>
              <a:rPr kumimoji="1" lang="ja-JP" altLang="en-US" sz="1600" b="1" kern="0">
                <a:solidFill>
                  <a:srgbClr val="00338D"/>
                </a:solidFill>
                <a:latin typeface="Meiryo UI"/>
                <a:ea typeface="Meiryo UI"/>
              </a:rPr>
              <a:t>百万円減少</a:t>
            </a:r>
            <a:r>
              <a:rPr kumimoji="1" lang="ja-JP" altLang="en-US" sz="1200" b="1" kern="0">
                <a:solidFill>
                  <a:srgbClr val="00338D"/>
                </a:solidFill>
                <a:latin typeface="Meiryo UI"/>
                <a:ea typeface="Meiryo UI"/>
              </a:rPr>
              <a:t>（</a:t>
            </a:r>
            <a:r>
              <a:rPr kumimoji="1" lang="en-US" altLang="ja-JP" sz="1200" b="1" kern="0">
                <a:solidFill>
                  <a:srgbClr val="00338D"/>
                </a:solidFill>
                <a:latin typeface="Meiryo UI"/>
                <a:ea typeface="Meiryo UI"/>
              </a:rPr>
              <a:t>-16%</a:t>
            </a:r>
            <a:r>
              <a:rPr kumimoji="1" lang="ja-JP" altLang="en-US" sz="1200" b="1" kern="0">
                <a:solidFill>
                  <a:srgbClr val="00338D"/>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現行のデータセンター（単独利用）環境で発生していた、</a:t>
            </a:r>
            <a:r>
              <a:rPr kumimoji="1" lang="ja-JP" altLang="en-US" sz="1600" b="1" u="sng" kern="0">
                <a:solidFill>
                  <a:prstClr val="black"/>
                </a:solidFill>
                <a:latin typeface="Meiryo UI"/>
                <a:ea typeface="Meiryo UI"/>
              </a:rPr>
              <a:t>「ハードウェア借料」、「ハードウェア保守費」、「データセンター利用費」が逓減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313</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-27%</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、また関連して</a:t>
            </a:r>
            <a:r>
              <a:rPr kumimoji="1" lang="ja-JP" altLang="en-US" sz="1600" b="1" u="sng" kern="0">
                <a:solidFill>
                  <a:prstClr val="black"/>
                </a:solidFill>
                <a:latin typeface="Meiryo UI"/>
                <a:ea typeface="Meiryo UI"/>
              </a:rPr>
              <a:t>「システム運用作業」、「ハードウェア保守作業」も逓減</a:t>
            </a:r>
            <a:r>
              <a:rPr kumimoji="1" lang="ja-JP" altLang="en-US" sz="1200" b="1" u="sng" kern="0">
                <a:solidFill>
                  <a:srgbClr val="00338D"/>
                </a:solidFill>
                <a:latin typeface="Meiryo UI"/>
                <a:ea typeface="Meiryo UI"/>
              </a:rPr>
              <a:t>（約９百万円、</a:t>
            </a:r>
            <a:r>
              <a:rPr kumimoji="1" lang="en-US" altLang="ja-JP" sz="1200" b="1" u="sng" kern="0">
                <a:solidFill>
                  <a:srgbClr val="00338D"/>
                </a:solidFill>
                <a:latin typeface="Meiryo UI"/>
                <a:ea typeface="Meiryo UI"/>
              </a:rPr>
              <a:t>-</a:t>
            </a:r>
            <a:r>
              <a:rPr kumimoji="1" lang="ja-JP" altLang="en-US" sz="1200" b="1" u="sng" kern="0">
                <a:solidFill>
                  <a:srgbClr val="00338D"/>
                </a:solidFill>
                <a:latin typeface="Meiryo UI"/>
                <a:ea typeface="Meiryo UI"/>
              </a:rPr>
              <a:t>１</a:t>
            </a:r>
            <a:r>
              <a:rPr kumimoji="1" lang="en-US" altLang="ja-JP" sz="1200" b="1" u="sng" kern="0">
                <a:solidFill>
                  <a:srgbClr val="00338D"/>
                </a:solidFill>
                <a:latin typeface="Meiryo UI"/>
                <a:ea typeface="Meiryo UI"/>
              </a:rPr>
              <a:t>%</a:t>
            </a:r>
            <a:r>
              <a:rPr kumimoji="1" lang="ja-JP" altLang="en-US" sz="1200" kern="0">
                <a:solidFill>
                  <a:srgbClr val="00338D"/>
                </a:solidFill>
                <a:latin typeface="Meiryo UI"/>
                <a:ea typeface="Meiryo UI"/>
              </a:rPr>
              <a:t>）</a:t>
            </a:r>
            <a:r>
              <a:rPr kumimoji="1" lang="ja-JP" altLang="en-US" sz="1600" kern="0">
                <a:solidFill>
                  <a:prstClr val="black"/>
                </a:solidFill>
                <a:latin typeface="Meiryo UI"/>
                <a:ea typeface="Meiryo UI"/>
              </a:rPr>
              <a:t>した。これらはガバメントクラウドへ移行することで</a:t>
            </a:r>
            <a:r>
              <a:rPr kumimoji="1" lang="ja-JP" altLang="en-US" sz="1600" b="1" u="sng" kern="0">
                <a:solidFill>
                  <a:prstClr val="black"/>
                </a:solidFill>
                <a:latin typeface="Meiryo UI"/>
                <a:ea typeface="Meiryo UI"/>
              </a:rPr>
              <a:t>「クラウド利用経費」に費目替えとなり増加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136</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+11.7%</a:t>
            </a:r>
            <a:r>
              <a:rPr kumimoji="1" lang="ja-JP" altLang="en-US" sz="1200" b="1" u="sng" kern="0">
                <a:solidFill>
                  <a:srgbClr val="FF0000"/>
                </a:solidFill>
                <a:latin typeface="Meiryo UI"/>
                <a:ea typeface="Meiryo UI"/>
              </a:rPr>
              <a:t>）</a:t>
            </a:r>
            <a:r>
              <a:rPr kumimoji="1" lang="ja-JP" altLang="en-US" sz="1600" b="1" u="sng"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一方で、庁舎からガバメントクラウドへ接続する通信回線を試算範囲としたため、</a:t>
            </a:r>
            <a:r>
              <a:rPr kumimoji="1" lang="ja-JP" altLang="en-US" sz="1600" b="1" u="sng" kern="0">
                <a:solidFill>
                  <a:prstClr val="black"/>
                </a:solidFill>
                <a:latin typeface="Meiryo UI"/>
                <a:ea typeface="Meiryo UI"/>
              </a:rPr>
              <a:t>「通信回線費」が増加</a:t>
            </a:r>
            <a:r>
              <a:rPr kumimoji="1" lang="ja-JP" altLang="en-US" sz="1200" b="1" u="sng" kern="0">
                <a:solidFill>
                  <a:srgbClr val="FF0000"/>
                </a:solidFill>
                <a:latin typeface="Meiryo UI"/>
                <a:ea typeface="Meiryo UI"/>
              </a:rPr>
              <a:t>（約３百万円、</a:t>
            </a:r>
            <a:r>
              <a:rPr kumimoji="1" lang="en-US" altLang="ja-JP" sz="1200" b="1" u="sng" kern="0">
                <a:solidFill>
                  <a:srgbClr val="FF0000"/>
                </a:solidFill>
                <a:latin typeface="Meiryo UI"/>
                <a:ea typeface="Meiryo UI"/>
              </a:rPr>
              <a:t>+0.2%</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した。</a:t>
            </a:r>
            <a:endParaRPr kumimoji="1" lang="en-US" altLang="ja-JP" sz="1600" kern="0">
              <a:solidFill>
                <a:prstClr val="black"/>
              </a:solidFill>
              <a:latin typeface="Meiryo UI"/>
              <a:ea typeface="Meiryo UI"/>
            </a:endParaRPr>
          </a:p>
        </p:txBody>
      </p:sp>
      <p:sp>
        <p:nvSpPr>
          <p:cNvPr id="22" name="正方形/長方形 21">
            <a:extLst>
              <a:ext uri="{FF2B5EF4-FFF2-40B4-BE49-F238E27FC236}">
                <a16:creationId xmlns:a16="http://schemas.microsoft.com/office/drawing/2014/main" id="{A12BC848-794A-EEC0-E3A0-01B8959BAE38}"/>
              </a:ext>
            </a:extLst>
          </p:cNvPr>
          <p:cNvSpPr/>
          <p:nvPr/>
        </p:nvSpPr>
        <p:spPr>
          <a:xfrm>
            <a:off x="6298414" y="2744581"/>
            <a:ext cx="3456001" cy="156071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通信回線費の増加要因（詳細）と削減見込み</a:t>
            </a:r>
            <a:endPar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ネットワーク接続の積算範囲の違いによる費用増加</a:t>
            </a:r>
            <a:endParaRPr kumimoji="0" lang="en-US" altLang="ja-JP" sz="900" b="0" i="0" u="none" strike="noStrike" kern="0" cap="none" spc="0" normalizeH="0" baseline="0" noProof="0">
              <a:ln>
                <a:noFill/>
              </a:ln>
              <a:solidFill>
                <a:srgbClr val="000000"/>
              </a:solidFill>
              <a:effectLst/>
              <a:uLnTx/>
              <a:uFillTx/>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a:ea typeface="Meiryo UI"/>
                <a:cs typeface="Arial"/>
              </a:rPr>
              <a:t>現行環境では、庁舎と事業者</a:t>
            </a:r>
            <a:r>
              <a:rPr lang="en-US" altLang="ja-JP" sz="900" kern="0">
                <a:solidFill>
                  <a:srgbClr val="000000"/>
                </a:solidFill>
                <a:latin typeface="Meiryo UI"/>
                <a:ea typeface="Meiryo UI"/>
                <a:cs typeface="Arial"/>
              </a:rPr>
              <a:t>DC</a:t>
            </a:r>
            <a:r>
              <a:rPr lang="ja-JP" altLang="en-US" sz="900" kern="0">
                <a:solidFill>
                  <a:srgbClr val="000000"/>
                </a:solidFill>
                <a:latin typeface="Meiryo UI"/>
                <a:ea typeface="Meiryo UI"/>
                <a:cs typeface="Arial"/>
              </a:rPr>
              <a:t>間の専用線接続のみ計上している（事業者は事業者</a:t>
            </a:r>
            <a:r>
              <a:rPr lang="en-US" altLang="ja-JP" sz="900" kern="0">
                <a:solidFill>
                  <a:srgbClr val="000000"/>
                </a:solidFill>
                <a:latin typeface="Meiryo UI"/>
                <a:ea typeface="Meiryo UI"/>
                <a:cs typeface="Arial"/>
              </a:rPr>
              <a:t>DC</a:t>
            </a:r>
            <a:r>
              <a:rPr lang="ja-JP" altLang="en-US" sz="900" kern="0">
                <a:solidFill>
                  <a:srgbClr val="000000"/>
                </a:solidFill>
                <a:latin typeface="Meiryo UI"/>
                <a:ea typeface="Meiryo UI"/>
                <a:cs typeface="Arial"/>
              </a:rPr>
              <a:t>内で保守運用しているため保守用回線は不要）</a:t>
            </a:r>
          </a:p>
          <a:p>
            <a:pPr marL="453150" lvl="1" indent="-228600" defTabSz="914400">
              <a:buFont typeface="+mj-ea"/>
              <a:buAutoNum type="circleNumDbPlain"/>
              <a:defRPr/>
            </a:pPr>
            <a:r>
              <a:rPr lang="ja-JP" altLang="en-US" sz="900" kern="0">
                <a:solidFill>
                  <a:srgbClr val="000000"/>
                </a:solidFill>
                <a:latin typeface="Meiryo UI"/>
                <a:ea typeface="Meiryo UI"/>
                <a:cs typeface="Arial"/>
              </a:rPr>
              <a:t>先行事業では、庁舎～ガバメントクラウド間の回線も含め、事業者</a:t>
            </a:r>
            <a:r>
              <a:rPr lang="en-US" altLang="ja-JP" sz="900" kern="0">
                <a:solidFill>
                  <a:srgbClr val="000000"/>
                </a:solidFill>
                <a:latin typeface="Meiryo UI"/>
                <a:ea typeface="Meiryo UI"/>
                <a:cs typeface="Arial"/>
              </a:rPr>
              <a:t>DC</a:t>
            </a:r>
            <a:r>
              <a:rPr lang="ja-JP" altLang="en-US" sz="900" kern="0">
                <a:solidFill>
                  <a:srgbClr val="000000"/>
                </a:solidFill>
                <a:latin typeface="Meiryo UI"/>
                <a:ea typeface="Meiryo UI"/>
                <a:cs typeface="Arial"/>
              </a:rPr>
              <a:t>～庁舎～ガバメントクラウド間のネットワーク費用を計上しているため費用増</a:t>
            </a:r>
            <a:endParaRPr lang="en-US" altLang="ja-JP" sz="900" kern="0">
              <a:solidFill>
                <a:srgbClr val="000000"/>
              </a:solidFill>
              <a:latin typeface="Meiryo UI"/>
              <a:ea typeface="Meiryo UI"/>
              <a:cs typeface="Arial"/>
            </a:endParaRPr>
          </a:p>
          <a:p>
            <a:pPr marL="224550"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今後は事業者</a:t>
            </a:r>
            <a:r>
              <a:rPr lang="en-US" altLang="ja-JP" sz="900" kern="0">
                <a:solidFill>
                  <a:srgbClr val="FF0000"/>
                </a:solidFill>
                <a:latin typeface="Meiryo UI"/>
                <a:ea typeface="Meiryo UI"/>
                <a:cs typeface="Arial"/>
              </a:rPr>
              <a:t>DC</a:t>
            </a:r>
            <a:r>
              <a:rPr lang="ja-JP" altLang="en-US" sz="900" kern="0">
                <a:solidFill>
                  <a:srgbClr val="FF0000"/>
                </a:solidFill>
                <a:latin typeface="Meiryo UI"/>
                <a:ea typeface="Meiryo UI"/>
                <a:cs typeface="Arial"/>
              </a:rPr>
              <a:t>に回線を集約し、ガバクラ接続回線は複数の</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団体で共同利用することで費用逓減となる想定</a:t>
            </a:r>
            <a:r>
              <a:rPr lang="en-US" altLang="ja-JP" sz="900" kern="0">
                <a:solidFill>
                  <a:srgbClr val="FF0000"/>
                </a:solidFill>
                <a:latin typeface="Meiryo UI"/>
                <a:ea typeface="Meiryo UI"/>
                <a:cs typeface="Arial"/>
              </a:rPr>
              <a:t>】</a:t>
            </a:r>
            <a:endParaRPr lang="ja-JP" altLang="en-US" sz="900" kern="0">
              <a:solidFill>
                <a:srgbClr val="FF0000"/>
              </a:solidFill>
              <a:latin typeface="Meiryo UI"/>
              <a:ea typeface="Meiryo UI"/>
              <a:cs typeface="Arial"/>
            </a:endParaRPr>
          </a:p>
        </p:txBody>
      </p:sp>
      <p:sp>
        <p:nvSpPr>
          <p:cNvPr id="24" name="正方形/長方形 23">
            <a:extLst>
              <a:ext uri="{FF2B5EF4-FFF2-40B4-BE49-F238E27FC236}">
                <a16:creationId xmlns:a16="http://schemas.microsoft.com/office/drawing/2014/main" id="{8B6A0307-CCE3-EA0F-A7FA-37CDEAED4119}"/>
              </a:ext>
            </a:extLst>
          </p:cNvPr>
          <p:cNvSpPr/>
          <p:nvPr/>
        </p:nvSpPr>
        <p:spPr>
          <a:xfrm>
            <a:off x="796575" y="5137081"/>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4A029F2D-18B0-F8DB-B759-1EF19D19ABDA}"/>
              </a:ext>
            </a:extLst>
          </p:cNvPr>
          <p:cNvSpPr/>
          <p:nvPr/>
        </p:nvSpPr>
        <p:spPr>
          <a:xfrm>
            <a:off x="6298413" y="4469972"/>
            <a:ext cx="3456001" cy="1677701"/>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lvl="1" defTabSz="914400">
              <a:defRPr/>
            </a:pPr>
            <a:r>
              <a:rPr lang="ja-JP" altLang="en-US" sz="900" b="1" kern="0">
                <a:solidFill>
                  <a:srgbClr val="000000"/>
                </a:solidFill>
                <a:latin typeface="Meiryo UI"/>
                <a:ea typeface="Meiryo UI"/>
                <a:cs typeface="Arial"/>
              </a:rPr>
              <a:t>クラウド利用経費の増加要因（詳細）と削減見込み</a:t>
            </a:r>
            <a:endParaRPr lang="en-US" altLang="ja-JP" sz="900" kern="0">
              <a:solidFill>
                <a:srgbClr val="FF0000"/>
              </a:solidFill>
              <a:latin typeface="Meiryo UI"/>
              <a:ea typeface="Meiryo UI"/>
              <a:cs typeface="Arial"/>
            </a:endParaRPr>
          </a:p>
          <a:p>
            <a:pPr marL="171450" indent="-171450" defTabSz="914400">
              <a:buFont typeface="Wingdings,Sans-Serif"/>
              <a:buChar char="n"/>
              <a:defRPr/>
            </a:pPr>
            <a:r>
              <a:rPr lang="ja-JP" altLang="en-US" sz="900" kern="0">
                <a:solidFill>
                  <a:srgbClr val="000000"/>
                </a:solidFill>
                <a:latin typeface="Meiryo UI"/>
                <a:ea typeface="Meiryo UI"/>
                <a:cs typeface="Arial"/>
              </a:rPr>
              <a:t>現行利用中のシステムとガバメントクラウドの費用按分有無の違い</a:t>
            </a:r>
            <a:endParaRPr lang="en-US" sz="900" kern="0">
              <a:solidFill>
                <a:srgbClr val="000000"/>
              </a:solidFill>
              <a:latin typeface="Arial"/>
              <a:ea typeface="Meiryo UI"/>
              <a:cs typeface="Arial"/>
            </a:endParaRPr>
          </a:p>
          <a:p>
            <a:pPr marL="452755" lvl="1" indent="-228600" defTabSz="914400">
              <a:buFont typeface="+mj-ea"/>
              <a:buAutoNum type="circleNumDbPlain" startAt="3"/>
              <a:defRPr/>
            </a:pPr>
            <a:r>
              <a:rPr lang="ja-JP" altLang="en-US" sz="900" kern="0">
                <a:solidFill>
                  <a:srgbClr val="000000"/>
                </a:solidFill>
                <a:latin typeface="Meiryo UI"/>
                <a:ea typeface="Meiryo UI"/>
                <a:cs typeface="Arial"/>
              </a:rPr>
              <a:t>現行利用中</a:t>
            </a:r>
            <a:r>
              <a:rPr lang="ja-JP" sz="900" kern="0">
                <a:solidFill>
                  <a:srgbClr val="000000"/>
                </a:solidFill>
                <a:latin typeface="Meiryo UI"/>
                <a:ea typeface="Meiryo UI"/>
                <a:cs typeface="Arial"/>
              </a:rPr>
              <a:t>のシステムは、データセンターを活用した方式であり、ガバメントクラウドを利用することとしたため純増となっている。</a:t>
            </a:r>
            <a:endParaRPr lang="en-US" altLang="ja-JP" sz="900" kern="0">
              <a:solidFill>
                <a:srgbClr val="000000"/>
              </a:solidFill>
              <a:latin typeface="Arial"/>
              <a:ea typeface="Meiryo UI"/>
              <a:cs typeface="Arial"/>
            </a:endParaRPr>
          </a:p>
          <a:p>
            <a:pPr marL="452755" lvl="1" indent="-228600" defTabSz="914400">
              <a:buFont typeface="+mj-ea"/>
              <a:buAutoNum type="circleNumDbPlain" startAt="3"/>
              <a:defRPr/>
            </a:pPr>
            <a:r>
              <a:rPr lang="ja-JP" sz="900" kern="0">
                <a:solidFill>
                  <a:srgbClr val="000000"/>
                </a:solidFill>
                <a:latin typeface="Meiryo UI"/>
                <a:ea typeface="Meiryo UI"/>
                <a:cs typeface="Arial"/>
              </a:rPr>
              <a:t>先行事業では、ガバメントクラウド上に構築したシステムについて単独利用を前提とした試算になっているため、費用按分が考慮されていない</a:t>
            </a:r>
            <a:endParaRPr lang="en-US" altLang="ja-JP" sz="900" kern="0">
              <a:solidFill>
                <a:srgbClr val="000000"/>
              </a:solidFill>
              <a:latin typeface="Arial"/>
              <a:ea typeface="Meiryo UI"/>
              <a:cs typeface="Arial"/>
            </a:endParaRPr>
          </a:p>
          <a:p>
            <a:pPr marL="224155" lvl="1" defTabSz="914400">
              <a:defRPr/>
            </a:pPr>
            <a:r>
              <a:rPr lang="ja-JP" sz="900" kern="0">
                <a:solidFill>
                  <a:srgbClr val="FF0000"/>
                </a:solidFill>
                <a:latin typeface="Meiryo UI"/>
                <a:ea typeface="Meiryo UI"/>
                <a:cs typeface="Arial"/>
              </a:rPr>
              <a:t>→ </a:t>
            </a:r>
            <a:r>
              <a:rPr lang="en-US" altLang="ja-JP" sz="900" kern="0">
                <a:solidFill>
                  <a:srgbClr val="FF0000"/>
                </a:solidFill>
                <a:latin typeface="Arial"/>
                <a:ea typeface="Meiryo UI"/>
                <a:cs typeface="Arial"/>
              </a:rPr>
              <a:t>【</a:t>
            </a:r>
            <a:r>
              <a:rPr lang="ja-JP" sz="900" kern="0">
                <a:solidFill>
                  <a:srgbClr val="FF0000"/>
                </a:solidFill>
                <a:latin typeface="Meiryo UI"/>
                <a:ea typeface="Meiryo UI"/>
                <a:cs typeface="Arial"/>
              </a:rPr>
              <a:t>今後は複数団体による共同利用を見込んでおり、複数団体で</a:t>
            </a:r>
            <a:br>
              <a:rPr lang="ja-JP" sz="900" kern="0">
                <a:solidFill>
                  <a:srgbClr val="FF0000"/>
                </a:solidFill>
                <a:latin typeface="Meiryo UI"/>
                <a:ea typeface="Meiryo UI"/>
                <a:cs typeface="Arial"/>
              </a:rPr>
            </a:br>
            <a:r>
              <a:rPr lang="ja-JP" sz="900" kern="0">
                <a:solidFill>
                  <a:srgbClr val="FF0000"/>
                </a:solidFill>
                <a:latin typeface="Meiryo UI"/>
                <a:ea typeface="Meiryo UI"/>
                <a:cs typeface="Arial"/>
              </a:rPr>
              <a:t>　　　費用按分となることで費用逓減が可能と想定</a:t>
            </a:r>
            <a:r>
              <a:rPr lang="en-US" altLang="ja-JP" sz="900" kern="0">
                <a:solidFill>
                  <a:srgbClr val="FF0000"/>
                </a:solidFill>
                <a:latin typeface="Arial"/>
                <a:ea typeface="Meiryo UI"/>
                <a:cs typeface="Arial"/>
              </a:rPr>
              <a:t>】</a:t>
            </a:r>
            <a:endParaRPr lang="en-US" altLang="ja-JP" sz="900" kern="0">
              <a:solidFill>
                <a:srgbClr val="000000"/>
              </a:solidFill>
              <a:latin typeface="Arial"/>
              <a:ea typeface="Meiryo UI"/>
              <a:cs typeface="Arial"/>
            </a:endParaRPr>
          </a:p>
          <a:p>
            <a:pPr marL="224155" lvl="1" defTabSz="914400">
              <a:defRPr/>
            </a:pPr>
            <a:r>
              <a:rPr lang="ja-JP" sz="900" kern="0">
                <a:solidFill>
                  <a:srgbClr val="FF0000"/>
                </a:solidFill>
                <a:latin typeface="Meiryo UI"/>
                <a:ea typeface="Meiryo UI"/>
                <a:cs typeface="Arial"/>
              </a:rPr>
              <a:t>→ </a:t>
            </a:r>
            <a:r>
              <a:rPr lang="en-US" altLang="ja-JP" sz="900" kern="0">
                <a:solidFill>
                  <a:srgbClr val="FF0000"/>
                </a:solidFill>
                <a:latin typeface="Arial"/>
                <a:ea typeface="Meiryo UI"/>
                <a:cs typeface="Arial"/>
              </a:rPr>
              <a:t>【</a:t>
            </a:r>
            <a:r>
              <a:rPr lang="ja-JP" sz="900" kern="0">
                <a:solidFill>
                  <a:srgbClr val="FF0000"/>
                </a:solidFill>
                <a:latin typeface="Meiryo UI"/>
                <a:ea typeface="Meiryo UI"/>
                <a:cs typeface="Arial"/>
              </a:rPr>
              <a:t>クラウド最適化によりクラウド利用経費を逓減で</a:t>
            </a:r>
            <a:r>
              <a:rPr lang="ja-JP" altLang="en-US" sz="900" kern="0">
                <a:solidFill>
                  <a:srgbClr val="FF0000"/>
                </a:solidFill>
                <a:latin typeface="Meiryo UI"/>
                <a:ea typeface="Meiryo UI"/>
                <a:cs typeface="Arial"/>
              </a:rPr>
              <a:t>きると想</a:t>
            </a:r>
            <a:r>
              <a:rPr lang="ja-JP" sz="900" kern="0">
                <a:solidFill>
                  <a:srgbClr val="FF0000"/>
                </a:solidFill>
                <a:latin typeface="Meiryo UI"/>
                <a:ea typeface="Meiryo UI"/>
                <a:cs typeface="Arial"/>
              </a:rPr>
              <a:t>定</a:t>
            </a:r>
            <a:r>
              <a:rPr lang="en-US" altLang="ja-JP" sz="900" kern="0">
                <a:solidFill>
                  <a:srgbClr val="FF0000"/>
                </a:solidFill>
                <a:latin typeface="Arial"/>
                <a:ea typeface="Meiryo UI"/>
                <a:cs typeface="Arial"/>
              </a:rPr>
              <a:t>】</a:t>
            </a:r>
            <a:endParaRPr lang="en-US"/>
          </a:p>
        </p:txBody>
      </p:sp>
      <p:sp>
        <p:nvSpPr>
          <p:cNvPr id="5" name="テキスト ボックス 4">
            <a:extLst>
              <a:ext uri="{FF2B5EF4-FFF2-40B4-BE49-F238E27FC236}">
                <a16:creationId xmlns:a16="http://schemas.microsoft.com/office/drawing/2014/main" id="{EB1D2EFF-6C17-0BA0-D336-DB47634B240E}"/>
              </a:ext>
            </a:extLst>
          </p:cNvPr>
          <p:cNvSpPr txBox="1"/>
          <p:nvPr/>
        </p:nvSpPr>
        <p:spPr>
          <a:xfrm>
            <a:off x="7174346" y="2413577"/>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741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楕円 66">
            <a:extLst>
              <a:ext uri="{FF2B5EF4-FFF2-40B4-BE49-F238E27FC236}">
                <a16:creationId xmlns:a16="http://schemas.microsoft.com/office/drawing/2014/main" id="{AFE7CC11-4297-F66C-302B-222A6E1FC786}"/>
              </a:ext>
            </a:extLst>
          </p:cNvPr>
          <p:cNvSpPr/>
          <p:nvPr/>
        </p:nvSpPr>
        <p:spPr>
          <a:xfrm>
            <a:off x="4275968"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 name="雲 7">
            <a:extLst>
              <a:ext uri="{FF2B5EF4-FFF2-40B4-BE49-F238E27FC236}">
                <a16:creationId xmlns:a16="http://schemas.microsoft.com/office/drawing/2014/main" id="{F2F6CA5D-E90B-DA6D-639F-8136475C0A05}"/>
              </a:ext>
            </a:extLst>
          </p:cNvPr>
          <p:cNvSpPr/>
          <p:nvPr/>
        </p:nvSpPr>
        <p:spPr>
          <a:xfrm>
            <a:off x="3758576"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79" name="楕円 78">
            <a:extLst>
              <a:ext uri="{FF2B5EF4-FFF2-40B4-BE49-F238E27FC236}">
                <a16:creationId xmlns:a16="http://schemas.microsoft.com/office/drawing/2014/main" id="{3A8344E1-B3E1-3A40-CC0F-9A66549B6781}"/>
              </a:ext>
            </a:extLst>
          </p:cNvPr>
          <p:cNvSpPr/>
          <p:nvPr/>
        </p:nvSpPr>
        <p:spPr>
          <a:xfrm>
            <a:off x="4297888"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74" name="グラフィックス 73" descr="データベース 枠線">
            <a:extLst>
              <a:ext uri="{FF2B5EF4-FFF2-40B4-BE49-F238E27FC236}">
                <a16:creationId xmlns:a16="http://schemas.microsoft.com/office/drawing/2014/main" id="{93CF552B-D3F7-EC2B-0903-A247B0C264D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37066" y="3643114"/>
            <a:ext cx="323145" cy="323145"/>
          </a:xfrm>
          <a:prstGeom prst="rect">
            <a:avLst/>
          </a:prstGeom>
        </p:spPr>
      </p:pic>
      <p:sp>
        <p:nvSpPr>
          <p:cNvPr id="64" name="楕円 63">
            <a:extLst>
              <a:ext uri="{FF2B5EF4-FFF2-40B4-BE49-F238E27FC236}">
                <a16:creationId xmlns:a16="http://schemas.microsoft.com/office/drawing/2014/main" id="{DC03A21A-BC15-9AC1-C806-4B11425BEE8C}"/>
              </a:ext>
            </a:extLst>
          </p:cNvPr>
          <p:cNvSpPr/>
          <p:nvPr/>
        </p:nvSpPr>
        <p:spPr>
          <a:xfrm>
            <a:off x="1161207"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令和５年度の検証結果（盛岡市の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盛岡市のコスト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グラフィックス 4" descr="校舎 単色塗りつぶし">
            <a:extLst>
              <a:ext uri="{FF2B5EF4-FFF2-40B4-BE49-F238E27FC236}">
                <a16:creationId xmlns:a16="http://schemas.microsoft.com/office/drawing/2014/main" id="{02F1AA32-054D-C3D6-4D62-5AA23F8E27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11443" y="5419699"/>
            <a:ext cx="408665" cy="408665"/>
          </a:xfrm>
          <a:prstGeom prst="rect">
            <a:avLst/>
          </a:prstGeom>
        </p:spPr>
      </p:pic>
      <p:sp>
        <p:nvSpPr>
          <p:cNvPr id="6" name="テキスト ボックス 5">
            <a:extLst>
              <a:ext uri="{FF2B5EF4-FFF2-40B4-BE49-F238E27FC236}">
                <a16:creationId xmlns:a16="http://schemas.microsoft.com/office/drawing/2014/main" id="{80EB1558-7F08-AD1E-291B-9ECF6ADFA170}"/>
              </a:ext>
            </a:extLst>
          </p:cNvPr>
          <p:cNvSpPr txBox="1"/>
          <p:nvPr/>
        </p:nvSpPr>
        <p:spPr>
          <a:xfrm>
            <a:off x="3978147"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盛岡市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9" name="グラフィックス 18" descr="建物 単色塗りつぶし">
            <a:extLst>
              <a:ext uri="{FF2B5EF4-FFF2-40B4-BE49-F238E27FC236}">
                <a16:creationId xmlns:a16="http://schemas.microsoft.com/office/drawing/2014/main" id="{0F407636-077A-046B-AA46-F496CC4A48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15423" y="3727760"/>
            <a:ext cx="408665" cy="408665"/>
          </a:xfrm>
          <a:prstGeom prst="rect">
            <a:avLst/>
          </a:prstGeom>
        </p:spPr>
      </p:pic>
      <p:sp>
        <p:nvSpPr>
          <p:cNvPr id="21" name="テキスト ボックス 20">
            <a:extLst>
              <a:ext uri="{FF2B5EF4-FFF2-40B4-BE49-F238E27FC236}">
                <a16:creationId xmlns:a16="http://schemas.microsoft.com/office/drawing/2014/main" id="{A892F7C9-36CA-FFE6-3679-F21D355C0C26}"/>
              </a:ext>
            </a:extLst>
          </p:cNvPr>
          <p:cNvSpPr txBox="1"/>
          <p:nvPr/>
        </p:nvSpPr>
        <p:spPr>
          <a:xfrm>
            <a:off x="3819650" y="4093970"/>
            <a:ext cx="800219" cy="461665"/>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ICS</a:t>
            </a:r>
          </a:p>
          <a:p>
            <a:pPr algn="ct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b="1" u="sng">
                <a:latin typeface="Meiryo UI" panose="020B0604030504040204" pitchFamily="50" charset="-128"/>
                <a:ea typeface="Meiryo UI" panose="020B0604030504040204" pitchFamily="50" charset="-128"/>
              </a:rPr>
              <a:t>（保守拠点）</a:t>
            </a:r>
          </a:p>
        </p:txBody>
      </p:sp>
      <p:cxnSp>
        <p:nvCxnSpPr>
          <p:cNvPr id="22" name="直線コネクタ 21">
            <a:extLst>
              <a:ext uri="{FF2B5EF4-FFF2-40B4-BE49-F238E27FC236}">
                <a16:creationId xmlns:a16="http://schemas.microsoft.com/office/drawing/2014/main" id="{92BB5258-61B3-823F-5948-8EA38A7F9D5F}"/>
              </a:ext>
            </a:extLst>
          </p:cNvPr>
          <p:cNvCxnSpPr>
            <a:cxnSpLocks/>
            <a:stCxn id="21" idx="2"/>
            <a:endCxn id="5" idx="0"/>
          </p:cNvCxnSpPr>
          <p:nvPr/>
        </p:nvCxnSpPr>
        <p:spPr>
          <a:xfrm flipH="1">
            <a:off x="4215776" y="4555635"/>
            <a:ext cx="3984" cy="864064"/>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34" name="グラフィックス 33" descr="校舎 単色塗りつぶし">
            <a:extLst>
              <a:ext uri="{FF2B5EF4-FFF2-40B4-BE49-F238E27FC236}">
                <a16:creationId xmlns:a16="http://schemas.microsoft.com/office/drawing/2014/main" id="{9429A390-AD18-4FE8-9415-ECFA066EF3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9402" y="5419699"/>
            <a:ext cx="408665" cy="408665"/>
          </a:xfrm>
          <a:prstGeom prst="rect">
            <a:avLst/>
          </a:prstGeom>
        </p:spPr>
      </p:pic>
      <p:sp>
        <p:nvSpPr>
          <p:cNvPr id="35" name="テキスト ボックス 34">
            <a:extLst>
              <a:ext uri="{FF2B5EF4-FFF2-40B4-BE49-F238E27FC236}">
                <a16:creationId xmlns:a16="http://schemas.microsoft.com/office/drawing/2014/main" id="{D88FBDD3-E434-8040-5E00-2823E1CC1237}"/>
              </a:ext>
            </a:extLst>
          </p:cNvPr>
          <p:cNvSpPr txBox="1"/>
          <p:nvPr/>
        </p:nvSpPr>
        <p:spPr>
          <a:xfrm>
            <a:off x="876106"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盛岡市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36" name="直線コネクタ 35">
            <a:extLst>
              <a:ext uri="{FF2B5EF4-FFF2-40B4-BE49-F238E27FC236}">
                <a16:creationId xmlns:a16="http://schemas.microsoft.com/office/drawing/2014/main" id="{DF65B8ED-C14B-3E96-DADF-97F49D040EF6}"/>
              </a:ext>
            </a:extLst>
          </p:cNvPr>
          <p:cNvCxnSpPr>
            <a:cxnSpLocks/>
            <a:stCxn id="42" idx="2"/>
            <a:endCxn id="34" idx="0"/>
          </p:cNvCxnSpPr>
          <p:nvPr/>
        </p:nvCxnSpPr>
        <p:spPr>
          <a:xfrm>
            <a:off x="1113735" y="4555635"/>
            <a:ext cx="0" cy="86406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0" name="グラフィックス 39" descr="建物 単色塗りつぶし">
            <a:extLst>
              <a:ext uri="{FF2B5EF4-FFF2-40B4-BE49-F238E27FC236}">
                <a16:creationId xmlns:a16="http://schemas.microsoft.com/office/drawing/2014/main" id="{E7D51846-C64B-2C14-4214-BFD1B908F7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90458" y="3727760"/>
            <a:ext cx="427609" cy="408665"/>
          </a:xfrm>
          <a:prstGeom prst="rect">
            <a:avLst/>
          </a:prstGeom>
        </p:spPr>
      </p:pic>
      <p:sp>
        <p:nvSpPr>
          <p:cNvPr id="42" name="テキスト ボックス 41">
            <a:extLst>
              <a:ext uri="{FF2B5EF4-FFF2-40B4-BE49-F238E27FC236}">
                <a16:creationId xmlns:a16="http://schemas.microsoft.com/office/drawing/2014/main" id="{55DF43EA-7646-358E-672A-960B20266EAA}"/>
              </a:ext>
            </a:extLst>
          </p:cNvPr>
          <p:cNvSpPr txBox="1"/>
          <p:nvPr/>
        </p:nvSpPr>
        <p:spPr>
          <a:xfrm>
            <a:off x="745685" y="4093970"/>
            <a:ext cx="736099" cy="461665"/>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ICS</a:t>
            </a:r>
          </a:p>
          <a:p>
            <a:pPr algn="ct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（メイン）</a:t>
            </a:r>
          </a:p>
        </p:txBody>
      </p:sp>
      <p:sp>
        <p:nvSpPr>
          <p:cNvPr id="54" name="テキスト ボックス 53">
            <a:extLst>
              <a:ext uri="{FF2B5EF4-FFF2-40B4-BE49-F238E27FC236}">
                <a16:creationId xmlns:a16="http://schemas.microsoft.com/office/drawing/2014/main" id="{A66FA612-C0F7-483B-DAB1-135AC826F6E7}"/>
              </a:ext>
            </a:extLst>
          </p:cNvPr>
          <p:cNvSpPr txBox="1"/>
          <p:nvPr/>
        </p:nvSpPr>
        <p:spPr>
          <a:xfrm>
            <a:off x="1259441" y="4921845"/>
            <a:ext cx="1121372" cy="338554"/>
          </a:xfrm>
          <a:prstGeom prst="rect">
            <a:avLst/>
          </a:prstGeom>
          <a:noFill/>
        </p:spPr>
        <p:txBody>
          <a:bodyPr wrap="square" rtlCol="0">
            <a:spAutoFit/>
          </a:bodyPr>
          <a:lstStyle/>
          <a:p>
            <a:pPr marL="90488" indent="-90488">
              <a:buFont typeface="+mj-ea"/>
              <a:buAutoNum type="circleNumDbPlain"/>
            </a:pPr>
            <a:r>
              <a:rPr kumimoji="1" lang="ja-JP" altLang="en-US" sz="800">
                <a:solidFill>
                  <a:schemeClr val="bg1">
                    <a:lumMod val="50000"/>
                  </a:schemeClr>
                </a:solidFill>
                <a:latin typeface="Meiryo UI" panose="020B0604030504040204" pitchFamily="50" charset="-128"/>
                <a:ea typeface="Meiryo UI" panose="020B0604030504040204" pitchFamily="50" charset="-128"/>
              </a:rPr>
              <a:t>盛岡市のみが利用する専用回線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76" name="グラフィックス 75" descr="データベース 枠線">
            <a:extLst>
              <a:ext uri="{FF2B5EF4-FFF2-40B4-BE49-F238E27FC236}">
                <a16:creationId xmlns:a16="http://schemas.microsoft.com/office/drawing/2014/main" id="{C120561A-8CE8-4B85-9DC9-BEAD8A799CC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2387" y="3832683"/>
            <a:ext cx="323145" cy="323145"/>
          </a:xfrm>
          <a:prstGeom prst="rect">
            <a:avLst/>
          </a:prstGeom>
        </p:spPr>
      </p:pic>
      <p:pic>
        <p:nvPicPr>
          <p:cNvPr id="77" name="グラフィックス 76" descr="データベース 枠線">
            <a:extLst>
              <a:ext uri="{FF2B5EF4-FFF2-40B4-BE49-F238E27FC236}">
                <a16:creationId xmlns:a16="http://schemas.microsoft.com/office/drawing/2014/main" id="{13085477-0AAC-96EF-E657-DD73F33A059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0108" y="1046390"/>
            <a:ext cx="323145" cy="323145"/>
          </a:xfrm>
          <a:prstGeom prst="rect">
            <a:avLst/>
          </a:prstGeom>
        </p:spPr>
      </p:pic>
      <p:pic>
        <p:nvPicPr>
          <p:cNvPr id="78" name="グラフィックス 77" descr="データベース 枠線">
            <a:extLst>
              <a:ext uri="{FF2B5EF4-FFF2-40B4-BE49-F238E27FC236}">
                <a16:creationId xmlns:a16="http://schemas.microsoft.com/office/drawing/2014/main" id="{B8E7D4AD-ABCB-CE3D-F725-62B636B340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95429" y="1235959"/>
            <a:ext cx="323145" cy="323145"/>
          </a:xfrm>
          <a:prstGeom prst="rect">
            <a:avLst/>
          </a:prstGeom>
        </p:spPr>
      </p:pic>
      <p:sp>
        <p:nvSpPr>
          <p:cNvPr id="81" name="テキスト ボックス 80">
            <a:extLst>
              <a:ext uri="{FF2B5EF4-FFF2-40B4-BE49-F238E27FC236}">
                <a16:creationId xmlns:a16="http://schemas.microsoft.com/office/drawing/2014/main" id="{D1C9E752-2FDF-42B5-AB11-C8BE0FA213AE}"/>
              </a:ext>
            </a:extLst>
          </p:cNvPr>
          <p:cNvSpPr txBox="1"/>
          <p:nvPr/>
        </p:nvSpPr>
        <p:spPr>
          <a:xfrm>
            <a:off x="513483" y="6285291"/>
            <a:ext cx="1277914"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8319DCFC-C47C-2C5D-2DC9-923AD57754ED}"/>
              </a:ext>
            </a:extLst>
          </p:cNvPr>
          <p:cNvSpPr txBox="1"/>
          <p:nvPr/>
        </p:nvSpPr>
        <p:spPr>
          <a:xfrm>
            <a:off x="3141379"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7" name="テキスト ボックス 86">
            <a:extLst>
              <a:ext uri="{FF2B5EF4-FFF2-40B4-BE49-F238E27FC236}">
                <a16:creationId xmlns:a16="http://schemas.microsoft.com/office/drawing/2014/main" id="{8F8DCE7A-4676-F68A-1D56-3EF879501523}"/>
              </a:ext>
            </a:extLst>
          </p:cNvPr>
          <p:cNvSpPr txBox="1"/>
          <p:nvPr/>
        </p:nvSpPr>
        <p:spPr>
          <a:xfrm>
            <a:off x="1837287" y="3191521"/>
            <a:ext cx="1832136" cy="461665"/>
          </a:xfrm>
          <a:prstGeom prst="rect">
            <a:avLst/>
          </a:prstGeom>
          <a:noFill/>
        </p:spPr>
        <p:txBody>
          <a:bodyPr wrap="square" rtlCol="0">
            <a:spAutoFit/>
          </a:bodyPr>
          <a:lstStyle/>
          <a:p>
            <a:pPr marL="90488" indent="-90488">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盛岡市でデータセンターを単独利用ハードウェア借料やデータセンター利用料などの費目で計上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89" name="直線矢印コネクタ 88">
            <a:extLst>
              <a:ext uri="{FF2B5EF4-FFF2-40B4-BE49-F238E27FC236}">
                <a16:creationId xmlns:a16="http://schemas.microsoft.com/office/drawing/2014/main" id="{1CF01F53-4EAC-94E2-1348-205000D6A4B6}"/>
              </a:ext>
            </a:extLst>
          </p:cNvPr>
          <p:cNvCxnSpPr>
            <a:cxnSpLocks/>
          </p:cNvCxnSpPr>
          <p:nvPr/>
        </p:nvCxnSpPr>
        <p:spPr>
          <a:xfrm flipH="1">
            <a:off x="1883610" y="3671047"/>
            <a:ext cx="345120" cy="23198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E79477FB-1302-EC13-C692-7AB823D5E9A7}"/>
              </a:ext>
            </a:extLst>
          </p:cNvPr>
          <p:cNvCxnSpPr>
            <a:cxnSpLocks/>
          </p:cNvCxnSpPr>
          <p:nvPr/>
        </p:nvCxnSpPr>
        <p:spPr>
          <a:xfrm flipH="1" flipV="1">
            <a:off x="4908259" y="1410465"/>
            <a:ext cx="152872" cy="21324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266F28B6-068D-2F3C-46D7-FDC83D207927}"/>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47" name="直線コネクタ 46">
            <a:extLst>
              <a:ext uri="{FF2B5EF4-FFF2-40B4-BE49-F238E27FC236}">
                <a16:creationId xmlns:a16="http://schemas.microsoft.com/office/drawing/2014/main" id="{9A9D1327-BD2D-6B72-F7BB-16A7AF26516A}"/>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8" name="楕円 47">
            <a:extLst>
              <a:ext uri="{FF2B5EF4-FFF2-40B4-BE49-F238E27FC236}">
                <a16:creationId xmlns:a16="http://schemas.microsoft.com/office/drawing/2014/main" id="{5D928932-7BAB-F082-03DF-D42FEE9C689B}"/>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9" name="直線コネクタ 48">
            <a:extLst>
              <a:ext uri="{FF2B5EF4-FFF2-40B4-BE49-F238E27FC236}">
                <a16:creationId xmlns:a16="http://schemas.microsoft.com/office/drawing/2014/main" id="{A9D171DD-DB15-3166-BFA2-4FBA85D7CE3C}"/>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650C64D0-1900-FAA2-1F3C-58F0D8072964}"/>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56" name="直線コネクタ 55">
            <a:extLst>
              <a:ext uri="{FF2B5EF4-FFF2-40B4-BE49-F238E27FC236}">
                <a16:creationId xmlns:a16="http://schemas.microsoft.com/office/drawing/2014/main" id="{F4B8558C-3272-C93A-B752-2B06FE57675E}"/>
              </a:ext>
            </a:extLst>
          </p:cNvPr>
          <p:cNvCxnSpPr>
            <a:cxnSpLocks/>
          </p:cNvCxnSpPr>
          <p:nvPr/>
        </p:nvCxnSpPr>
        <p:spPr>
          <a:xfrm>
            <a:off x="4215776" y="1880853"/>
            <a:ext cx="1003020" cy="100417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35350767-5814-45C2-BF2D-76FEB09E0093}"/>
              </a:ext>
            </a:extLst>
          </p:cNvPr>
          <p:cNvCxnSpPr>
            <a:cxnSpLocks/>
          </p:cNvCxnSpPr>
          <p:nvPr/>
        </p:nvCxnSpPr>
        <p:spPr>
          <a:xfrm flipH="1">
            <a:off x="4215776" y="4591790"/>
            <a:ext cx="1003020" cy="827909"/>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3BC84D9D-854F-C5AE-091A-8AA60993AE34}"/>
              </a:ext>
            </a:extLst>
          </p:cNvPr>
          <p:cNvCxnSpPr>
            <a:cxnSpLocks/>
          </p:cNvCxnSpPr>
          <p:nvPr/>
        </p:nvCxnSpPr>
        <p:spPr>
          <a:xfrm>
            <a:off x="5218796" y="2871861"/>
            <a:ext cx="0" cy="171179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F282FF6C-F7D4-051C-ACE4-DEF9CE6BD69A}"/>
              </a:ext>
            </a:extLst>
          </p:cNvPr>
          <p:cNvSpPr txBox="1"/>
          <p:nvPr/>
        </p:nvSpPr>
        <p:spPr>
          <a:xfrm>
            <a:off x="4989804" y="3238856"/>
            <a:ext cx="1320857" cy="338554"/>
          </a:xfrm>
          <a:prstGeom prst="rect">
            <a:avLst/>
          </a:prstGeom>
          <a:noFill/>
        </p:spPr>
        <p:txBody>
          <a:bodyPr wrap="square" rtlCol="0">
            <a:spAutoFit/>
          </a:bodyPr>
          <a:lstStyle/>
          <a:p>
            <a:r>
              <a:rPr kumimoji="1" lang="en-US" altLang="ja-JP" sz="800">
                <a:solidFill>
                  <a:schemeClr val="accent1"/>
                </a:solidFill>
                <a:effectLst>
                  <a:glow rad="1397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39700">
                    <a:schemeClr val="bg1"/>
                  </a:glow>
                </a:effectLst>
                <a:latin typeface="Meiryo UI" panose="020B0604030504040204" pitchFamily="50" charset="-128"/>
                <a:ea typeface="Meiryo UI" panose="020B0604030504040204" pitchFamily="50" charset="-128"/>
              </a:rPr>
              <a:t>の</a:t>
            </a:r>
            <a:r>
              <a:rPr kumimoji="1" lang="en-US" altLang="ja-JP" sz="800">
                <a:solidFill>
                  <a:schemeClr val="accent1"/>
                </a:solidFill>
                <a:effectLst>
                  <a:glow rad="139700">
                    <a:schemeClr val="bg1"/>
                  </a:glow>
                </a:effectLst>
                <a:latin typeface="Meiryo UI" panose="020B0604030504040204" pitchFamily="50" charset="-128"/>
                <a:ea typeface="Meiryo UI" panose="020B0604030504040204" pitchFamily="50" charset="-128"/>
              </a:rPr>
              <a:t>9</a:t>
            </a:r>
            <a:r>
              <a:rPr kumimoji="1" lang="ja-JP" altLang="en-US" sz="800">
                <a:solidFill>
                  <a:schemeClr val="accent1"/>
                </a:solidFill>
                <a:effectLst>
                  <a:glow rad="139700">
                    <a:schemeClr val="bg1"/>
                  </a:glow>
                </a:effectLst>
                <a:latin typeface="Meiryo UI" panose="020B0604030504040204" pitchFamily="50" charset="-128"/>
                <a:ea typeface="Meiryo UI" panose="020B0604030504040204" pitchFamily="50" charset="-128"/>
              </a:rPr>
              <a:t>業務システムと関連システムをガバクラへ移行</a:t>
            </a:r>
            <a:endParaRPr kumimoji="1" lang="en-US" altLang="ja-JP" sz="800">
              <a:solidFill>
                <a:schemeClr val="accent1"/>
              </a:solidFill>
              <a:effectLst>
                <a:glow rad="139700">
                  <a:schemeClr val="bg1"/>
                </a:glow>
              </a:effectLst>
              <a:latin typeface="Meiryo UI" panose="020B0604030504040204" pitchFamily="50" charset="-128"/>
              <a:ea typeface="Meiryo UI" panose="020B0604030504040204" pitchFamily="50" charset="-128"/>
            </a:endParaRPr>
          </a:p>
        </p:txBody>
      </p:sp>
      <p:cxnSp>
        <p:nvCxnSpPr>
          <p:cNvPr id="95" name="直線矢印コネクタ 94">
            <a:extLst>
              <a:ext uri="{FF2B5EF4-FFF2-40B4-BE49-F238E27FC236}">
                <a16:creationId xmlns:a16="http://schemas.microsoft.com/office/drawing/2014/main" id="{98C7DF4B-FA7C-C02E-E96D-ACDA27A44EAC}"/>
              </a:ext>
            </a:extLst>
          </p:cNvPr>
          <p:cNvCxnSpPr>
            <a:cxnSpLocks/>
            <a:stCxn id="96" idx="2"/>
            <a:endCxn id="19" idx="0"/>
          </p:cNvCxnSpPr>
          <p:nvPr/>
        </p:nvCxnSpPr>
        <p:spPr>
          <a:xfrm>
            <a:off x="4097175" y="3473549"/>
            <a:ext cx="122581" cy="25421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1060D7E3-BFCB-39C2-E5D0-EAE1CAC7600D}"/>
              </a:ext>
            </a:extLst>
          </p:cNvPr>
          <p:cNvSpPr txBox="1"/>
          <p:nvPr/>
        </p:nvSpPr>
        <p:spPr>
          <a:xfrm>
            <a:off x="3606695" y="3134995"/>
            <a:ext cx="980960" cy="338554"/>
          </a:xfrm>
          <a:prstGeom prst="rect">
            <a:avLst/>
          </a:prstGeom>
          <a:noFill/>
        </p:spPr>
        <p:txBody>
          <a:bodyPr wrap="square" rtlCol="0">
            <a:spAutoFit/>
          </a:bodyPr>
          <a:lstStyle/>
          <a:p>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システム移行に伴い</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は保守拠点化</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03" name="直線矢印コネクタ 102">
            <a:extLst>
              <a:ext uri="{FF2B5EF4-FFF2-40B4-BE49-F238E27FC236}">
                <a16:creationId xmlns:a16="http://schemas.microsoft.com/office/drawing/2014/main" id="{198DA6E6-F12F-69A2-A9C5-59C348600CD1}"/>
              </a:ext>
            </a:extLst>
          </p:cNvPr>
          <p:cNvCxnSpPr>
            <a:cxnSpLocks/>
          </p:cNvCxnSpPr>
          <p:nvPr/>
        </p:nvCxnSpPr>
        <p:spPr>
          <a:xfrm flipH="1">
            <a:off x="4768683" y="3568263"/>
            <a:ext cx="584895" cy="38610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5D566EF5-6F1E-F088-F7DA-54BD6E34938C}"/>
              </a:ext>
            </a:extLst>
          </p:cNvPr>
          <p:cNvCxnSpPr>
            <a:cxnSpLocks/>
          </p:cNvCxnSpPr>
          <p:nvPr/>
        </p:nvCxnSpPr>
        <p:spPr>
          <a:xfrm flipH="1" flipV="1">
            <a:off x="4940031" y="4855450"/>
            <a:ext cx="242201" cy="20679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2" name="テキスト ボックス 111">
            <a:extLst>
              <a:ext uri="{FF2B5EF4-FFF2-40B4-BE49-F238E27FC236}">
                <a16:creationId xmlns:a16="http://schemas.microsoft.com/office/drawing/2014/main" id="{AA9BBB36-469B-646E-3EA9-884E7F4376EA}"/>
              </a:ext>
            </a:extLst>
          </p:cNvPr>
          <p:cNvSpPr txBox="1"/>
          <p:nvPr/>
        </p:nvSpPr>
        <p:spPr>
          <a:xfrm>
            <a:off x="4861832" y="5013036"/>
            <a:ext cx="1535684" cy="338554"/>
          </a:xfrm>
          <a:prstGeom prst="rect">
            <a:avLst/>
          </a:prstGeom>
          <a:noFill/>
        </p:spPr>
        <p:txBody>
          <a:bodyPr wrap="square" rtlCol="0">
            <a:spAutoFit/>
          </a:bodyPr>
          <a:lstStyle/>
          <a:p>
            <a:pPr marL="90488" indent="-90488">
              <a:buFont typeface="+mj-ea"/>
              <a:buAutoNum type="circleNumDbPlain" startAt="2"/>
            </a:pP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庁舎からガバクラへ接続する</a:t>
            </a:r>
            <a:b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b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通信回線は接続先の付け替え</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sp>
        <p:nvSpPr>
          <p:cNvPr id="113" name="テキスト ボックス 112">
            <a:extLst>
              <a:ext uri="{FF2B5EF4-FFF2-40B4-BE49-F238E27FC236}">
                <a16:creationId xmlns:a16="http://schemas.microsoft.com/office/drawing/2014/main" id="{E932E55A-141F-2D87-171A-4C4888FE2CCA}"/>
              </a:ext>
            </a:extLst>
          </p:cNvPr>
          <p:cNvSpPr txBox="1"/>
          <p:nvPr/>
        </p:nvSpPr>
        <p:spPr>
          <a:xfrm>
            <a:off x="4743253" y="1623711"/>
            <a:ext cx="1318253" cy="338554"/>
          </a:xfrm>
          <a:prstGeom prst="rect">
            <a:avLst/>
          </a:prstGeom>
          <a:noFill/>
        </p:spPr>
        <p:txBody>
          <a:bodyPr wrap="square" rtlCol="0">
            <a:spAutoFit/>
          </a:bodyPr>
          <a:lstStyle/>
          <a:p>
            <a:pPr marL="90488" indent="-90488">
              <a:buFont typeface="+mj-ea"/>
              <a:buAutoNum type="circleNumDbPlain" startAt="4"/>
            </a:pP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及び庁内のシステムをガバクラへ移行</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sp>
        <p:nvSpPr>
          <p:cNvPr id="119" name="テキスト ボックス 118">
            <a:extLst>
              <a:ext uri="{FF2B5EF4-FFF2-40B4-BE49-F238E27FC236}">
                <a16:creationId xmlns:a16="http://schemas.microsoft.com/office/drawing/2014/main" id="{3745DE6E-E3B7-FD79-74F4-3F7964ABCB16}"/>
              </a:ext>
            </a:extLst>
          </p:cNvPr>
          <p:cNvSpPr txBox="1"/>
          <p:nvPr/>
        </p:nvSpPr>
        <p:spPr>
          <a:xfrm>
            <a:off x="46662" y="3101799"/>
            <a:ext cx="1790625" cy="461665"/>
          </a:xfrm>
          <a:prstGeom prst="rect">
            <a:avLst/>
          </a:prstGeom>
          <a:noFill/>
        </p:spPr>
        <p:txBody>
          <a:bodyPr wrap="square" rtlCol="0">
            <a:spAutoFit/>
          </a:bodyPr>
          <a:lstStyle/>
          <a:p>
            <a:pPr marL="90488" indent="-90488">
              <a:buFont typeface="+mj-ea"/>
              <a:buAutoNum type="circleNumDbPlain"/>
            </a:pPr>
            <a:r>
              <a:rPr kumimoji="1" lang="ja-JP" altLang="en-US" sz="800">
                <a:solidFill>
                  <a:schemeClr val="bg1">
                    <a:lumMod val="50000"/>
                  </a:schemeClr>
                </a:solidFill>
                <a:latin typeface="Meiryo UI" panose="020B0604030504040204" pitchFamily="50" charset="-128"/>
                <a:ea typeface="Meiryo UI" panose="020B0604030504040204" pitchFamily="50" charset="-128"/>
              </a:rPr>
              <a:t>盛岡市敷設の専用回線で接続し、事業者</a:t>
            </a:r>
            <a:r>
              <a:rPr kumimoji="1" lang="en-US" altLang="ja-JP" sz="800">
                <a:solidFill>
                  <a:schemeClr val="bg1">
                    <a:lumMod val="50000"/>
                  </a:schemeClr>
                </a:solidFill>
                <a:latin typeface="Meiryo UI" panose="020B0604030504040204" pitchFamily="50" charset="-128"/>
                <a:ea typeface="Meiryo UI" panose="020B0604030504040204" pitchFamily="50" charset="-128"/>
              </a:rPr>
              <a:t>DC</a:t>
            </a:r>
            <a:r>
              <a:rPr kumimoji="1" lang="ja-JP" altLang="en-US" sz="800">
                <a:solidFill>
                  <a:schemeClr val="bg1">
                    <a:lumMod val="50000"/>
                  </a:schemeClr>
                </a:solidFill>
                <a:latin typeface="Meiryo UI" panose="020B0604030504040204" pitchFamily="50" charset="-128"/>
                <a:ea typeface="Meiryo UI" panose="020B0604030504040204" pitchFamily="50" charset="-128"/>
              </a:rPr>
              <a:t>で運用しているため、別途専用保守回線の敷設は不要</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pic>
        <p:nvPicPr>
          <p:cNvPr id="129" name="グラフィックス 128" descr="データベース 枠線">
            <a:extLst>
              <a:ext uri="{FF2B5EF4-FFF2-40B4-BE49-F238E27FC236}">
                <a16:creationId xmlns:a16="http://schemas.microsoft.com/office/drawing/2014/main" id="{A8817990-CC67-6E67-FA99-89D59A7746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38139" y="3842439"/>
            <a:ext cx="323145" cy="323145"/>
          </a:xfrm>
          <a:prstGeom prst="rect">
            <a:avLst/>
          </a:prstGeom>
        </p:spPr>
      </p:pic>
      <p:pic>
        <p:nvPicPr>
          <p:cNvPr id="130" name="グラフィックス 129" descr="データベース 枠線">
            <a:extLst>
              <a:ext uri="{FF2B5EF4-FFF2-40B4-BE49-F238E27FC236}">
                <a16:creationId xmlns:a16="http://schemas.microsoft.com/office/drawing/2014/main" id="{1A492DB4-1402-F2E7-4FF8-DDF679FE59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72284" y="1251373"/>
            <a:ext cx="323145" cy="323145"/>
          </a:xfrm>
          <a:prstGeom prst="rect">
            <a:avLst/>
          </a:prstGeom>
        </p:spPr>
      </p:pic>
      <p:sp>
        <p:nvSpPr>
          <p:cNvPr id="2" name="テキスト ボックス 1">
            <a:extLst>
              <a:ext uri="{FF2B5EF4-FFF2-40B4-BE49-F238E27FC236}">
                <a16:creationId xmlns:a16="http://schemas.microsoft.com/office/drawing/2014/main" id="{F951E34E-C242-0FEA-D65D-B3B3344815B7}"/>
              </a:ext>
            </a:extLst>
          </p:cNvPr>
          <p:cNvSpPr txBox="1"/>
          <p:nvPr/>
        </p:nvSpPr>
        <p:spPr>
          <a:xfrm>
            <a:off x="4436887" y="5855913"/>
            <a:ext cx="1498349" cy="415498"/>
          </a:xfrm>
          <a:prstGeom prst="rect">
            <a:avLst/>
          </a:prstGeom>
          <a:noFill/>
        </p:spPr>
        <p:txBody>
          <a:bodyPr wrap="square" rtlCol="0">
            <a:spAutoFit/>
          </a:bodyPr>
          <a:lstStyle/>
          <a:p>
            <a:r>
              <a:rPr kumimoji="1" lang="ja-JP" altLang="en-US" sz="7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700">
                <a:solidFill>
                  <a:schemeClr val="bg1">
                    <a:lumMod val="50000"/>
                  </a:schemeClr>
                </a:solidFill>
                <a:latin typeface="Meiryo UI" panose="020B0604030504040204" pitchFamily="50" charset="-128"/>
                <a:ea typeface="Meiryo UI" panose="020B0604030504040204" pitchFamily="50" charset="-128"/>
              </a:rPr>
              <a:t>A</a:t>
            </a:r>
            <a:r>
              <a:rPr kumimoji="1" lang="ja-JP" altLang="en-US" sz="7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700">
                <a:solidFill>
                  <a:schemeClr val="bg1">
                    <a:lumMod val="50000"/>
                  </a:schemeClr>
                </a:solidFill>
                <a:latin typeface="Meiryo UI" panose="020B0604030504040204" pitchFamily="50" charset="-128"/>
                <a:ea typeface="Meiryo UI" panose="020B0604030504040204" pitchFamily="50" charset="-128"/>
              </a:rPr>
              <a:t>B</a:t>
            </a:r>
            <a:r>
              <a:rPr kumimoji="1" lang="ja-JP" altLang="en-US" sz="7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7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7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700">
              <a:solidFill>
                <a:schemeClr val="accent1"/>
              </a:solidFill>
              <a:latin typeface="Meiryo UI" panose="020B0604030504040204" pitchFamily="50" charset="-128"/>
              <a:ea typeface="Meiryo UI" panose="020B0604030504040204" pitchFamily="50" charset="-128"/>
            </a:endParaRPr>
          </a:p>
          <a:p>
            <a:r>
              <a:rPr kumimoji="1" lang="ja-JP" altLang="en-US" sz="7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700">
              <a:solidFill>
                <a:srgbClr val="FF0000"/>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74747142-12D8-571E-429C-8FC56B25FBF4}"/>
              </a:ext>
            </a:extLst>
          </p:cNvPr>
          <p:cNvCxnSpPr>
            <a:cxnSpLocks/>
            <a:stCxn id="14" idx="1"/>
            <a:endCxn id="23" idx="0"/>
          </p:cNvCxnSpPr>
          <p:nvPr/>
        </p:nvCxnSpPr>
        <p:spPr>
          <a:xfrm>
            <a:off x="7688394" y="1880853"/>
            <a:ext cx="2604" cy="1841395"/>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0890C3E4-AF2E-9F2B-5E70-000764112B56}"/>
              </a:ext>
            </a:extLst>
          </p:cNvPr>
          <p:cNvSpPr txBox="1"/>
          <p:nvPr/>
        </p:nvSpPr>
        <p:spPr>
          <a:xfrm>
            <a:off x="6814735"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14" name="雲 13">
            <a:extLst>
              <a:ext uri="{FF2B5EF4-FFF2-40B4-BE49-F238E27FC236}">
                <a16:creationId xmlns:a16="http://schemas.microsoft.com/office/drawing/2014/main" id="{8DEA2637-D14E-E142-F2DC-5799BABC6A97}"/>
              </a:ext>
            </a:extLst>
          </p:cNvPr>
          <p:cNvSpPr/>
          <p:nvPr/>
        </p:nvSpPr>
        <p:spPr>
          <a:xfrm>
            <a:off x="7231194"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15" name="楕円 14">
            <a:extLst>
              <a:ext uri="{FF2B5EF4-FFF2-40B4-BE49-F238E27FC236}">
                <a16:creationId xmlns:a16="http://schemas.microsoft.com/office/drawing/2014/main" id="{23B752DE-DCB8-ED82-F7C6-66DCC749ED73}"/>
              </a:ext>
            </a:extLst>
          </p:cNvPr>
          <p:cNvSpPr/>
          <p:nvPr/>
        </p:nvSpPr>
        <p:spPr>
          <a:xfrm>
            <a:off x="7770506"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6" name="グラフィックス 15" descr="校舎 単色塗りつぶし">
            <a:extLst>
              <a:ext uri="{FF2B5EF4-FFF2-40B4-BE49-F238E27FC236}">
                <a16:creationId xmlns:a16="http://schemas.microsoft.com/office/drawing/2014/main" id="{4BC98AA4-7A3B-F467-CB91-EEC5F1F8A3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84061" y="5419699"/>
            <a:ext cx="408665" cy="408665"/>
          </a:xfrm>
          <a:prstGeom prst="rect">
            <a:avLst/>
          </a:prstGeom>
        </p:spPr>
      </p:pic>
      <p:sp>
        <p:nvSpPr>
          <p:cNvPr id="17" name="テキスト ボックス 16">
            <a:extLst>
              <a:ext uri="{FF2B5EF4-FFF2-40B4-BE49-F238E27FC236}">
                <a16:creationId xmlns:a16="http://schemas.microsoft.com/office/drawing/2014/main" id="{C8935C4E-17CE-98F7-75EB-5D2FEF7B2F70}"/>
              </a:ext>
            </a:extLst>
          </p:cNvPr>
          <p:cNvSpPr txBox="1"/>
          <p:nvPr/>
        </p:nvSpPr>
        <p:spPr>
          <a:xfrm>
            <a:off x="7450764" y="5878202"/>
            <a:ext cx="4924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盛岡市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8" name="グラフィックス 17" descr="データベース 枠線">
            <a:extLst>
              <a:ext uri="{FF2B5EF4-FFF2-40B4-BE49-F238E27FC236}">
                <a16:creationId xmlns:a16="http://schemas.microsoft.com/office/drawing/2014/main" id="{5335B375-E9C8-5353-DDCF-90B016926A8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63095" y="1116759"/>
            <a:ext cx="182407" cy="182407"/>
          </a:xfrm>
          <a:prstGeom prst="rect">
            <a:avLst/>
          </a:prstGeom>
        </p:spPr>
      </p:pic>
      <p:pic>
        <p:nvPicPr>
          <p:cNvPr id="20" name="グラフィックス 19" descr="データベース 枠線">
            <a:extLst>
              <a:ext uri="{FF2B5EF4-FFF2-40B4-BE49-F238E27FC236}">
                <a16:creationId xmlns:a16="http://schemas.microsoft.com/office/drawing/2014/main" id="{4BDCF92C-A8A7-C300-A781-680F816466E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138416" y="1306328"/>
            <a:ext cx="182407" cy="182407"/>
          </a:xfrm>
          <a:prstGeom prst="rect">
            <a:avLst/>
          </a:prstGeom>
        </p:spPr>
      </p:pic>
      <p:pic>
        <p:nvPicPr>
          <p:cNvPr id="23" name="グラフィックス 22" descr="建物 単色塗りつぶし">
            <a:extLst>
              <a:ext uri="{FF2B5EF4-FFF2-40B4-BE49-F238E27FC236}">
                <a16:creationId xmlns:a16="http://schemas.microsoft.com/office/drawing/2014/main" id="{68E8A4B4-5AC2-3A9A-51F2-AC1AF1F38A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86665" y="3722248"/>
            <a:ext cx="408665" cy="408665"/>
          </a:xfrm>
          <a:prstGeom prst="rect">
            <a:avLst/>
          </a:prstGeom>
        </p:spPr>
      </p:pic>
      <p:sp>
        <p:nvSpPr>
          <p:cNvPr id="24" name="テキスト ボックス 23">
            <a:extLst>
              <a:ext uri="{FF2B5EF4-FFF2-40B4-BE49-F238E27FC236}">
                <a16:creationId xmlns:a16="http://schemas.microsoft.com/office/drawing/2014/main" id="{D72302D9-FC94-734D-62E9-BF71A9208897}"/>
              </a:ext>
            </a:extLst>
          </p:cNvPr>
          <p:cNvSpPr txBox="1"/>
          <p:nvPr/>
        </p:nvSpPr>
        <p:spPr>
          <a:xfrm>
            <a:off x="7322946" y="4130013"/>
            <a:ext cx="736099" cy="338554"/>
          </a:xfrm>
          <a:prstGeom prst="rect">
            <a:avLst/>
          </a:prstGeom>
          <a:noFill/>
        </p:spPr>
        <p:txBody>
          <a:bodyPr wrap="none" rtlCol="0">
            <a:spAutoFit/>
          </a:bodyPr>
          <a:lstStyle/>
          <a:p>
            <a:pPr algn="ctr"/>
            <a:r>
              <a:rPr kumimoji="1" lang="en-US" altLang="ja-JP" sz="800">
                <a:latin typeface="Meiryo UI" panose="020B0604030504040204" pitchFamily="50" charset="-128"/>
                <a:ea typeface="Meiryo UI" panose="020B0604030504040204" pitchFamily="50" charset="-128"/>
              </a:rPr>
              <a:t>ICS</a:t>
            </a:r>
          </a:p>
          <a:p>
            <a:pPr algn="ctr"/>
            <a:r>
              <a:rPr kumimoji="1" lang="ja-JP" altLang="en-US" sz="800">
                <a:latin typeface="Meiryo UI" panose="020B0604030504040204" pitchFamily="50" charset="-128"/>
                <a:ea typeface="Meiryo UI" panose="020B0604030504040204" pitchFamily="50" charset="-128"/>
              </a:rPr>
              <a:t>データセンター</a:t>
            </a:r>
          </a:p>
        </p:txBody>
      </p:sp>
      <p:pic>
        <p:nvPicPr>
          <p:cNvPr id="25" name="グラフィックス 24" descr="データベース 単色塗りつぶし">
            <a:extLst>
              <a:ext uri="{FF2B5EF4-FFF2-40B4-BE49-F238E27FC236}">
                <a16:creationId xmlns:a16="http://schemas.microsoft.com/office/drawing/2014/main" id="{13D3049E-A3FA-8117-4B5F-24A89004B26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853307" y="1374595"/>
            <a:ext cx="191105" cy="191105"/>
          </a:xfrm>
          <a:prstGeom prst="rect">
            <a:avLst/>
          </a:prstGeom>
        </p:spPr>
      </p:pic>
      <p:cxnSp>
        <p:nvCxnSpPr>
          <p:cNvPr id="26" name="直線コネクタ 25">
            <a:extLst>
              <a:ext uri="{FF2B5EF4-FFF2-40B4-BE49-F238E27FC236}">
                <a16:creationId xmlns:a16="http://schemas.microsoft.com/office/drawing/2014/main" id="{E67CE7C4-298A-FD58-1141-6DC8002D8E0E}"/>
              </a:ext>
            </a:extLst>
          </p:cNvPr>
          <p:cNvCxnSpPr>
            <a:cxnSpLocks/>
            <a:stCxn id="24" idx="2"/>
            <a:endCxn id="16" idx="0"/>
          </p:cNvCxnSpPr>
          <p:nvPr/>
        </p:nvCxnSpPr>
        <p:spPr>
          <a:xfrm flipH="1">
            <a:off x="7688394" y="4468567"/>
            <a:ext cx="2602" cy="951132"/>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BD926976-A044-1DF3-FB50-536E7D9436F0}"/>
              </a:ext>
            </a:extLst>
          </p:cNvPr>
          <p:cNvSpPr txBox="1"/>
          <p:nvPr/>
        </p:nvSpPr>
        <p:spPr>
          <a:xfrm>
            <a:off x="6566229" y="2357449"/>
            <a:ext cx="1003021" cy="338554"/>
          </a:xfrm>
          <a:prstGeom prst="rect">
            <a:avLst/>
          </a:prstGeom>
          <a:noFill/>
        </p:spPr>
        <p:txBody>
          <a:bodyPr wrap="square" rtlCol="0">
            <a:spAutoFit/>
          </a:bodyPr>
          <a:lstStyle/>
          <a:p>
            <a:pPr marL="90488" indent="-90488">
              <a:buFont typeface="+mj-ea"/>
              <a:buAutoNum type="circleNumDbPlain" startAt="2"/>
            </a:pPr>
            <a:r>
              <a:rPr kumimoji="1" lang="ja-JP" altLang="en-US" sz="800">
                <a:solidFill>
                  <a:schemeClr val="accent6"/>
                </a:solidFill>
                <a:latin typeface="Meiryo UI" panose="020B0604030504040204" pitchFamily="50" charset="-128"/>
                <a:ea typeface="Meiryo UI" panose="020B0604030504040204" pitchFamily="50" charset="-128"/>
              </a:rPr>
              <a:t>より多くの団体で共同利用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DBB8227C-F24B-1E80-F5C0-E5CEB1F4C5C3}"/>
              </a:ext>
            </a:extLst>
          </p:cNvPr>
          <p:cNvSpPr/>
          <p:nvPr/>
        </p:nvSpPr>
        <p:spPr>
          <a:xfrm>
            <a:off x="7594749" y="2893566"/>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30" name="グラフィックス 29" descr="校舎 単色塗りつぶし">
            <a:extLst>
              <a:ext uri="{FF2B5EF4-FFF2-40B4-BE49-F238E27FC236}">
                <a16:creationId xmlns:a16="http://schemas.microsoft.com/office/drawing/2014/main" id="{D27F0AFD-5B2D-0EDC-A595-4F6CFA5FA50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24716" y="4038367"/>
            <a:ext cx="230681" cy="230681"/>
          </a:xfrm>
          <a:prstGeom prst="rect">
            <a:avLst/>
          </a:prstGeom>
        </p:spPr>
      </p:pic>
      <p:pic>
        <p:nvPicPr>
          <p:cNvPr id="31" name="グラフィックス 30" descr="校舎 単色塗りつぶし">
            <a:extLst>
              <a:ext uri="{FF2B5EF4-FFF2-40B4-BE49-F238E27FC236}">
                <a16:creationId xmlns:a16="http://schemas.microsoft.com/office/drawing/2014/main" id="{F293A264-D12C-3F88-F9BC-8C64DB38FEC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03271" y="4170343"/>
            <a:ext cx="230681" cy="230681"/>
          </a:xfrm>
          <a:prstGeom prst="rect">
            <a:avLst/>
          </a:prstGeom>
        </p:spPr>
      </p:pic>
      <p:pic>
        <p:nvPicPr>
          <p:cNvPr id="32" name="グラフィックス 31" descr="校舎 単色塗りつぶし">
            <a:extLst>
              <a:ext uri="{FF2B5EF4-FFF2-40B4-BE49-F238E27FC236}">
                <a16:creationId xmlns:a16="http://schemas.microsoft.com/office/drawing/2014/main" id="{6C7F0B23-C823-7A12-C727-0E2E02AC815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81826" y="4282046"/>
            <a:ext cx="230681" cy="230681"/>
          </a:xfrm>
          <a:prstGeom prst="rect">
            <a:avLst/>
          </a:prstGeom>
        </p:spPr>
      </p:pic>
      <p:cxnSp>
        <p:nvCxnSpPr>
          <p:cNvPr id="33" name="直線コネクタ 32">
            <a:extLst>
              <a:ext uri="{FF2B5EF4-FFF2-40B4-BE49-F238E27FC236}">
                <a16:creationId xmlns:a16="http://schemas.microsoft.com/office/drawing/2014/main" id="{17E38144-6D72-EB98-68FC-12A8B0BA9571}"/>
              </a:ext>
            </a:extLst>
          </p:cNvPr>
          <p:cNvCxnSpPr>
            <a:cxnSpLocks/>
            <a:stCxn id="23" idx="1"/>
            <a:endCxn id="30" idx="0"/>
          </p:cNvCxnSpPr>
          <p:nvPr/>
        </p:nvCxnSpPr>
        <p:spPr>
          <a:xfrm flipH="1">
            <a:off x="6940057" y="3926581"/>
            <a:ext cx="546608" cy="111786"/>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A79AC219-BDBE-C8BD-C517-9598C8CA2587}"/>
              </a:ext>
            </a:extLst>
          </p:cNvPr>
          <p:cNvCxnSpPr>
            <a:cxnSpLocks/>
            <a:stCxn id="23" idx="1"/>
            <a:endCxn id="31" idx="0"/>
          </p:cNvCxnSpPr>
          <p:nvPr/>
        </p:nvCxnSpPr>
        <p:spPr>
          <a:xfrm flipH="1">
            <a:off x="7118612" y="3926581"/>
            <a:ext cx="368053" cy="243762"/>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3E934770-BEF0-3518-128A-D956964CE3E2}"/>
              </a:ext>
            </a:extLst>
          </p:cNvPr>
          <p:cNvCxnSpPr>
            <a:cxnSpLocks/>
            <a:stCxn id="23" idx="1"/>
            <a:endCxn id="32" idx="0"/>
          </p:cNvCxnSpPr>
          <p:nvPr/>
        </p:nvCxnSpPr>
        <p:spPr>
          <a:xfrm flipH="1">
            <a:off x="7297167" y="3926581"/>
            <a:ext cx="189498" cy="355465"/>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356FC156-10A0-0CF0-0F2F-4A81C22EE50B}"/>
              </a:ext>
            </a:extLst>
          </p:cNvPr>
          <p:cNvSpPr txBox="1"/>
          <p:nvPr/>
        </p:nvSpPr>
        <p:spPr>
          <a:xfrm>
            <a:off x="6756764" y="4353606"/>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利用団体</a:t>
            </a:r>
          </a:p>
        </p:txBody>
      </p:sp>
      <p:cxnSp>
        <p:nvCxnSpPr>
          <p:cNvPr id="41" name="直線矢印コネクタ 40">
            <a:extLst>
              <a:ext uri="{FF2B5EF4-FFF2-40B4-BE49-F238E27FC236}">
                <a16:creationId xmlns:a16="http://schemas.microsoft.com/office/drawing/2014/main" id="{E6FA38B0-E5B0-8C3E-96F5-098026F77C89}"/>
              </a:ext>
            </a:extLst>
          </p:cNvPr>
          <p:cNvCxnSpPr>
            <a:cxnSpLocks/>
          </p:cNvCxnSpPr>
          <p:nvPr/>
        </p:nvCxnSpPr>
        <p:spPr>
          <a:xfrm flipH="1" flipV="1">
            <a:off x="8367347" y="1410465"/>
            <a:ext cx="190173" cy="31784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52BBBE2B-1AA5-4440-CD2C-B8332BAAEA83}"/>
              </a:ext>
            </a:extLst>
          </p:cNvPr>
          <p:cNvCxnSpPr>
            <a:cxnSpLocks/>
          </p:cNvCxnSpPr>
          <p:nvPr/>
        </p:nvCxnSpPr>
        <p:spPr>
          <a:xfrm>
            <a:off x="7307955" y="2622731"/>
            <a:ext cx="244533" cy="20134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752A6C8F-A109-D188-2203-AE298477EA4D}"/>
              </a:ext>
            </a:extLst>
          </p:cNvPr>
          <p:cNvSpPr txBox="1"/>
          <p:nvPr/>
        </p:nvSpPr>
        <p:spPr>
          <a:xfrm>
            <a:off x="8002230" y="4610339"/>
            <a:ext cx="1157261" cy="338554"/>
          </a:xfrm>
          <a:prstGeom prst="rect">
            <a:avLst/>
          </a:prstGeom>
          <a:noFill/>
        </p:spPr>
        <p:txBody>
          <a:bodyPr wrap="square" rtlCol="0">
            <a:spAutoFit/>
          </a:bodyPr>
          <a:lstStyle/>
          <a:p>
            <a:pPr marL="90488" indent="-90488">
              <a:buFont typeface="+mj-ea"/>
              <a:buAutoNum type="circleNumDbPlain" startAt="2"/>
            </a:pPr>
            <a:r>
              <a:rPr kumimoji="1" lang="ja-JP" altLang="en-US" sz="800">
                <a:solidFill>
                  <a:schemeClr val="accent6"/>
                </a:solidFill>
                <a:latin typeface="Meiryo UI" panose="020B0604030504040204" pitchFamily="50" charset="-128"/>
                <a:ea typeface="Meiryo UI" panose="020B0604030504040204" pitchFamily="50" charset="-128"/>
              </a:rPr>
              <a:t>ガバクラ向け接続を</a:t>
            </a:r>
            <a:br>
              <a:rPr kumimoji="1" lang="en-US" altLang="ja-JP" sz="800">
                <a:solidFill>
                  <a:schemeClr val="accent6"/>
                </a:solidFill>
                <a:latin typeface="Meiryo UI" panose="020B0604030504040204" pitchFamily="50" charset="-128"/>
                <a:ea typeface="Meiryo UI" panose="020B0604030504040204" pitchFamily="50" charset="-128"/>
              </a:rPr>
            </a:br>
            <a:r>
              <a:rPr kumimoji="1" lang="en-US" altLang="ja-JP" sz="800">
                <a:solidFill>
                  <a:schemeClr val="accent6"/>
                </a:solidFill>
                <a:latin typeface="Meiryo UI" panose="020B0604030504040204" pitchFamily="50" charset="-128"/>
                <a:ea typeface="Meiryo UI" panose="020B0604030504040204" pitchFamily="50" charset="-128"/>
              </a:rPr>
              <a:t>DC</a:t>
            </a:r>
            <a:r>
              <a:rPr kumimoji="1" lang="ja-JP" altLang="en-US" sz="800">
                <a:solidFill>
                  <a:schemeClr val="accent6"/>
                </a:solidFill>
                <a:latin typeface="Meiryo UI" panose="020B0604030504040204" pitchFamily="50" charset="-128"/>
                <a:ea typeface="Meiryo UI" panose="020B0604030504040204" pitchFamily="50" charset="-128"/>
              </a:rPr>
              <a:t>向け回線に集約</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51" name="直線矢印コネクタ 50">
            <a:extLst>
              <a:ext uri="{FF2B5EF4-FFF2-40B4-BE49-F238E27FC236}">
                <a16:creationId xmlns:a16="http://schemas.microsoft.com/office/drawing/2014/main" id="{CDDCD3D2-7C49-56E2-1077-CBCC9E2102AE}"/>
              </a:ext>
            </a:extLst>
          </p:cNvPr>
          <p:cNvCxnSpPr>
            <a:cxnSpLocks/>
            <a:stCxn id="45" idx="1"/>
          </p:cNvCxnSpPr>
          <p:nvPr/>
        </p:nvCxnSpPr>
        <p:spPr>
          <a:xfrm flipH="1">
            <a:off x="7724346" y="4779616"/>
            <a:ext cx="277884" cy="24914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43245771-7BA8-7EF5-DEC7-6A41BAA20004}"/>
              </a:ext>
            </a:extLst>
          </p:cNvPr>
          <p:cNvSpPr txBox="1"/>
          <p:nvPr/>
        </p:nvSpPr>
        <p:spPr>
          <a:xfrm>
            <a:off x="8052478" y="1774620"/>
            <a:ext cx="1845055" cy="338554"/>
          </a:xfrm>
          <a:prstGeom prst="rect">
            <a:avLst/>
          </a:prstGeom>
          <a:noFill/>
        </p:spPr>
        <p:txBody>
          <a:bodyPr wrap="square" rtlCol="0">
            <a:spAutoFit/>
          </a:bodyPr>
          <a:lstStyle/>
          <a:p>
            <a:pPr marL="90488" indent="-90488">
              <a:buFont typeface="+mj-ea"/>
              <a:buAutoNum type="circleNumDbPlain" startAt="4"/>
            </a:pPr>
            <a:r>
              <a:rPr kumimoji="1" lang="ja-JP" altLang="en-US" sz="800">
                <a:solidFill>
                  <a:schemeClr val="accent6"/>
                </a:solidFill>
                <a:latin typeface="Meiryo UI" panose="020B0604030504040204" pitchFamily="50" charset="-128"/>
                <a:ea typeface="Meiryo UI" panose="020B0604030504040204" pitchFamily="50" charset="-128"/>
              </a:rPr>
              <a:t>マネージドサービス利用による自動化や効率化を図ることで費用逓減</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530F6E07-BF2E-95FE-B9E1-A8EF63AA79C7}"/>
              </a:ext>
            </a:extLst>
          </p:cNvPr>
          <p:cNvSpPr txBox="1"/>
          <p:nvPr/>
        </p:nvSpPr>
        <p:spPr>
          <a:xfrm>
            <a:off x="7890126" y="6053211"/>
            <a:ext cx="1975335" cy="200055"/>
          </a:xfrm>
          <a:prstGeom prst="rect">
            <a:avLst/>
          </a:prstGeom>
          <a:noFill/>
        </p:spPr>
        <p:txBody>
          <a:bodyPr wrap="square" rtlCol="0">
            <a:spAutoFit/>
          </a:bodyPr>
          <a:lstStyle/>
          <a:p>
            <a:r>
              <a:rPr kumimoji="1" lang="ja-JP" altLang="en-US" sz="700">
                <a:solidFill>
                  <a:schemeClr val="accent6"/>
                </a:solidFill>
                <a:latin typeface="Meiryo UI" panose="020B0604030504040204" pitchFamily="50" charset="-128"/>
                <a:ea typeface="Meiryo UI" panose="020B0604030504040204" pitchFamily="50" charset="-128"/>
              </a:rPr>
              <a:t>緑字：コスト</a:t>
            </a:r>
            <a:r>
              <a:rPr kumimoji="1" lang="en-US" altLang="ja-JP" sz="700">
                <a:solidFill>
                  <a:schemeClr val="accent6"/>
                </a:solidFill>
                <a:latin typeface="Meiryo UI" panose="020B0604030504040204" pitchFamily="50" charset="-128"/>
                <a:ea typeface="Meiryo UI" panose="020B0604030504040204" pitchFamily="50" charset="-128"/>
              </a:rPr>
              <a:t>B</a:t>
            </a:r>
            <a:r>
              <a:rPr kumimoji="1" lang="ja-JP" altLang="en-US" sz="7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700">
              <a:solidFill>
                <a:schemeClr val="accent6"/>
              </a:solidFill>
              <a:latin typeface="Meiryo UI" panose="020B0604030504040204" pitchFamily="50" charset="-128"/>
              <a:ea typeface="Meiryo UI" panose="020B0604030504040204" pitchFamily="50" charset="-128"/>
            </a:endParaRPr>
          </a:p>
        </p:txBody>
      </p:sp>
      <p:pic>
        <p:nvPicPr>
          <p:cNvPr id="60" name="グラフィックス 59" descr="データベース 枠線">
            <a:extLst>
              <a:ext uri="{FF2B5EF4-FFF2-40B4-BE49-F238E27FC236}">
                <a16:creationId xmlns:a16="http://schemas.microsoft.com/office/drawing/2014/main" id="{61DF7E6F-6206-9A8F-16DD-99DDB57B4CF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4050" y="5881266"/>
            <a:ext cx="150750" cy="150750"/>
          </a:xfrm>
          <a:prstGeom prst="rect">
            <a:avLst/>
          </a:prstGeom>
        </p:spPr>
      </p:pic>
      <p:sp>
        <p:nvSpPr>
          <p:cNvPr id="61" name="テキスト ボックス 60">
            <a:extLst>
              <a:ext uri="{FF2B5EF4-FFF2-40B4-BE49-F238E27FC236}">
                <a16:creationId xmlns:a16="http://schemas.microsoft.com/office/drawing/2014/main" id="{11A66BB4-C3CF-4672-69D4-0B444CBF26AC}"/>
              </a:ext>
            </a:extLst>
          </p:cNvPr>
          <p:cNvSpPr txBox="1"/>
          <p:nvPr/>
        </p:nvSpPr>
        <p:spPr>
          <a:xfrm>
            <a:off x="8155937" y="5857985"/>
            <a:ext cx="1717575" cy="200055"/>
          </a:xfrm>
          <a:prstGeom prst="rect">
            <a:avLst/>
          </a:prstGeom>
          <a:noFill/>
        </p:spPr>
        <p:txBody>
          <a:bodyPr wrap="square" rtlCol="0">
            <a:spAutoFit/>
          </a:bodyPr>
          <a:lstStyle/>
          <a:p>
            <a:r>
              <a:rPr kumimoji="1" lang="ja-JP" altLang="en-US" sz="7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700">
              <a:solidFill>
                <a:schemeClr val="accent6"/>
              </a:solidFill>
              <a:latin typeface="Meiryo UI" panose="020B0604030504040204" pitchFamily="50" charset="-128"/>
              <a:ea typeface="Meiryo UI" panose="020B0604030504040204" pitchFamily="50" charset="-128"/>
            </a:endParaRPr>
          </a:p>
        </p:txBody>
      </p:sp>
      <p:sp>
        <p:nvSpPr>
          <p:cNvPr id="62" name="矢印: 下 61">
            <a:extLst>
              <a:ext uri="{FF2B5EF4-FFF2-40B4-BE49-F238E27FC236}">
                <a16:creationId xmlns:a16="http://schemas.microsoft.com/office/drawing/2014/main" id="{AED80145-5529-6DFD-AA44-15699BCB7351}"/>
              </a:ext>
            </a:extLst>
          </p:cNvPr>
          <p:cNvSpPr/>
          <p:nvPr/>
        </p:nvSpPr>
        <p:spPr>
          <a:xfrm rot="16200000">
            <a:off x="6054350" y="44149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63" name="矢印: 下 62">
            <a:extLst>
              <a:ext uri="{FF2B5EF4-FFF2-40B4-BE49-F238E27FC236}">
                <a16:creationId xmlns:a16="http://schemas.microsoft.com/office/drawing/2014/main" id="{CFCAA0AD-56EA-B99D-817B-E576A82DF9DB}"/>
              </a:ext>
            </a:extLst>
          </p:cNvPr>
          <p:cNvSpPr/>
          <p:nvPr/>
        </p:nvSpPr>
        <p:spPr>
          <a:xfrm rot="16200000">
            <a:off x="2205897" y="4414940"/>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11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3">
            <a:extLst>
              <a:ext uri="{FF2B5EF4-FFF2-40B4-BE49-F238E27FC236}">
                <a16:creationId xmlns:a16="http://schemas.microsoft.com/office/drawing/2014/main" id="{FC12F57D-3662-FA55-6FC5-5FFF1C134CAE}"/>
              </a:ext>
            </a:extLst>
          </p:cNvPr>
          <p:cNvSpPr>
            <a:spLocks noGrp="1"/>
          </p:cNvSpPr>
          <p:nvPr>
            <p:ph type="title"/>
          </p:nvPr>
        </p:nvSpPr>
        <p:spPr>
          <a:xfrm>
            <a:off x="681038" y="-794"/>
            <a:ext cx="9224962" cy="615712"/>
          </a:xfrm>
        </p:spPr>
        <p:txBody>
          <a:bodyPr>
            <a:normAutofit/>
          </a:bodyPr>
          <a:lstStyle/>
          <a:p>
            <a:r>
              <a:rPr lang="ja-JP" altLang="en-US" sz="2400" b="1">
                <a:latin typeface="Meiryo UI" panose="020B0604030504040204" pitchFamily="50" charset="-128"/>
                <a:ea typeface="Meiryo UI" panose="020B0604030504040204" pitchFamily="50" charset="-128"/>
              </a:rPr>
              <a:t>令和５年度の検証結果（佐倉市の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endParaRPr kumimoji="1" lang="ja-JP" altLang="en-US" sz="2400" b="1">
              <a:latin typeface="Meiryo UI" panose="020B0604030504040204" pitchFamily="50" charset="-128"/>
              <a:ea typeface="Meiryo UI" panose="020B0604030504040204" pitchFamily="50" charset="-128"/>
            </a:endParaRPr>
          </a:p>
        </p:txBody>
      </p:sp>
      <p:sp>
        <p:nvSpPr>
          <p:cNvPr id="4" name="スライド番号プレースホルダー 5">
            <a:extLst>
              <a:ext uri="{FF2B5EF4-FFF2-40B4-BE49-F238E27FC236}">
                <a16:creationId xmlns:a16="http://schemas.microsoft.com/office/drawing/2014/main" id="{D5CEE7AB-B195-C8F0-9D42-085FB4ACB023}"/>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5" name="表 14">
            <a:extLst>
              <a:ext uri="{FF2B5EF4-FFF2-40B4-BE49-F238E27FC236}">
                <a16:creationId xmlns:a16="http://schemas.microsoft.com/office/drawing/2014/main" id="{7CAF3067-CFBD-C5E0-F33A-FA07378C961E}"/>
              </a:ext>
            </a:extLst>
          </p:cNvPr>
          <p:cNvGraphicFramePr>
            <a:graphicFrameLocks noGrp="1"/>
          </p:cNvGraphicFramePr>
          <p:nvPr>
            <p:extLst>
              <p:ext uri="{D42A27DB-BD31-4B8C-83A1-F6EECF244321}">
                <p14:modId xmlns:p14="http://schemas.microsoft.com/office/powerpoint/2010/main" val="3567974257"/>
              </p:ext>
            </p:extLst>
          </p:nvPr>
        </p:nvGraphicFramePr>
        <p:xfrm>
          <a:off x="360000" y="298800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525,200,000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523,200,000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-2,000,000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47,590,750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45,342,000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-2,248,750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572,790,750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568,542,000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-4,248,750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258,471,255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99,457,580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-159,013,675</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-62%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1,700,000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-1,700,000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15,414,000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12,580,000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-2,834,000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131,082,699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124,819,400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-6,263,299</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-5%</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49,430,465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-49,430,465</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16,593,080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19,391,800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2,798,720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13,800,000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209,738,971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195,938,971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1420%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486,491,499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465,987,751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-20,503,748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-4%</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1,059,282,249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lumMod val="100000"/>
                            </a:schemeClr>
                          </a:solidFill>
                          <a:effectLst/>
                          <a:latin typeface="Meiryo UI" panose="020B0604030504040204" pitchFamily="50" charset="-128"/>
                          <a:ea typeface="Meiryo UI" panose="020B0604030504040204" pitchFamily="50" charset="-128"/>
                        </a:rPr>
                        <a:t>1,034,529,751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-24,752,498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00338D"/>
                          </a:solidFill>
                          <a:effectLst/>
                          <a:latin typeface="Meiryo UI" panose="020B0604030504040204" pitchFamily="50" charset="-128"/>
                          <a:ea typeface="Meiryo UI" panose="020B0604030504040204" pitchFamily="50" charset="-128"/>
                        </a:rPr>
                        <a:t>-2%</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16" name="テキスト ボックス 15">
            <a:extLst>
              <a:ext uri="{FF2B5EF4-FFF2-40B4-BE49-F238E27FC236}">
                <a16:creationId xmlns:a16="http://schemas.microsoft.com/office/drawing/2014/main" id="{6920ACFF-7207-17B4-6816-C6381828A040}"/>
              </a:ext>
            </a:extLst>
          </p:cNvPr>
          <p:cNvSpPr txBox="1"/>
          <p:nvPr/>
        </p:nvSpPr>
        <p:spPr>
          <a:xfrm>
            <a:off x="258029" y="2629021"/>
            <a:ext cx="2188420"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佐倉市の経費項目ごとの増減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18" name="テキスト ボックス 17">
            <a:extLst>
              <a:ext uri="{FF2B5EF4-FFF2-40B4-BE49-F238E27FC236}">
                <a16:creationId xmlns:a16="http://schemas.microsoft.com/office/drawing/2014/main" id="{6DDC8768-B8DE-2439-3C5F-0E7DACF18C6B}"/>
              </a:ext>
            </a:extLst>
          </p:cNvPr>
          <p:cNvSpPr txBox="1"/>
          <p:nvPr/>
        </p:nvSpPr>
        <p:spPr>
          <a:xfrm>
            <a:off x="5236494" y="2687738"/>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0862EA05-CE4B-B79C-2962-5975D8C1C2EA}"/>
              </a:ext>
            </a:extLst>
          </p:cNvPr>
          <p:cNvSpPr/>
          <p:nvPr/>
        </p:nvSpPr>
        <p:spPr>
          <a:xfrm>
            <a:off x="6298414" y="2744581"/>
            <a:ext cx="3456001" cy="1470318"/>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通信回線費の増加要因（詳細）と削減見込み</a:t>
            </a:r>
            <a:endPar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現行利用中のシステムと先行事業で利用中の保守回線の費用按分有無の違い</a:t>
            </a:r>
            <a:endParaRPr lang="en-US" altLang="ja-JP" sz="900" kern="0">
              <a:solidFill>
                <a:srgbClr val="000000"/>
              </a:solidFill>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panose="020B0604030504040204" pitchFamily="50" charset="-128"/>
                <a:ea typeface="Meiryo UI" panose="020B0604030504040204" pitchFamily="50" charset="-128"/>
                <a:cs typeface="Arial"/>
              </a:rPr>
              <a:t>現行利用中システムの場合、システム</a:t>
            </a:r>
            <a:r>
              <a:rPr kumimoji="0"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の一部はオンプレミスで運用しており保守回線が不要</a:t>
            </a:r>
            <a:endParaRPr kumimoji="0"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453150" lvl="1" indent="-228600" defTabSz="914400">
              <a:buFont typeface="+mj-ea"/>
              <a:buAutoNum type="circleNumDbPlain"/>
              <a:defRPr/>
            </a:pPr>
            <a:r>
              <a:rPr lang="ja-JP" altLang="en-US" sz="900" kern="0">
                <a:solidFill>
                  <a:srgbClr val="000000"/>
                </a:solidFill>
                <a:latin typeface="Meiryo UI" panose="020B0604030504040204" pitchFamily="50" charset="-128"/>
                <a:ea typeface="Meiryo UI" panose="020B0604030504040204" pitchFamily="50" charset="-128"/>
                <a:cs typeface="Arial"/>
              </a:rPr>
              <a:t>先行事業</a:t>
            </a:r>
            <a:r>
              <a:rPr kumimoji="0"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では保守回線が別途必要となり増額。また現行構成の庁舎からデータセンターに対し、庁舎からガバメントクラウド間の費用を比較すると費用増となった</a:t>
            </a:r>
            <a:endParaRPr kumimoji="0"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224550"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合理的と判断する通信回線サービスの調達や共同利用を</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進めることで費用逓減となる想定</a:t>
            </a:r>
            <a:r>
              <a:rPr lang="en-US" altLang="ja-JP" sz="900" kern="0">
                <a:solidFill>
                  <a:srgbClr val="FF0000"/>
                </a:solidFill>
                <a:latin typeface="Meiryo UI"/>
                <a:ea typeface="Meiryo UI"/>
                <a:cs typeface="Arial"/>
              </a:rPr>
              <a:t>】</a:t>
            </a:r>
            <a:endParaRPr lang="ja-JP" altLang="en-US" sz="900" kern="0">
              <a:solidFill>
                <a:srgbClr val="FF0000"/>
              </a:solidFill>
              <a:latin typeface="Meiryo UI"/>
              <a:ea typeface="Meiryo UI"/>
              <a:cs typeface="Arial"/>
            </a:endParaRPr>
          </a:p>
        </p:txBody>
      </p:sp>
      <p:sp>
        <p:nvSpPr>
          <p:cNvPr id="5" name="正方形/長方形 4">
            <a:extLst>
              <a:ext uri="{FF2B5EF4-FFF2-40B4-BE49-F238E27FC236}">
                <a16:creationId xmlns:a16="http://schemas.microsoft.com/office/drawing/2014/main" id="{74C710F1-01D8-177B-1A54-DB98034F1968}"/>
              </a:ext>
            </a:extLst>
          </p:cNvPr>
          <p:cNvSpPr/>
          <p:nvPr/>
        </p:nvSpPr>
        <p:spPr>
          <a:xfrm>
            <a:off x="796575" y="5137081"/>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75E2434-EEF2-2ED6-CC89-C54837461AF1}"/>
              </a:ext>
            </a:extLst>
          </p:cNvPr>
          <p:cNvSpPr txBox="1"/>
          <p:nvPr/>
        </p:nvSpPr>
        <p:spPr bwMode="auto">
          <a:xfrm>
            <a:off x="72000" y="595073"/>
            <a:ext cx="9767557" cy="1815849"/>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佐倉市のランニングコストは、</a:t>
            </a:r>
            <a:r>
              <a:rPr kumimoji="1" lang="ja-JP" altLang="en-US" sz="1600" b="1" kern="0">
                <a:solidFill>
                  <a:srgbClr val="00338D"/>
                </a:solidFill>
                <a:latin typeface="Meiryo UI"/>
                <a:ea typeface="Meiryo UI"/>
              </a:rPr>
              <a:t>約</a:t>
            </a:r>
            <a:r>
              <a:rPr kumimoji="1" lang="en-US" altLang="ja-JP" sz="1600" b="1" kern="0">
                <a:solidFill>
                  <a:srgbClr val="00338D"/>
                </a:solidFill>
                <a:latin typeface="Meiryo UI"/>
                <a:ea typeface="Meiryo UI"/>
              </a:rPr>
              <a:t>25</a:t>
            </a:r>
            <a:r>
              <a:rPr kumimoji="1" lang="ja-JP" altLang="en-US" sz="1600" b="1" kern="0">
                <a:solidFill>
                  <a:srgbClr val="00338D"/>
                </a:solidFill>
                <a:latin typeface="Meiryo UI"/>
                <a:ea typeface="Meiryo UI"/>
              </a:rPr>
              <a:t>百万円減少</a:t>
            </a:r>
            <a:r>
              <a:rPr kumimoji="1" lang="ja-JP" altLang="en-US" sz="1200" b="1" kern="0">
                <a:solidFill>
                  <a:srgbClr val="00338D"/>
                </a:solidFill>
                <a:latin typeface="Meiryo UI"/>
                <a:ea typeface="Meiryo UI"/>
              </a:rPr>
              <a:t>（</a:t>
            </a:r>
            <a:r>
              <a:rPr kumimoji="1" lang="en-US" altLang="ja-JP" sz="1200" b="1" kern="0">
                <a:solidFill>
                  <a:srgbClr val="00338D"/>
                </a:solidFill>
                <a:latin typeface="Meiryo UI"/>
                <a:ea typeface="Meiryo UI"/>
              </a:rPr>
              <a:t>-</a:t>
            </a:r>
            <a:r>
              <a:rPr kumimoji="1" lang="ja-JP" altLang="en-US" sz="1200" b="1" kern="0">
                <a:solidFill>
                  <a:srgbClr val="00338D"/>
                </a:solidFill>
                <a:latin typeface="Meiryo UI"/>
                <a:ea typeface="Meiryo UI"/>
              </a:rPr>
              <a:t>２</a:t>
            </a:r>
            <a:r>
              <a:rPr kumimoji="1" lang="en-US" altLang="ja-JP" sz="1200" b="1" kern="0">
                <a:solidFill>
                  <a:srgbClr val="00338D"/>
                </a:solidFill>
                <a:latin typeface="Meiryo UI"/>
                <a:ea typeface="Meiryo UI"/>
              </a:rPr>
              <a:t>%</a:t>
            </a:r>
            <a:r>
              <a:rPr kumimoji="1" lang="ja-JP" altLang="en-US" sz="1200" b="1" kern="0">
                <a:solidFill>
                  <a:srgbClr val="00338D"/>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現行のデータセンター（単独利用）環境及びオンプレ環境で発生していた、</a:t>
            </a:r>
            <a:r>
              <a:rPr kumimoji="1" lang="ja-JP" altLang="en-US" sz="1600" b="1" u="sng" kern="0">
                <a:solidFill>
                  <a:prstClr val="black"/>
                </a:solidFill>
                <a:latin typeface="Meiryo UI"/>
                <a:ea typeface="Meiryo UI"/>
              </a:rPr>
              <a:t>「ハードウェア借料」、「ハードウェア保守費」、「ソフトウェア借料」、「ソフトウェア保守費」、「データセンター利用費」が逓減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220</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-21%</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した。またこれらに関連する、</a:t>
            </a:r>
            <a:r>
              <a:rPr kumimoji="1" lang="ja-JP" altLang="en-US" sz="1600" b="1" u="sng" kern="0">
                <a:solidFill>
                  <a:prstClr val="black"/>
                </a:solidFill>
                <a:latin typeface="Meiryo UI"/>
                <a:ea typeface="Meiryo UI"/>
              </a:rPr>
              <a:t>「システム運用作業」、「その他外部委託費」も逓減</a:t>
            </a:r>
            <a:r>
              <a:rPr kumimoji="1" lang="ja-JP" altLang="en-US" sz="1200" b="1" u="sng" kern="0">
                <a:solidFill>
                  <a:srgbClr val="00338D"/>
                </a:solidFill>
                <a:latin typeface="Meiryo UI"/>
                <a:ea typeface="Meiryo UI"/>
              </a:rPr>
              <a:t>（約４百万円、</a:t>
            </a:r>
            <a:r>
              <a:rPr kumimoji="1" lang="en-US" altLang="ja-JP" sz="1200" b="1" u="sng" kern="0">
                <a:solidFill>
                  <a:srgbClr val="00338D"/>
                </a:solidFill>
                <a:latin typeface="Meiryo UI"/>
                <a:ea typeface="Meiryo UI"/>
              </a:rPr>
              <a:t>-0.</a:t>
            </a:r>
            <a:r>
              <a:rPr kumimoji="1" lang="ja-JP" altLang="en-US" sz="1200" b="1" u="sng" kern="0">
                <a:solidFill>
                  <a:srgbClr val="00338D"/>
                </a:solidFill>
                <a:latin typeface="Meiryo UI"/>
                <a:ea typeface="Meiryo UI"/>
              </a:rPr>
              <a:t>４</a:t>
            </a:r>
            <a:r>
              <a:rPr kumimoji="1" lang="en-US" altLang="ja-JP" sz="1200" b="1" u="sng" kern="0">
                <a:solidFill>
                  <a:srgbClr val="00338D"/>
                </a:solidFill>
                <a:latin typeface="Meiryo UI"/>
                <a:ea typeface="Meiryo UI"/>
              </a:rPr>
              <a:t>%</a:t>
            </a:r>
            <a:r>
              <a:rPr kumimoji="1" lang="ja-JP" altLang="en-US" sz="1200" kern="0">
                <a:solidFill>
                  <a:srgbClr val="00338D"/>
                </a:solidFill>
                <a:latin typeface="Meiryo UI"/>
                <a:ea typeface="Meiryo UI"/>
              </a:rPr>
              <a:t>）</a:t>
            </a:r>
            <a:r>
              <a:rPr kumimoji="1" lang="ja-JP" altLang="en-US" sz="1600" kern="0">
                <a:solidFill>
                  <a:prstClr val="black"/>
                </a:solidFill>
                <a:latin typeface="Meiryo UI"/>
                <a:ea typeface="Meiryo UI"/>
              </a:rPr>
              <a:t>し、合わせて</a:t>
            </a:r>
            <a:r>
              <a:rPr kumimoji="1" lang="ja-JP" altLang="en-US" sz="1600" b="1" u="sng" kern="0">
                <a:solidFill>
                  <a:prstClr val="black"/>
                </a:solidFill>
                <a:latin typeface="Meiryo UI"/>
                <a:ea typeface="Meiryo UI"/>
              </a:rPr>
              <a:t> 「クラウド利用経費」に費目替えとなり増加</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196</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+18.5%</a:t>
            </a:r>
            <a:r>
              <a:rPr kumimoji="1" lang="ja-JP" altLang="en-US" sz="1200" b="1" u="sng" kern="0">
                <a:solidFill>
                  <a:srgbClr val="FF0000"/>
                </a:solidFill>
                <a:latin typeface="Meiryo UI"/>
                <a:ea typeface="Meiryo UI"/>
              </a:rPr>
              <a:t>）</a:t>
            </a:r>
            <a:r>
              <a:rPr kumimoji="1" lang="ja-JP" altLang="en-US" sz="1600" b="1" u="sng"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一方で、保守拠点からガバメントクラウド、庁舎からガバメントクラウドを接続する通信回線を新設したことにより、</a:t>
            </a:r>
            <a:r>
              <a:rPr kumimoji="1" lang="ja-JP" altLang="en-US" sz="1600" b="1" u="sng" kern="0">
                <a:solidFill>
                  <a:prstClr val="black"/>
                </a:solidFill>
                <a:latin typeface="Meiryo UI"/>
                <a:ea typeface="Meiryo UI"/>
              </a:rPr>
              <a:t>「通信回線費」が増加</a:t>
            </a:r>
            <a:r>
              <a:rPr kumimoji="1" lang="ja-JP" altLang="en-US" sz="1200" b="1" u="sng" kern="0">
                <a:solidFill>
                  <a:srgbClr val="FF0000"/>
                </a:solidFill>
                <a:latin typeface="Meiryo UI"/>
                <a:ea typeface="Meiryo UI"/>
              </a:rPr>
              <a:t>（約３百万円、</a:t>
            </a:r>
            <a:r>
              <a:rPr kumimoji="1" lang="en-US" altLang="ja-JP" sz="1200" b="1" u="sng" kern="0">
                <a:solidFill>
                  <a:srgbClr val="FF0000"/>
                </a:solidFill>
                <a:latin typeface="Meiryo UI"/>
                <a:ea typeface="Meiryo UI"/>
              </a:rPr>
              <a:t>+0.3%</a:t>
            </a:r>
            <a:r>
              <a:rPr kumimoji="1" lang="ja-JP" altLang="en-US" sz="1200" b="1" u="sng" kern="0">
                <a:solidFill>
                  <a:srgbClr val="FF0000"/>
                </a:solidFill>
                <a:latin typeface="Meiryo UI"/>
                <a:ea typeface="Meiryo UI"/>
              </a:rPr>
              <a:t>）</a:t>
            </a:r>
            <a:r>
              <a:rPr kumimoji="1" lang="ja-JP" altLang="en-US" sz="1600" kern="0">
                <a:solidFill>
                  <a:prstClr val="black"/>
                </a:solidFill>
                <a:latin typeface="Meiryo UI"/>
                <a:ea typeface="Meiryo UI"/>
              </a:rPr>
              <a:t>となっている。</a:t>
            </a:r>
            <a:endParaRPr kumimoji="1" lang="en-US" altLang="ja-JP" sz="1600" kern="0">
              <a:solidFill>
                <a:prstClr val="black"/>
              </a:solidFill>
              <a:latin typeface="Meiryo UI"/>
              <a:ea typeface="Meiryo UI"/>
            </a:endParaRPr>
          </a:p>
        </p:txBody>
      </p:sp>
      <p:sp>
        <p:nvSpPr>
          <p:cNvPr id="6" name="正方形/長方形 5">
            <a:extLst>
              <a:ext uri="{FF2B5EF4-FFF2-40B4-BE49-F238E27FC236}">
                <a16:creationId xmlns:a16="http://schemas.microsoft.com/office/drawing/2014/main" id="{89974425-D3FF-C045-621D-92E1A7A90C8F}"/>
              </a:ext>
            </a:extLst>
          </p:cNvPr>
          <p:cNvSpPr/>
          <p:nvPr/>
        </p:nvSpPr>
        <p:spPr>
          <a:xfrm>
            <a:off x="6298413" y="4469972"/>
            <a:ext cx="3456001" cy="1942939"/>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lvl="1" defTabSz="914400">
              <a:defRPr/>
            </a:pPr>
            <a:r>
              <a:rPr lang="ja-JP" altLang="en-US" sz="900" b="1" kern="0">
                <a:solidFill>
                  <a:srgbClr val="000000"/>
                </a:solidFill>
                <a:latin typeface="Meiryo UI"/>
                <a:ea typeface="Meiryo UI"/>
                <a:cs typeface="Arial"/>
              </a:rPr>
              <a:t>クラウド利用経費の増加要因（詳細）と削減見込み</a:t>
            </a:r>
            <a:endParaRPr lang="en-US" altLang="ja-JP" sz="900" kern="0">
              <a:solidFill>
                <a:srgbClr val="FF0000"/>
              </a:solidFill>
              <a:latin typeface="Meiryo UI"/>
              <a:ea typeface="Meiryo UI"/>
              <a:cs typeface="Arial"/>
            </a:endParaRPr>
          </a:p>
          <a:p>
            <a:pPr marL="171450" lvl="0" indent="-171450" defTabSz="914400">
              <a:buFont typeface="Wingdings" panose="05000000000000000000" pitchFamily="2" charset="2"/>
              <a:buChar char="n"/>
              <a:defRPr/>
            </a:pPr>
            <a:r>
              <a:rPr lang="ja-JP" altLang="en-US" sz="900" kern="0">
                <a:solidFill>
                  <a:srgbClr val="000000"/>
                </a:solidFill>
                <a:latin typeface="Meiryo UI"/>
                <a:ea typeface="Meiryo UI"/>
                <a:cs typeface="Arial"/>
              </a:rPr>
              <a:t>現行利用中のシステムとガバメントクラウドの費用按分有無の違い</a:t>
            </a:r>
            <a:endParaRPr lang="en-US" altLang="ja-JP" sz="900" kern="0">
              <a:solidFill>
                <a:srgbClr val="000000"/>
              </a:solidFill>
              <a:latin typeface="Meiryo UI"/>
              <a:ea typeface="Meiryo UI"/>
              <a:cs typeface="Arial"/>
            </a:endParaRPr>
          </a:p>
          <a:p>
            <a:pPr marL="452755" lvl="1" indent="-228600" defTabSz="914400">
              <a:buFont typeface="+mj-ea"/>
              <a:buAutoNum type="circleNumDbPlain" startAt="3"/>
              <a:defRPr/>
            </a:pPr>
            <a:r>
              <a:rPr lang="ja-JP" altLang="en-US" sz="900" kern="0">
                <a:solidFill>
                  <a:srgbClr val="000000"/>
                </a:solidFill>
                <a:latin typeface="Meiryo UI"/>
                <a:ea typeface="Meiryo UI"/>
                <a:cs typeface="Arial"/>
              </a:rPr>
              <a:t>現行利用中のシステムは、データセンター（単独利用）環境およびオンプレミス環境でありハードウェア等を単独で利用している</a:t>
            </a:r>
            <a:endParaRPr lang="en-US" altLang="ja-JP" sz="900" kern="0">
              <a:solidFill>
                <a:srgbClr val="000000"/>
              </a:solidFill>
              <a:latin typeface="Meiryo UI"/>
              <a:ea typeface="Meiryo UI"/>
              <a:cs typeface="Arial"/>
            </a:endParaRPr>
          </a:p>
          <a:p>
            <a:pPr marL="452755" lvl="1" indent="-228600" defTabSz="914400">
              <a:buFont typeface="+mj-ea"/>
              <a:buAutoNum type="circleNumDbPlain" startAt="3"/>
              <a:defRPr/>
            </a:pPr>
            <a:r>
              <a:rPr lang="ja-JP" altLang="en-US" sz="900" kern="0">
                <a:solidFill>
                  <a:srgbClr val="000000"/>
                </a:solidFill>
                <a:latin typeface="Meiryo UI"/>
                <a:ea typeface="Meiryo UI"/>
                <a:cs typeface="Arial"/>
              </a:rPr>
              <a:t>先行事業では、ガバメントクラウド上に構築したシステムについて単独利用を前提とした試算になっており、ハードウェア借料・データセンター利用費等の一部が費目替えとなり純増</a:t>
            </a:r>
            <a:endParaRPr lang="en-US" altLang="ja-JP" sz="900" kern="0">
              <a:solidFill>
                <a:srgbClr val="000000"/>
              </a:solidFill>
              <a:latin typeface="Meiryo UI"/>
              <a:ea typeface="Meiryo UI"/>
              <a:cs typeface="Arial"/>
            </a:endParaRPr>
          </a:p>
          <a:p>
            <a:pPr marL="224155"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クラウド最適化によりクラウド利用経費を逓減できると想定</a:t>
            </a:r>
            <a:r>
              <a:rPr lang="en-US" altLang="ja-JP" sz="900" kern="0">
                <a:solidFill>
                  <a:srgbClr val="FF0000"/>
                </a:solidFill>
                <a:latin typeface="Meiryo UI"/>
                <a:ea typeface="Meiryo UI"/>
                <a:cs typeface="Arial"/>
              </a:rPr>
              <a:t>】</a:t>
            </a:r>
          </a:p>
          <a:p>
            <a:pPr marL="224155" lvl="1" defTabSz="914400">
              <a:defRPr/>
            </a:pPr>
            <a:r>
              <a:rPr lang="ja-JP" altLang="en-US" sz="900" kern="0">
                <a:solidFill>
                  <a:srgbClr val="FF0000"/>
                </a:solidFill>
                <a:latin typeface="Meiryo UI"/>
                <a:ea typeface="Meiryo UI"/>
                <a:cs typeface="Arial"/>
              </a:rPr>
              <a:t>　　・マルチ</a:t>
            </a:r>
            <a:r>
              <a:rPr lang="en-US" altLang="ja-JP" sz="900" kern="0">
                <a:solidFill>
                  <a:srgbClr val="FF0000"/>
                </a:solidFill>
                <a:latin typeface="Meiryo UI"/>
                <a:ea typeface="Meiryo UI"/>
                <a:cs typeface="Arial"/>
              </a:rPr>
              <a:t>CSP</a:t>
            </a:r>
            <a:r>
              <a:rPr lang="ja-JP" altLang="en-US" sz="900" kern="0">
                <a:solidFill>
                  <a:srgbClr val="FF0000"/>
                </a:solidFill>
                <a:latin typeface="Meiryo UI"/>
                <a:ea typeface="Meiryo UI"/>
                <a:cs typeface="Arial"/>
              </a:rPr>
              <a:t>は原則採用しない</a:t>
            </a:r>
          </a:p>
          <a:p>
            <a:pPr marL="224155" lvl="1" defTabSz="914400">
              <a:defRPr/>
            </a:pPr>
            <a:r>
              <a:rPr lang="ja-JP" altLang="en-US" sz="900" kern="0">
                <a:solidFill>
                  <a:srgbClr val="FF0000"/>
                </a:solidFill>
                <a:latin typeface="Meiryo UI"/>
                <a:ea typeface="Meiryo UI"/>
                <a:cs typeface="Arial"/>
              </a:rPr>
              <a:t>　　・マネージドサービスを利用することによる自動化や効率化を図る</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ことで費用を逓減</a:t>
            </a:r>
          </a:p>
          <a:p>
            <a:pPr marL="224155" lvl="1" defTabSz="914400">
              <a:defRPr/>
            </a:pPr>
            <a:r>
              <a:rPr lang="ja-JP" altLang="en-US" sz="900" kern="0">
                <a:solidFill>
                  <a:srgbClr val="FF0000"/>
                </a:solidFill>
                <a:latin typeface="Meiryo UI"/>
                <a:ea typeface="Meiryo UI"/>
                <a:cs typeface="Arial"/>
              </a:rPr>
              <a:t>　　・多団体の監視等を一元化することで費用を逓減</a:t>
            </a:r>
            <a:endParaRPr lang="en-US" altLang="ja-JP" sz="900" kern="0">
              <a:solidFill>
                <a:srgbClr val="FF0000"/>
              </a:solidFill>
              <a:latin typeface="Meiryo UI"/>
              <a:ea typeface="Meiryo UI"/>
              <a:cs typeface="Arial"/>
            </a:endParaRPr>
          </a:p>
          <a:p>
            <a:pPr marL="224155" lvl="1" defTabSz="914400">
              <a:defRPr/>
            </a:pPr>
            <a:r>
              <a:rPr lang="ja-JP" altLang="en-US" sz="900" kern="0">
                <a:solidFill>
                  <a:srgbClr val="FF0000"/>
                </a:solidFill>
                <a:latin typeface="Meiryo UI"/>
                <a:ea typeface="Meiryo UI"/>
                <a:cs typeface="Arial"/>
              </a:rPr>
              <a:t>　　・リザーブドインスタンスの導入により費用を逓減</a:t>
            </a:r>
          </a:p>
        </p:txBody>
      </p:sp>
      <p:sp>
        <p:nvSpPr>
          <p:cNvPr id="3" name="テキスト ボックス 2">
            <a:extLst>
              <a:ext uri="{FF2B5EF4-FFF2-40B4-BE49-F238E27FC236}">
                <a16:creationId xmlns:a16="http://schemas.microsoft.com/office/drawing/2014/main" id="{AEA4354F-2F62-7139-C610-B297E3035223}"/>
              </a:ext>
            </a:extLst>
          </p:cNvPr>
          <p:cNvSpPr txBox="1"/>
          <p:nvPr/>
        </p:nvSpPr>
        <p:spPr>
          <a:xfrm>
            <a:off x="7174346" y="2413577"/>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050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1" name="直線コネクタ 150">
            <a:extLst>
              <a:ext uri="{FF2B5EF4-FFF2-40B4-BE49-F238E27FC236}">
                <a16:creationId xmlns:a16="http://schemas.microsoft.com/office/drawing/2014/main" id="{18F99A58-AC17-24C3-EFDF-CEDD6C384FED}"/>
              </a:ext>
            </a:extLst>
          </p:cNvPr>
          <p:cNvCxnSpPr>
            <a:cxnSpLocks/>
            <a:endCxn id="152" idx="0"/>
          </p:cNvCxnSpPr>
          <p:nvPr/>
        </p:nvCxnSpPr>
        <p:spPr>
          <a:xfrm flipH="1">
            <a:off x="6888829" y="1602042"/>
            <a:ext cx="984838" cy="518949"/>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CF8593D0-9BCA-87F5-6BD0-F7B0800C7811}"/>
              </a:ext>
            </a:extLst>
          </p:cNvPr>
          <p:cNvSpPr txBox="1"/>
          <p:nvPr/>
        </p:nvSpPr>
        <p:spPr>
          <a:xfrm>
            <a:off x="6981373" y="6285291"/>
            <a:ext cx="1742785"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の費用増加要因への</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対策案の全体像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AFE7CC11-4297-F66C-302B-222A6E1FC786}"/>
              </a:ext>
            </a:extLst>
          </p:cNvPr>
          <p:cNvSpPr/>
          <p:nvPr/>
        </p:nvSpPr>
        <p:spPr>
          <a:xfrm>
            <a:off x="4730152"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 name="雲 7">
            <a:extLst>
              <a:ext uri="{FF2B5EF4-FFF2-40B4-BE49-F238E27FC236}">
                <a16:creationId xmlns:a16="http://schemas.microsoft.com/office/drawing/2014/main" id="{F2F6CA5D-E90B-DA6D-639F-8136475C0A05}"/>
              </a:ext>
            </a:extLst>
          </p:cNvPr>
          <p:cNvSpPr/>
          <p:nvPr/>
        </p:nvSpPr>
        <p:spPr>
          <a:xfrm>
            <a:off x="4212760" y="1403983"/>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79" name="楕円 78">
            <a:extLst>
              <a:ext uri="{FF2B5EF4-FFF2-40B4-BE49-F238E27FC236}">
                <a16:creationId xmlns:a16="http://schemas.microsoft.com/office/drawing/2014/main" id="{3A8344E1-B3E1-3A40-CC0F-9A66549B6781}"/>
              </a:ext>
            </a:extLst>
          </p:cNvPr>
          <p:cNvSpPr/>
          <p:nvPr/>
        </p:nvSpPr>
        <p:spPr>
          <a:xfrm>
            <a:off x="4752072" y="1082771"/>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74" name="グラフィックス 73" descr="データベース 枠線">
            <a:extLst>
              <a:ext uri="{FF2B5EF4-FFF2-40B4-BE49-F238E27FC236}">
                <a16:creationId xmlns:a16="http://schemas.microsoft.com/office/drawing/2014/main" id="{93CF552B-D3F7-EC2B-0903-A247B0C26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9881" y="3643114"/>
            <a:ext cx="323145" cy="323145"/>
          </a:xfrm>
          <a:prstGeom prst="rect">
            <a:avLst/>
          </a:prstGeom>
        </p:spPr>
      </p:pic>
      <p:sp>
        <p:nvSpPr>
          <p:cNvPr id="64" name="楕円 63">
            <a:extLst>
              <a:ext uri="{FF2B5EF4-FFF2-40B4-BE49-F238E27FC236}">
                <a16:creationId xmlns:a16="http://schemas.microsoft.com/office/drawing/2014/main" id="{DC03A21A-BC15-9AC1-C806-4B11425BEE8C}"/>
              </a:ext>
            </a:extLst>
          </p:cNvPr>
          <p:cNvSpPr/>
          <p:nvPr/>
        </p:nvSpPr>
        <p:spPr>
          <a:xfrm>
            <a:off x="1384022" y="3636742"/>
            <a:ext cx="819456" cy="57135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令和５年度の検証結果（佐倉市の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の差額イメージ）</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338522"/>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佐倉市のコスト</a:t>
            </a:r>
            <a:r>
              <a:rPr kumimoji="1" lang="en-US" altLang="ja-JP" sz="1600" kern="0">
                <a:solidFill>
                  <a:prstClr val="black"/>
                </a:solidFill>
                <a:latin typeface="Meiryo UI"/>
                <a:ea typeface="Meiryo UI"/>
              </a:rPr>
              <a:t>A</a:t>
            </a:r>
            <a:r>
              <a:rPr kumimoji="1" lang="ja-JP" altLang="en-US" sz="1600" kern="0">
                <a:solidFill>
                  <a:prstClr val="black"/>
                </a:solidFill>
                <a:latin typeface="Meiryo UI"/>
                <a:ea typeface="Meiryo UI"/>
              </a:rPr>
              <a:t>とコスト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の差分及びコスト</a:t>
            </a:r>
            <a:r>
              <a:rPr kumimoji="1" lang="en-US" altLang="ja-JP" sz="1600" kern="0">
                <a:solidFill>
                  <a:prstClr val="black"/>
                </a:solidFill>
                <a:latin typeface="Meiryo UI"/>
                <a:ea typeface="Meiryo UI"/>
              </a:rPr>
              <a:t>B</a:t>
            </a:r>
            <a:r>
              <a:rPr kumimoji="1" lang="ja-JP" altLang="en-US" sz="1600" kern="0">
                <a:solidFill>
                  <a:prstClr val="black"/>
                </a:solidFill>
                <a:latin typeface="Meiryo UI"/>
                <a:ea typeface="Meiryo UI"/>
              </a:rPr>
              <a:t>の費用増加要因の対策イメージ（概要図）。</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グラフィックス 4" descr="校舎 単色塗りつぶし">
            <a:extLst>
              <a:ext uri="{FF2B5EF4-FFF2-40B4-BE49-F238E27FC236}">
                <a16:creationId xmlns:a16="http://schemas.microsoft.com/office/drawing/2014/main" id="{02F1AA32-054D-C3D6-4D62-5AA23F8E27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5627" y="5419699"/>
            <a:ext cx="408665" cy="408665"/>
          </a:xfrm>
          <a:prstGeom prst="rect">
            <a:avLst/>
          </a:prstGeom>
        </p:spPr>
      </p:pic>
      <p:sp>
        <p:nvSpPr>
          <p:cNvPr id="6" name="テキスト ボックス 5">
            <a:extLst>
              <a:ext uri="{FF2B5EF4-FFF2-40B4-BE49-F238E27FC236}">
                <a16:creationId xmlns:a16="http://schemas.microsoft.com/office/drawing/2014/main" id="{80EB1558-7F08-AD1E-291B-9ECF6ADFA170}"/>
              </a:ext>
            </a:extLst>
          </p:cNvPr>
          <p:cNvSpPr txBox="1"/>
          <p:nvPr/>
        </p:nvSpPr>
        <p:spPr>
          <a:xfrm>
            <a:off x="4432330" y="5878202"/>
            <a:ext cx="492444"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佐倉市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pic>
        <p:nvPicPr>
          <p:cNvPr id="19" name="グラフィックス 18" descr="建物 単色塗りつぶし">
            <a:extLst>
              <a:ext uri="{FF2B5EF4-FFF2-40B4-BE49-F238E27FC236}">
                <a16:creationId xmlns:a16="http://schemas.microsoft.com/office/drawing/2014/main" id="{0F407636-077A-046B-AA46-F496CC4A48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9607" y="3727760"/>
            <a:ext cx="408665" cy="408665"/>
          </a:xfrm>
          <a:prstGeom prst="rect">
            <a:avLst/>
          </a:prstGeom>
        </p:spPr>
      </p:pic>
      <p:sp>
        <p:nvSpPr>
          <p:cNvPr id="21" name="テキスト ボックス 20">
            <a:extLst>
              <a:ext uri="{FF2B5EF4-FFF2-40B4-BE49-F238E27FC236}">
                <a16:creationId xmlns:a16="http://schemas.microsoft.com/office/drawing/2014/main" id="{A892F7C9-36CA-FFE6-3679-F21D355C0C26}"/>
              </a:ext>
            </a:extLst>
          </p:cNvPr>
          <p:cNvSpPr txBox="1"/>
          <p:nvPr/>
        </p:nvSpPr>
        <p:spPr>
          <a:xfrm>
            <a:off x="4248186" y="4093970"/>
            <a:ext cx="851516"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日立</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b="1" u="sng">
                <a:latin typeface="Meiryo UI" panose="020B0604030504040204" pitchFamily="50" charset="-128"/>
                <a:ea typeface="Meiryo UI" panose="020B0604030504040204" pitchFamily="50" charset="-128"/>
              </a:rPr>
              <a:t>（使用しない）</a:t>
            </a:r>
          </a:p>
        </p:txBody>
      </p:sp>
      <p:cxnSp>
        <p:nvCxnSpPr>
          <p:cNvPr id="22" name="直線コネクタ 21">
            <a:extLst>
              <a:ext uri="{FF2B5EF4-FFF2-40B4-BE49-F238E27FC236}">
                <a16:creationId xmlns:a16="http://schemas.microsoft.com/office/drawing/2014/main" id="{92BB5258-61B3-823F-5948-8EA38A7F9D5F}"/>
              </a:ext>
            </a:extLst>
          </p:cNvPr>
          <p:cNvCxnSpPr>
            <a:cxnSpLocks/>
            <a:stCxn id="188" idx="0"/>
            <a:endCxn id="51" idx="2"/>
          </p:cNvCxnSpPr>
          <p:nvPr/>
        </p:nvCxnSpPr>
        <p:spPr>
          <a:xfrm flipV="1">
            <a:off x="3715412" y="4346180"/>
            <a:ext cx="1011" cy="517051"/>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34" name="グラフィックス 33" descr="校舎 単色塗りつぶし">
            <a:extLst>
              <a:ext uri="{FF2B5EF4-FFF2-40B4-BE49-F238E27FC236}">
                <a16:creationId xmlns:a16="http://schemas.microsoft.com/office/drawing/2014/main" id="{9429A390-AD18-4FE8-9415-ECFA066EF3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217" y="5419699"/>
            <a:ext cx="408665" cy="408665"/>
          </a:xfrm>
          <a:prstGeom prst="rect">
            <a:avLst/>
          </a:prstGeom>
        </p:spPr>
      </p:pic>
      <p:sp>
        <p:nvSpPr>
          <p:cNvPr id="35" name="テキスト ボックス 34">
            <a:extLst>
              <a:ext uri="{FF2B5EF4-FFF2-40B4-BE49-F238E27FC236}">
                <a16:creationId xmlns:a16="http://schemas.microsoft.com/office/drawing/2014/main" id="{D88FBDD3-E434-8040-5E00-2823E1CC1237}"/>
              </a:ext>
            </a:extLst>
          </p:cNvPr>
          <p:cNvSpPr txBox="1"/>
          <p:nvPr/>
        </p:nvSpPr>
        <p:spPr>
          <a:xfrm>
            <a:off x="1098920" y="5878202"/>
            <a:ext cx="492444"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佐倉市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cxnSp>
        <p:nvCxnSpPr>
          <p:cNvPr id="36" name="直線コネクタ 35">
            <a:extLst>
              <a:ext uri="{FF2B5EF4-FFF2-40B4-BE49-F238E27FC236}">
                <a16:creationId xmlns:a16="http://schemas.microsoft.com/office/drawing/2014/main" id="{DF65B8ED-C14B-3E96-DADF-97F49D040EF6}"/>
              </a:ext>
            </a:extLst>
          </p:cNvPr>
          <p:cNvCxnSpPr>
            <a:cxnSpLocks/>
            <a:stCxn id="60" idx="1"/>
            <a:endCxn id="34" idx="3"/>
          </p:cNvCxnSpPr>
          <p:nvPr/>
        </p:nvCxnSpPr>
        <p:spPr>
          <a:xfrm flipH="1">
            <a:off x="1540882" y="5128116"/>
            <a:ext cx="516582" cy="495916"/>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0" name="グラフィックス 39" descr="建物 単色塗りつぶし">
            <a:extLst>
              <a:ext uri="{FF2B5EF4-FFF2-40B4-BE49-F238E27FC236}">
                <a16:creationId xmlns:a16="http://schemas.microsoft.com/office/drawing/2014/main" id="{E7D51846-C64B-2C14-4214-BFD1B908F7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273" y="3727760"/>
            <a:ext cx="427609" cy="408665"/>
          </a:xfrm>
          <a:prstGeom prst="rect">
            <a:avLst/>
          </a:prstGeom>
        </p:spPr>
      </p:pic>
      <p:sp>
        <p:nvSpPr>
          <p:cNvPr id="42" name="テキスト ボックス 41">
            <a:extLst>
              <a:ext uri="{FF2B5EF4-FFF2-40B4-BE49-F238E27FC236}">
                <a16:creationId xmlns:a16="http://schemas.microsoft.com/office/drawing/2014/main" id="{55DF43EA-7646-358E-672A-960B20266EAA}"/>
              </a:ext>
            </a:extLst>
          </p:cNvPr>
          <p:cNvSpPr txBox="1"/>
          <p:nvPr/>
        </p:nvSpPr>
        <p:spPr>
          <a:xfrm>
            <a:off x="968500" y="4093970"/>
            <a:ext cx="736099" cy="461665"/>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日立</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（メイン）</a:t>
            </a:r>
          </a:p>
        </p:txBody>
      </p:sp>
      <p:pic>
        <p:nvPicPr>
          <p:cNvPr id="63" name="グラフィックス 62" descr="データベース 単色塗りつぶし">
            <a:extLst>
              <a:ext uri="{FF2B5EF4-FFF2-40B4-BE49-F238E27FC236}">
                <a16:creationId xmlns:a16="http://schemas.microsoft.com/office/drawing/2014/main" id="{1EB3F383-7649-5D59-F9C3-129BFB45ED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20461" y="5641977"/>
            <a:ext cx="338554" cy="338554"/>
          </a:xfrm>
          <a:prstGeom prst="rect">
            <a:avLst/>
          </a:prstGeom>
        </p:spPr>
      </p:pic>
      <p:pic>
        <p:nvPicPr>
          <p:cNvPr id="76" name="グラフィックス 75" descr="データベース 枠線">
            <a:extLst>
              <a:ext uri="{FF2B5EF4-FFF2-40B4-BE49-F238E27FC236}">
                <a16:creationId xmlns:a16="http://schemas.microsoft.com/office/drawing/2014/main" id="{C120561A-8CE8-4B85-9DC9-BEAD8A799C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5202" y="3832683"/>
            <a:ext cx="323145" cy="323145"/>
          </a:xfrm>
          <a:prstGeom prst="rect">
            <a:avLst/>
          </a:prstGeom>
        </p:spPr>
      </p:pic>
      <p:pic>
        <p:nvPicPr>
          <p:cNvPr id="77" name="グラフィックス 76" descr="データベース 枠線">
            <a:extLst>
              <a:ext uri="{FF2B5EF4-FFF2-40B4-BE49-F238E27FC236}">
                <a16:creationId xmlns:a16="http://schemas.microsoft.com/office/drawing/2014/main" id="{13085477-0AAC-96EF-E657-DD73F33A05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4292" y="1046390"/>
            <a:ext cx="323145" cy="323145"/>
          </a:xfrm>
          <a:prstGeom prst="rect">
            <a:avLst/>
          </a:prstGeom>
        </p:spPr>
      </p:pic>
      <p:pic>
        <p:nvPicPr>
          <p:cNvPr id="78" name="グラフィックス 77" descr="データベース 枠線">
            <a:extLst>
              <a:ext uri="{FF2B5EF4-FFF2-40B4-BE49-F238E27FC236}">
                <a16:creationId xmlns:a16="http://schemas.microsoft.com/office/drawing/2014/main" id="{B8E7D4AD-ABCB-CE3D-F725-62B636B340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9613" y="1235959"/>
            <a:ext cx="323145" cy="323145"/>
          </a:xfrm>
          <a:prstGeom prst="rect">
            <a:avLst/>
          </a:prstGeom>
        </p:spPr>
      </p:pic>
      <p:sp>
        <p:nvSpPr>
          <p:cNvPr id="81" name="テキスト ボックス 80">
            <a:extLst>
              <a:ext uri="{FF2B5EF4-FFF2-40B4-BE49-F238E27FC236}">
                <a16:creationId xmlns:a16="http://schemas.microsoft.com/office/drawing/2014/main" id="{D1C9E752-2FDF-42B5-AB11-C8BE0FA213AE}"/>
              </a:ext>
            </a:extLst>
          </p:cNvPr>
          <p:cNvSpPr txBox="1"/>
          <p:nvPr/>
        </p:nvSpPr>
        <p:spPr>
          <a:xfrm>
            <a:off x="729886" y="6285291"/>
            <a:ext cx="129073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現行環境の全体像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(A)</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8319DCFC-C47C-2C5D-2DC9-923AD57754ED}"/>
              </a:ext>
            </a:extLst>
          </p:cNvPr>
          <p:cNvSpPr txBox="1"/>
          <p:nvPr/>
        </p:nvSpPr>
        <p:spPr>
          <a:xfrm>
            <a:off x="3595563" y="6285291"/>
            <a:ext cx="2165978" cy="40011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none" rtlCol="0">
            <a:spAutoFit/>
          </a:bodyPr>
          <a:lstStyle/>
          <a:p>
            <a:pPr algn="ctr"/>
            <a:r>
              <a:rPr kumimoji="1" lang="ja-JP" altLang="en-US" sz="1000">
                <a:latin typeface="Meiryo UI" panose="020B0604030504040204" pitchFamily="50" charset="-128"/>
                <a:ea typeface="Meiryo UI" panose="020B0604030504040204" pitchFamily="50" charset="-128"/>
              </a:rPr>
              <a:t>ガバクラにリフトした場合システム全体像</a:t>
            </a:r>
            <a:endParaRPr kumimoji="1" lang="en-US" altLang="ja-JP" sz="100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rPr>
              <a:t>コスト</a:t>
            </a:r>
            <a:r>
              <a:rPr kumimoji="1" lang="en-US" altLang="ja-JP" sz="1000">
                <a:latin typeface="Meiryo UI" panose="020B0604030504040204" pitchFamily="50" charset="-128"/>
                <a:ea typeface="Meiryo UI" panose="020B0604030504040204" pitchFamily="50" charset="-128"/>
              </a:rPr>
              <a:t>(B)</a:t>
            </a:r>
            <a:r>
              <a:rPr kumimoji="1" lang="ja-JP" altLang="en-US" sz="1000">
                <a:latin typeface="Meiryo UI" panose="020B0604030504040204" pitchFamily="50" charset="-128"/>
                <a:ea typeface="Meiryo UI" panose="020B0604030504040204" pitchFamily="50" charset="-128"/>
              </a:rPr>
              <a:t>の全体像</a:t>
            </a:r>
            <a:r>
              <a:rPr kumimoji="1" lang="en-US" altLang="ja-JP" sz="1000">
                <a:latin typeface="Meiryo UI" panose="020B0604030504040204" pitchFamily="50" charset="-128"/>
                <a:ea typeface="Meiryo UI" panose="020B0604030504040204" pitchFamily="50" charset="-128"/>
              </a:rPr>
              <a:t>】</a:t>
            </a:r>
            <a:endParaRPr kumimoji="1" lang="ja-JP" altLang="en-US" sz="1000">
              <a:latin typeface="Meiryo UI" panose="020B0604030504040204" pitchFamily="50" charset="-128"/>
              <a:ea typeface="Meiryo UI" panose="020B0604030504040204" pitchFamily="50" charset="-128"/>
            </a:endParaRPr>
          </a:p>
        </p:txBody>
      </p:sp>
      <p:cxnSp>
        <p:nvCxnSpPr>
          <p:cNvPr id="84" name="直線矢印コネクタ 83">
            <a:extLst>
              <a:ext uri="{FF2B5EF4-FFF2-40B4-BE49-F238E27FC236}">
                <a16:creationId xmlns:a16="http://schemas.microsoft.com/office/drawing/2014/main" id="{7BFA9F78-CA6B-B9F1-CBA1-404FD577C8F0}"/>
              </a:ext>
            </a:extLst>
          </p:cNvPr>
          <p:cNvCxnSpPr>
            <a:cxnSpLocks/>
          </p:cNvCxnSpPr>
          <p:nvPr/>
        </p:nvCxnSpPr>
        <p:spPr>
          <a:xfrm flipH="1">
            <a:off x="5443323" y="2423239"/>
            <a:ext cx="390340" cy="24691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8F8DCE7A-4676-F68A-1D56-3EF879501523}"/>
              </a:ext>
            </a:extLst>
          </p:cNvPr>
          <p:cNvSpPr txBox="1"/>
          <p:nvPr/>
        </p:nvSpPr>
        <p:spPr>
          <a:xfrm>
            <a:off x="1191975" y="2986746"/>
            <a:ext cx="1832136" cy="461665"/>
          </a:xfrm>
          <a:prstGeom prst="rect">
            <a:avLst/>
          </a:prstGeom>
          <a:noFill/>
        </p:spPr>
        <p:txBody>
          <a:bodyPr wrap="square" rtlCol="0">
            <a:spAutoFit/>
          </a:bodyPr>
          <a:lstStyle/>
          <a:p>
            <a:pPr marL="90488" indent="-90488">
              <a:buFont typeface="+mj-ea"/>
              <a:buAutoNum type="circleNumDbPlain" startAt="3"/>
            </a:pPr>
            <a:r>
              <a:rPr kumimoji="1" lang="ja-JP" altLang="en-US" sz="800">
                <a:solidFill>
                  <a:schemeClr val="bg1">
                    <a:lumMod val="50000"/>
                  </a:schemeClr>
                </a:solidFill>
                <a:latin typeface="Meiryo UI" panose="020B0604030504040204" pitchFamily="50" charset="-128"/>
                <a:ea typeface="Meiryo UI" panose="020B0604030504040204" pitchFamily="50" charset="-128"/>
              </a:rPr>
              <a:t>佐倉市でデータセンターを単独利用</a:t>
            </a:r>
            <a:br>
              <a:rPr kumimoji="1" lang="en-US" altLang="ja-JP" sz="800">
                <a:solidFill>
                  <a:schemeClr val="bg1">
                    <a:lumMod val="50000"/>
                  </a:schemeClr>
                </a:solidFill>
                <a:latin typeface="Meiryo UI" panose="020B0604030504040204" pitchFamily="50" charset="-128"/>
                <a:ea typeface="Meiryo UI" panose="020B0604030504040204" pitchFamily="50" charset="-128"/>
              </a:rPr>
            </a:br>
            <a:r>
              <a:rPr kumimoji="1" lang="ja-JP" altLang="en-US" sz="800">
                <a:solidFill>
                  <a:schemeClr val="bg1">
                    <a:lumMod val="50000"/>
                  </a:schemeClr>
                </a:solidFill>
                <a:latin typeface="Meiryo UI" panose="020B0604030504040204" pitchFamily="50" charset="-128"/>
                <a:ea typeface="Meiryo UI" panose="020B0604030504040204" pitchFamily="50" charset="-128"/>
              </a:rPr>
              <a:t>ハードウェア借料やデータセンター利用料などの費目で計上</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89" name="直線矢印コネクタ 88">
            <a:extLst>
              <a:ext uri="{FF2B5EF4-FFF2-40B4-BE49-F238E27FC236}">
                <a16:creationId xmlns:a16="http://schemas.microsoft.com/office/drawing/2014/main" id="{1CF01F53-4EAC-94E2-1348-205000D6A4B6}"/>
              </a:ext>
            </a:extLst>
          </p:cNvPr>
          <p:cNvCxnSpPr>
            <a:cxnSpLocks/>
            <a:stCxn id="87" idx="2"/>
          </p:cNvCxnSpPr>
          <p:nvPr/>
        </p:nvCxnSpPr>
        <p:spPr>
          <a:xfrm flipH="1">
            <a:off x="1981773" y="3448411"/>
            <a:ext cx="126270" cy="31713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E79477FB-1302-EC13-C692-7AB823D5E9A7}"/>
              </a:ext>
            </a:extLst>
          </p:cNvPr>
          <p:cNvCxnSpPr>
            <a:cxnSpLocks/>
          </p:cNvCxnSpPr>
          <p:nvPr/>
        </p:nvCxnSpPr>
        <p:spPr>
          <a:xfrm flipH="1" flipV="1">
            <a:off x="5362443" y="1410465"/>
            <a:ext cx="375871" cy="20676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266F28B6-068D-2F3C-46D7-FDC83D207927}"/>
              </a:ext>
            </a:extLst>
          </p:cNvPr>
          <p:cNvSpPr txBox="1"/>
          <p:nvPr/>
        </p:nvSpPr>
        <p:spPr>
          <a:xfrm>
            <a:off x="728914" y="139401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共同利用により費用按分している回線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cxnSp>
        <p:nvCxnSpPr>
          <p:cNvPr id="47" name="直線コネクタ 46">
            <a:extLst>
              <a:ext uri="{FF2B5EF4-FFF2-40B4-BE49-F238E27FC236}">
                <a16:creationId xmlns:a16="http://schemas.microsoft.com/office/drawing/2014/main" id="{9A9D1327-BD2D-6B72-F7BB-16A7AF26516A}"/>
              </a:ext>
            </a:extLst>
          </p:cNvPr>
          <p:cNvCxnSpPr>
            <a:cxnSpLocks/>
          </p:cNvCxnSpPr>
          <p:nvPr/>
        </p:nvCxnSpPr>
        <p:spPr>
          <a:xfrm flipH="1">
            <a:off x="411903" y="1507146"/>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8" name="楕円 47">
            <a:extLst>
              <a:ext uri="{FF2B5EF4-FFF2-40B4-BE49-F238E27FC236}">
                <a16:creationId xmlns:a16="http://schemas.microsoft.com/office/drawing/2014/main" id="{5D928932-7BAB-F082-03DF-D42FEE9C689B}"/>
              </a:ext>
            </a:extLst>
          </p:cNvPr>
          <p:cNvSpPr/>
          <p:nvPr/>
        </p:nvSpPr>
        <p:spPr>
          <a:xfrm>
            <a:off x="513856" y="1416447"/>
            <a:ext cx="161081" cy="16863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49" name="直線コネクタ 48">
            <a:extLst>
              <a:ext uri="{FF2B5EF4-FFF2-40B4-BE49-F238E27FC236}">
                <a16:creationId xmlns:a16="http://schemas.microsoft.com/office/drawing/2014/main" id="{A9D171DD-DB15-3166-BFA2-4FBA85D7CE3C}"/>
              </a:ext>
            </a:extLst>
          </p:cNvPr>
          <p:cNvCxnSpPr>
            <a:cxnSpLocks/>
          </p:cNvCxnSpPr>
          <p:nvPr/>
        </p:nvCxnSpPr>
        <p:spPr>
          <a:xfrm flipH="1">
            <a:off x="411903" y="1257764"/>
            <a:ext cx="363991" cy="0"/>
          </a:xfrm>
          <a:prstGeom prst="line">
            <a:avLst/>
          </a:prstGeom>
          <a:ln w="19050"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650C64D0-1900-FAA2-1F3C-58F0D8072964}"/>
              </a:ext>
            </a:extLst>
          </p:cNvPr>
          <p:cNvSpPr txBox="1"/>
          <p:nvPr/>
        </p:nvSpPr>
        <p:spPr>
          <a:xfrm>
            <a:off x="728914" y="1147346"/>
            <a:ext cx="1986914" cy="215444"/>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共同利用できず単独負担となる回線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C1A88A41-1699-A2A8-9112-15A8E926E9C4}"/>
              </a:ext>
            </a:extLst>
          </p:cNvPr>
          <p:cNvSpPr txBox="1"/>
          <p:nvPr/>
        </p:nvSpPr>
        <p:spPr>
          <a:xfrm>
            <a:off x="64912" y="5887631"/>
            <a:ext cx="1013333"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latin typeface="Meiryo UI" panose="020B0604030504040204" pitchFamily="50" charset="-128"/>
                <a:ea typeface="Meiryo UI" panose="020B0604030504040204" pitchFamily="50" charset="-128"/>
              </a:rPr>
              <a:t>両備健康かるては庁内オンプレ環境</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pic>
        <p:nvPicPr>
          <p:cNvPr id="45" name="グラフィックス 44" descr="建物 単色塗りつぶし">
            <a:extLst>
              <a:ext uri="{FF2B5EF4-FFF2-40B4-BE49-F238E27FC236}">
                <a16:creationId xmlns:a16="http://schemas.microsoft.com/office/drawing/2014/main" id="{27C06F45-4F4E-0C8F-5283-190F6343CDC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12090" y="3659852"/>
            <a:ext cx="408665" cy="408665"/>
          </a:xfrm>
          <a:prstGeom prst="rect">
            <a:avLst/>
          </a:prstGeom>
        </p:spPr>
      </p:pic>
      <p:sp>
        <p:nvSpPr>
          <p:cNvPr id="51" name="テキスト ボックス 50">
            <a:extLst>
              <a:ext uri="{FF2B5EF4-FFF2-40B4-BE49-F238E27FC236}">
                <a16:creationId xmlns:a16="http://schemas.microsoft.com/office/drawing/2014/main" id="{DB05AA19-E2AA-5882-4D27-DD1BB05D2844}"/>
              </a:ext>
            </a:extLst>
          </p:cNvPr>
          <p:cNvSpPr txBox="1"/>
          <p:nvPr/>
        </p:nvSpPr>
        <p:spPr>
          <a:xfrm>
            <a:off x="3418905" y="4007626"/>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日立</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pic>
        <p:nvPicPr>
          <p:cNvPr id="55" name="グラフィックス 54" descr="データベース 単色塗りつぶし">
            <a:extLst>
              <a:ext uri="{FF2B5EF4-FFF2-40B4-BE49-F238E27FC236}">
                <a16:creationId xmlns:a16="http://schemas.microsoft.com/office/drawing/2014/main" id="{54D08C27-1088-B09F-092F-E4EB634D463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61148" y="1300870"/>
            <a:ext cx="338554" cy="338554"/>
          </a:xfrm>
          <a:prstGeom prst="rect">
            <a:avLst/>
          </a:prstGeom>
        </p:spPr>
      </p:pic>
      <p:cxnSp>
        <p:nvCxnSpPr>
          <p:cNvPr id="56" name="直線コネクタ 55">
            <a:extLst>
              <a:ext uri="{FF2B5EF4-FFF2-40B4-BE49-F238E27FC236}">
                <a16:creationId xmlns:a16="http://schemas.microsoft.com/office/drawing/2014/main" id="{F4B8558C-3272-C93A-B752-2B06FE57675E}"/>
              </a:ext>
            </a:extLst>
          </p:cNvPr>
          <p:cNvCxnSpPr>
            <a:cxnSpLocks/>
          </p:cNvCxnSpPr>
          <p:nvPr/>
        </p:nvCxnSpPr>
        <p:spPr>
          <a:xfrm>
            <a:off x="4669960" y="1880853"/>
            <a:ext cx="1003020" cy="1004177"/>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3BC84D9D-854F-C5AE-091A-8AA60993AE34}"/>
              </a:ext>
            </a:extLst>
          </p:cNvPr>
          <p:cNvCxnSpPr>
            <a:cxnSpLocks/>
            <a:endCxn id="61" idx="3"/>
          </p:cNvCxnSpPr>
          <p:nvPr/>
        </p:nvCxnSpPr>
        <p:spPr>
          <a:xfrm>
            <a:off x="5671805" y="2885030"/>
            <a:ext cx="0" cy="192805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雲 59">
            <a:extLst>
              <a:ext uri="{FF2B5EF4-FFF2-40B4-BE49-F238E27FC236}">
                <a16:creationId xmlns:a16="http://schemas.microsoft.com/office/drawing/2014/main" id="{DAD66131-857E-E358-743F-A8A80C6469A2}"/>
              </a:ext>
            </a:extLst>
          </p:cNvPr>
          <p:cNvSpPr/>
          <p:nvPr/>
        </p:nvSpPr>
        <p:spPr>
          <a:xfrm>
            <a:off x="1902750" y="4835480"/>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61" name="雲 60">
            <a:extLst>
              <a:ext uri="{FF2B5EF4-FFF2-40B4-BE49-F238E27FC236}">
                <a16:creationId xmlns:a16="http://schemas.microsoft.com/office/drawing/2014/main" id="{9D2E3E4B-B293-BE9E-B4AA-058ED2212A5A}"/>
              </a:ext>
            </a:extLst>
          </p:cNvPr>
          <p:cNvSpPr/>
          <p:nvPr/>
        </p:nvSpPr>
        <p:spPr>
          <a:xfrm>
            <a:off x="5517091" y="4796330"/>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65" name="直線コネクタ 64">
            <a:extLst>
              <a:ext uri="{FF2B5EF4-FFF2-40B4-BE49-F238E27FC236}">
                <a16:creationId xmlns:a16="http://schemas.microsoft.com/office/drawing/2014/main" id="{E158C332-1CD4-32BA-B99F-64383A4D0330}"/>
              </a:ext>
            </a:extLst>
          </p:cNvPr>
          <p:cNvCxnSpPr>
            <a:cxnSpLocks/>
            <a:stCxn id="61" idx="1"/>
            <a:endCxn id="5" idx="3"/>
          </p:cNvCxnSpPr>
          <p:nvPr/>
        </p:nvCxnSpPr>
        <p:spPr>
          <a:xfrm flipH="1">
            <a:off x="4874292" y="5088966"/>
            <a:ext cx="797513" cy="535066"/>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5A8BCA93-E064-565F-E999-74AB656AD424}"/>
              </a:ext>
            </a:extLst>
          </p:cNvPr>
          <p:cNvSpPr txBox="1"/>
          <p:nvPr/>
        </p:nvSpPr>
        <p:spPr>
          <a:xfrm>
            <a:off x="1458531" y="4415757"/>
            <a:ext cx="1050646"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latin typeface="Meiryo UI" panose="020B0604030504040204" pitchFamily="50" charset="-128"/>
                <a:ea typeface="Meiryo UI" panose="020B0604030504040204" pitchFamily="50" charset="-128"/>
              </a:rPr>
              <a:t>佐倉市のみが利用する専用回線</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p:txBody>
      </p:sp>
      <p:sp>
        <p:nvSpPr>
          <p:cNvPr id="90" name="テキスト ボックス 89">
            <a:extLst>
              <a:ext uri="{FF2B5EF4-FFF2-40B4-BE49-F238E27FC236}">
                <a16:creationId xmlns:a16="http://schemas.microsoft.com/office/drawing/2014/main" id="{0B6DE2F5-753F-8421-C304-5C336B1E3193}"/>
              </a:ext>
            </a:extLst>
          </p:cNvPr>
          <p:cNvSpPr txBox="1"/>
          <p:nvPr/>
        </p:nvSpPr>
        <p:spPr>
          <a:xfrm>
            <a:off x="5394029" y="2158800"/>
            <a:ext cx="1243317" cy="338554"/>
          </a:xfrm>
          <a:prstGeom prst="rect">
            <a:avLst/>
          </a:prstGeom>
          <a:noFill/>
        </p:spPr>
        <p:txBody>
          <a:bodyPr wrap="square" rtlCol="0">
            <a:spAutoFit/>
          </a:bodyPr>
          <a:lstStyle/>
          <a:p>
            <a:pPr marL="90488" indent="-90488">
              <a:buFont typeface="+mj-ea"/>
              <a:buAutoNum type="circleNumDbPlain" startAt="2"/>
            </a:pP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既存通信網にガバクラ向け回線を追加</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cxnSp>
        <p:nvCxnSpPr>
          <p:cNvPr id="95" name="直線矢印コネクタ 94">
            <a:extLst>
              <a:ext uri="{FF2B5EF4-FFF2-40B4-BE49-F238E27FC236}">
                <a16:creationId xmlns:a16="http://schemas.microsoft.com/office/drawing/2014/main" id="{98C7DF4B-FA7C-C02E-E96D-ACDA27A44EAC}"/>
              </a:ext>
            </a:extLst>
          </p:cNvPr>
          <p:cNvCxnSpPr>
            <a:cxnSpLocks/>
            <a:stCxn id="96" idx="2"/>
          </p:cNvCxnSpPr>
          <p:nvPr/>
        </p:nvCxnSpPr>
        <p:spPr>
          <a:xfrm flipH="1">
            <a:off x="4651081" y="3478196"/>
            <a:ext cx="62750" cy="41621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1060D7E3-BFCB-39C2-E5D0-EAE1CAC7600D}"/>
              </a:ext>
            </a:extLst>
          </p:cNvPr>
          <p:cNvSpPr txBox="1"/>
          <p:nvPr/>
        </p:nvSpPr>
        <p:spPr>
          <a:xfrm>
            <a:off x="4069570" y="3016531"/>
            <a:ext cx="1288522"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システム移行に伴い</a:t>
            </a:r>
            <a:r>
              <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利用は無くなり、合わせて接続回線も解除</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98" name="直線矢印コネクタ 97">
            <a:extLst>
              <a:ext uri="{FF2B5EF4-FFF2-40B4-BE49-F238E27FC236}">
                <a16:creationId xmlns:a16="http://schemas.microsoft.com/office/drawing/2014/main" id="{01738577-D84B-EBC6-A800-CDA250F4A107}"/>
              </a:ext>
            </a:extLst>
          </p:cNvPr>
          <p:cNvCxnSpPr>
            <a:cxnSpLocks/>
            <a:stCxn id="96" idx="2"/>
          </p:cNvCxnSpPr>
          <p:nvPr/>
        </p:nvCxnSpPr>
        <p:spPr>
          <a:xfrm flipH="1">
            <a:off x="4033337" y="3478196"/>
            <a:ext cx="680494" cy="114849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198DA6E6-F12F-69A2-A9C5-59C348600CD1}"/>
              </a:ext>
            </a:extLst>
          </p:cNvPr>
          <p:cNvCxnSpPr>
            <a:cxnSpLocks/>
          </p:cNvCxnSpPr>
          <p:nvPr/>
        </p:nvCxnSpPr>
        <p:spPr>
          <a:xfrm flipH="1">
            <a:off x="5310460" y="3560655"/>
            <a:ext cx="486321" cy="47961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5" name="テキスト ボックス 104">
            <a:extLst>
              <a:ext uri="{FF2B5EF4-FFF2-40B4-BE49-F238E27FC236}">
                <a16:creationId xmlns:a16="http://schemas.microsoft.com/office/drawing/2014/main" id="{DF316A2C-3782-FE33-6F4A-9A6A9FDB23D0}"/>
              </a:ext>
            </a:extLst>
          </p:cNvPr>
          <p:cNvSpPr txBox="1"/>
          <p:nvPr/>
        </p:nvSpPr>
        <p:spPr>
          <a:xfrm>
            <a:off x="2956260" y="1912643"/>
            <a:ext cx="1392829" cy="338554"/>
          </a:xfrm>
          <a:prstGeom prst="rect">
            <a:avLst/>
          </a:prstGeom>
          <a:noFill/>
        </p:spPr>
        <p:txBody>
          <a:bodyPr wrap="square" rtlCol="0">
            <a:spAutoFit/>
          </a:bodyPr>
          <a:lstStyle/>
          <a:p>
            <a:pPr marL="90488" indent="-90488">
              <a:buFont typeface="+mj-ea"/>
              <a:buAutoNum type="circleNumDbPlain" startAt="2"/>
            </a:pP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保守拠点からガバクラへの接続回線を新設</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06" name="直線矢印コネクタ 105">
            <a:extLst>
              <a:ext uri="{FF2B5EF4-FFF2-40B4-BE49-F238E27FC236}">
                <a16:creationId xmlns:a16="http://schemas.microsoft.com/office/drawing/2014/main" id="{AC2ACDF5-6276-5FA9-4405-B3080FC21A62}"/>
              </a:ext>
            </a:extLst>
          </p:cNvPr>
          <p:cNvCxnSpPr>
            <a:cxnSpLocks/>
            <a:stCxn id="105" idx="2"/>
          </p:cNvCxnSpPr>
          <p:nvPr/>
        </p:nvCxnSpPr>
        <p:spPr>
          <a:xfrm>
            <a:off x="3652675" y="2251197"/>
            <a:ext cx="191552" cy="22866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3" name="テキスト ボックス 112">
            <a:extLst>
              <a:ext uri="{FF2B5EF4-FFF2-40B4-BE49-F238E27FC236}">
                <a16:creationId xmlns:a16="http://schemas.microsoft.com/office/drawing/2014/main" id="{E932E55A-141F-2D87-171A-4C4888FE2CCA}"/>
              </a:ext>
            </a:extLst>
          </p:cNvPr>
          <p:cNvSpPr txBox="1"/>
          <p:nvPr/>
        </p:nvSpPr>
        <p:spPr>
          <a:xfrm>
            <a:off x="5381977" y="1629455"/>
            <a:ext cx="1361515" cy="338554"/>
          </a:xfrm>
          <a:prstGeom prst="rect">
            <a:avLst/>
          </a:prstGeom>
          <a:noFill/>
        </p:spPr>
        <p:txBody>
          <a:bodyPr wrap="square" rtlCol="0">
            <a:spAutoFit/>
          </a:bodyPr>
          <a:lstStyle/>
          <a:p>
            <a:pPr marL="90488" indent="-90488">
              <a:buFont typeface="+mj-ea"/>
              <a:buAutoNum type="circleNumDbPlain" startAt="4"/>
            </a:pPr>
            <a:r>
              <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rPr>
              <a:t>DC</a:t>
            </a:r>
            <a:r>
              <a:rPr kumimoji="1" lang="ja-JP" altLang="en-US" sz="800">
                <a:solidFill>
                  <a:srgbClr val="FF0000"/>
                </a:solidFill>
                <a:effectLst>
                  <a:glow rad="127000">
                    <a:schemeClr val="bg1"/>
                  </a:glow>
                </a:effectLst>
                <a:latin typeface="Meiryo UI" panose="020B0604030504040204" pitchFamily="50" charset="-128"/>
                <a:ea typeface="Meiryo UI" panose="020B0604030504040204" pitchFamily="50" charset="-128"/>
              </a:rPr>
              <a:t>及び庁内のシステムをガバクラへ移行</a:t>
            </a:r>
            <a:endParaRPr kumimoji="1" lang="en-US" altLang="ja-JP" sz="800">
              <a:solidFill>
                <a:srgbClr val="FF0000"/>
              </a:solidFill>
              <a:effectLst>
                <a:glow rad="127000">
                  <a:schemeClr val="bg1"/>
                </a:glow>
              </a:effectLst>
              <a:latin typeface="Meiryo UI" panose="020B0604030504040204" pitchFamily="50" charset="-128"/>
              <a:ea typeface="Meiryo UI" panose="020B0604030504040204" pitchFamily="50" charset="-128"/>
            </a:endParaRPr>
          </a:p>
        </p:txBody>
      </p:sp>
      <p:pic>
        <p:nvPicPr>
          <p:cNvPr id="114" name="グラフィックス 113" descr="データベース 単色塗りつぶし">
            <a:extLst>
              <a:ext uri="{FF2B5EF4-FFF2-40B4-BE49-F238E27FC236}">
                <a16:creationId xmlns:a16="http://schemas.microsoft.com/office/drawing/2014/main" id="{D71D15FE-2238-7276-7AE3-E8F42E44C9F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63801" y="5640390"/>
            <a:ext cx="338554" cy="338554"/>
          </a:xfrm>
          <a:prstGeom prst="rect">
            <a:avLst/>
          </a:prstGeom>
        </p:spPr>
      </p:pic>
      <p:sp>
        <p:nvSpPr>
          <p:cNvPr id="116" name="テキスト ボックス 115">
            <a:extLst>
              <a:ext uri="{FF2B5EF4-FFF2-40B4-BE49-F238E27FC236}">
                <a16:creationId xmlns:a16="http://schemas.microsoft.com/office/drawing/2014/main" id="{AA7C9558-0D3B-702C-8BBC-6E633FC654DC}"/>
              </a:ext>
            </a:extLst>
          </p:cNvPr>
          <p:cNvSpPr txBox="1"/>
          <p:nvPr/>
        </p:nvSpPr>
        <p:spPr>
          <a:xfrm>
            <a:off x="2949056" y="5801168"/>
            <a:ext cx="975923"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1"/>
                </a:solidFill>
                <a:effectLst>
                  <a:glow rad="127000">
                    <a:schemeClr val="bg1"/>
                  </a:glow>
                </a:effectLst>
                <a:latin typeface="Meiryo UI" panose="020B0604030504040204" pitchFamily="50" charset="-128"/>
                <a:ea typeface="Meiryo UI" panose="020B0604030504040204" pitchFamily="50" charset="-128"/>
              </a:rPr>
              <a:t>庁内のシステムをガバクラへ移行</a:t>
            </a:r>
            <a:endParaRPr kumimoji="1" lang="en-US" altLang="ja-JP" sz="800">
              <a:solidFill>
                <a:schemeClr val="accent1"/>
              </a:solidFill>
              <a:effectLst>
                <a:glow rad="127000">
                  <a:schemeClr val="bg1"/>
                </a:glow>
              </a:effectLst>
              <a:latin typeface="Meiryo UI" panose="020B0604030504040204" pitchFamily="50" charset="-128"/>
              <a:ea typeface="Meiryo UI" panose="020B0604030504040204" pitchFamily="50" charset="-128"/>
            </a:endParaRPr>
          </a:p>
        </p:txBody>
      </p:sp>
      <p:cxnSp>
        <p:nvCxnSpPr>
          <p:cNvPr id="117" name="直線矢印コネクタ 116">
            <a:extLst>
              <a:ext uri="{FF2B5EF4-FFF2-40B4-BE49-F238E27FC236}">
                <a16:creationId xmlns:a16="http://schemas.microsoft.com/office/drawing/2014/main" id="{1FC112DE-4A2D-84C1-BD6C-42EE9734692C}"/>
              </a:ext>
            </a:extLst>
          </p:cNvPr>
          <p:cNvCxnSpPr>
            <a:cxnSpLocks/>
            <a:stCxn id="116" idx="3"/>
            <a:endCxn id="114" idx="1"/>
          </p:cNvCxnSpPr>
          <p:nvPr/>
        </p:nvCxnSpPr>
        <p:spPr>
          <a:xfrm flipV="1">
            <a:off x="3924979" y="5809667"/>
            <a:ext cx="338822" cy="16077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11" name="グラフィックス 10" descr="建物 単色塗りつぶし">
            <a:extLst>
              <a:ext uri="{FF2B5EF4-FFF2-40B4-BE49-F238E27FC236}">
                <a16:creationId xmlns:a16="http://schemas.microsoft.com/office/drawing/2014/main" id="{0531CC11-5CD1-C2DB-DFF7-F35C78E1434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95338" y="2762361"/>
            <a:ext cx="408665" cy="408665"/>
          </a:xfrm>
          <a:prstGeom prst="rect">
            <a:avLst/>
          </a:prstGeom>
        </p:spPr>
      </p:pic>
      <p:sp>
        <p:nvSpPr>
          <p:cNvPr id="12" name="テキスト ボックス 11">
            <a:extLst>
              <a:ext uri="{FF2B5EF4-FFF2-40B4-BE49-F238E27FC236}">
                <a16:creationId xmlns:a16="http://schemas.microsoft.com/office/drawing/2014/main" id="{CECE965C-86A2-6D5F-8139-E2A658C9F246}"/>
              </a:ext>
            </a:extLst>
          </p:cNvPr>
          <p:cNvSpPr txBox="1"/>
          <p:nvPr/>
        </p:nvSpPr>
        <p:spPr>
          <a:xfrm>
            <a:off x="3402153" y="3110135"/>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両備</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18" name="直線コネクタ 17">
            <a:extLst>
              <a:ext uri="{FF2B5EF4-FFF2-40B4-BE49-F238E27FC236}">
                <a16:creationId xmlns:a16="http://schemas.microsoft.com/office/drawing/2014/main" id="{A091DFDF-9E6D-EAEE-8068-F71E47B4D543}"/>
              </a:ext>
            </a:extLst>
          </p:cNvPr>
          <p:cNvCxnSpPr>
            <a:cxnSpLocks/>
            <a:stCxn id="8" idx="1"/>
            <a:endCxn id="11" idx="0"/>
          </p:cNvCxnSpPr>
          <p:nvPr/>
        </p:nvCxnSpPr>
        <p:spPr>
          <a:xfrm flipH="1">
            <a:off x="3699671" y="1880853"/>
            <a:ext cx="970289" cy="881508"/>
          </a:xfrm>
          <a:prstGeom prst="line">
            <a:avLst/>
          </a:prstGeom>
          <a:ln w="22225"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5" name="雲 24">
            <a:extLst>
              <a:ext uri="{FF2B5EF4-FFF2-40B4-BE49-F238E27FC236}">
                <a16:creationId xmlns:a16="http://schemas.microsoft.com/office/drawing/2014/main" id="{8E6CF64F-9CAB-1FF2-6F97-15722DB448F1}"/>
              </a:ext>
            </a:extLst>
          </p:cNvPr>
          <p:cNvSpPr/>
          <p:nvPr/>
        </p:nvSpPr>
        <p:spPr>
          <a:xfrm>
            <a:off x="488862" y="4825009"/>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68" name="直線矢印コネクタ 67">
            <a:extLst>
              <a:ext uri="{FF2B5EF4-FFF2-40B4-BE49-F238E27FC236}">
                <a16:creationId xmlns:a16="http://schemas.microsoft.com/office/drawing/2014/main" id="{B1F310E3-D365-B1D6-9D51-9644C4B70123}"/>
              </a:ext>
            </a:extLst>
          </p:cNvPr>
          <p:cNvCxnSpPr>
            <a:cxnSpLocks/>
          </p:cNvCxnSpPr>
          <p:nvPr/>
        </p:nvCxnSpPr>
        <p:spPr>
          <a:xfrm flipV="1">
            <a:off x="3615797" y="5238971"/>
            <a:ext cx="254178" cy="9593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E5F9E338-65B6-29F8-0CA5-4C1188820532}"/>
              </a:ext>
            </a:extLst>
          </p:cNvPr>
          <p:cNvSpPr txBox="1"/>
          <p:nvPr/>
        </p:nvSpPr>
        <p:spPr>
          <a:xfrm>
            <a:off x="2796101" y="5341690"/>
            <a:ext cx="1322448" cy="461665"/>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rPr>
              <a:t>保守拠点から庁内への接続は保守およびガバクラ接続用に維持</a:t>
            </a:r>
            <a:endParaRPr kumimoji="1" lang="en-US" altLang="ja-JP" sz="800">
              <a:solidFill>
                <a:schemeClr val="bg1">
                  <a:lumMod val="50000"/>
                </a:schemeClr>
              </a:solidFill>
              <a:effectLst>
                <a:glow rad="127000">
                  <a:schemeClr val="bg1"/>
                </a:glow>
              </a:effectLst>
              <a:latin typeface="Meiryo UI" panose="020B0604030504040204" pitchFamily="50" charset="-128"/>
              <a:ea typeface="Meiryo UI" panose="020B0604030504040204" pitchFamily="50" charset="-128"/>
            </a:endParaRPr>
          </a:p>
        </p:txBody>
      </p:sp>
      <p:cxnSp>
        <p:nvCxnSpPr>
          <p:cNvPr id="83" name="直線コネクタ 82">
            <a:extLst>
              <a:ext uri="{FF2B5EF4-FFF2-40B4-BE49-F238E27FC236}">
                <a16:creationId xmlns:a16="http://schemas.microsoft.com/office/drawing/2014/main" id="{46183630-4B1A-4DAC-A131-FBF1B83AE1E7}"/>
              </a:ext>
            </a:extLst>
          </p:cNvPr>
          <p:cNvCxnSpPr>
            <a:cxnSpLocks/>
            <a:stCxn id="42" idx="2"/>
            <a:endCxn id="60" idx="3"/>
          </p:cNvCxnSpPr>
          <p:nvPr/>
        </p:nvCxnSpPr>
        <p:spPr>
          <a:xfrm>
            <a:off x="1336550" y="4555635"/>
            <a:ext cx="720914" cy="296595"/>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10C4B042-66E2-4530-84B4-3751F62D7FDF}"/>
              </a:ext>
            </a:extLst>
          </p:cNvPr>
          <p:cNvCxnSpPr>
            <a:cxnSpLocks/>
            <a:stCxn id="42" idx="2"/>
            <a:endCxn id="25" idx="3"/>
          </p:cNvCxnSpPr>
          <p:nvPr/>
        </p:nvCxnSpPr>
        <p:spPr>
          <a:xfrm flipH="1">
            <a:off x="643576" y="4555635"/>
            <a:ext cx="692974" cy="28612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9" name="グラフィックス 44" descr="建物 単色塗りつぶし">
            <a:extLst>
              <a:ext uri="{FF2B5EF4-FFF2-40B4-BE49-F238E27FC236}">
                <a16:creationId xmlns:a16="http://schemas.microsoft.com/office/drawing/2014/main" id="{B4F01E43-A057-4267-B2FA-CB426803DF3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069" y="3725773"/>
            <a:ext cx="408665" cy="408665"/>
          </a:xfrm>
          <a:prstGeom prst="rect">
            <a:avLst/>
          </a:prstGeom>
        </p:spPr>
      </p:pic>
      <p:sp>
        <p:nvSpPr>
          <p:cNvPr id="100" name="テキスト ボックス 99">
            <a:extLst>
              <a:ext uri="{FF2B5EF4-FFF2-40B4-BE49-F238E27FC236}">
                <a16:creationId xmlns:a16="http://schemas.microsoft.com/office/drawing/2014/main" id="{48FD09D5-836B-43A4-BB95-09BE483DB4D9}"/>
              </a:ext>
            </a:extLst>
          </p:cNvPr>
          <p:cNvSpPr txBox="1"/>
          <p:nvPr/>
        </p:nvSpPr>
        <p:spPr>
          <a:xfrm>
            <a:off x="20039" y="4136425"/>
            <a:ext cx="595035"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日立</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102" name="直線コネクタ 101">
            <a:extLst>
              <a:ext uri="{FF2B5EF4-FFF2-40B4-BE49-F238E27FC236}">
                <a16:creationId xmlns:a16="http://schemas.microsoft.com/office/drawing/2014/main" id="{9F78CFB7-4D74-4F73-8754-C5F5BE6FD35B}"/>
              </a:ext>
            </a:extLst>
          </p:cNvPr>
          <p:cNvCxnSpPr>
            <a:cxnSpLocks/>
            <a:stCxn id="100" idx="2"/>
            <a:endCxn id="25" idx="2"/>
          </p:cNvCxnSpPr>
          <p:nvPr/>
        </p:nvCxnSpPr>
        <p:spPr>
          <a:xfrm>
            <a:off x="317557" y="4474979"/>
            <a:ext cx="172265" cy="496504"/>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4" name="グラフィックス 133" descr="校舎 単色塗りつぶし">
            <a:extLst>
              <a:ext uri="{FF2B5EF4-FFF2-40B4-BE49-F238E27FC236}">
                <a16:creationId xmlns:a16="http://schemas.microsoft.com/office/drawing/2014/main" id="{8B70E314-281A-4E20-ABF5-B0FA5D10A3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27817" y="5360751"/>
            <a:ext cx="230681" cy="230681"/>
          </a:xfrm>
          <a:prstGeom prst="rect">
            <a:avLst/>
          </a:prstGeom>
        </p:spPr>
      </p:pic>
      <p:pic>
        <p:nvPicPr>
          <p:cNvPr id="107" name="グラフィックス 134" descr="校舎 単色塗りつぶし">
            <a:extLst>
              <a:ext uri="{FF2B5EF4-FFF2-40B4-BE49-F238E27FC236}">
                <a16:creationId xmlns:a16="http://schemas.microsoft.com/office/drawing/2014/main" id="{1A4CBB8B-9E01-4B22-ADC5-ED8C5E3AA7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05795" y="5313967"/>
            <a:ext cx="230681" cy="230681"/>
          </a:xfrm>
          <a:prstGeom prst="rect">
            <a:avLst/>
          </a:prstGeom>
        </p:spPr>
      </p:pic>
      <p:pic>
        <p:nvPicPr>
          <p:cNvPr id="108" name="グラフィックス 135" descr="校舎 単色塗りつぶし">
            <a:extLst>
              <a:ext uri="{FF2B5EF4-FFF2-40B4-BE49-F238E27FC236}">
                <a16:creationId xmlns:a16="http://schemas.microsoft.com/office/drawing/2014/main" id="{29E3D34D-28F7-4480-AC88-7D4C1030B0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3773" y="5356753"/>
            <a:ext cx="230681" cy="230681"/>
          </a:xfrm>
          <a:prstGeom prst="rect">
            <a:avLst/>
          </a:prstGeom>
        </p:spPr>
      </p:pic>
      <p:cxnSp>
        <p:nvCxnSpPr>
          <p:cNvPr id="109" name="直線コネクタ 108">
            <a:extLst>
              <a:ext uri="{FF2B5EF4-FFF2-40B4-BE49-F238E27FC236}">
                <a16:creationId xmlns:a16="http://schemas.microsoft.com/office/drawing/2014/main" id="{03A3DB91-B8A4-4E70-AAC4-E8C6310301AA}"/>
              </a:ext>
            </a:extLst>
          </p:cNvPr>
          <p:cNvCxnSpPr>
            <a:cxnSpLocks/>
            <a:endCxn id="104" idx="0"/>
          </p:cNvCxnSpPr>
          <p:nvPr/>
        </p:nvCxnSpPr>
        <p:spPr>
          <a:xfrm flipH="1">
            <a:off x="8743158" y="5054803"/>
            <a:ext cx="144366" cy="30594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0A06D369-2857-4F8A-AAAB-EAB7BC94E007}"/>
              </a:ext>
            </a:extLst>
          </p:cNvPr>
          <p:cNvCxnSpPr>
            <a:cxnSpLocks/>
            <a:endCxn id="107" idx="0"/>
          </p:cNvCxnSpPr>
          <p:nvPr/>
        </p:nvCxnSpPr>
        <p:spPr>
          <a:xfrm>
            <a:off x="8887524" y="5054803"/>
            <a:ext cx="33612" cy="25916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7CCEEDB5-3F9C-4781-91CB-B3569417EAFB}"/>
              </a:ext>
            </a:extLst>
          </p:cNvPr>
          <p:cNvCxnSpPr>
            <a:cxnSpLocks/>
            <a:stCxn id="85" idx="2"/>
            <a:endCxn id="108" idx="0"/>
          </p:cNvCxnSpPr>
          <p:nvPr/>
        </p:nvCxnSpPr>
        <p:spPr>
          <a:xfrm>
            <a:off x="8887524" y="5081497"/>
            <a:ext cx="211590" cy="275256"/>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8" name="テキスト ボックス 117">
            <a:extLst>
              <a:ext uri="{FF2B5EF4-FFF2-40B4-BE49-F238E27FC236}">
                <a16:creationId xmlns:a16="http://schemas.microsoft.com/office/drawing/2014/main" id="{F66F6073-2BEC-47FD-8060-D23E549DC6E0}"/>
              </a:ext>
            </a:extLst>
          </p:cNvPr>
          <p:cNvSpPr txBox="1"/>
          <p:nvPr/>
        </p:nvSpPr>
        <p:spPr>
          <a:xfrm>
            <a:off x="8626873" y="5530058"/>
            <a:ext cx="575799"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他の拠点</a:t>
            </a:r>
          </a:p>
        </p:txBody>
      </p:sp>
      <p:pic>
        <p:nvPicPr>
          <p:cNvPr id="119" name="グラフィックス 133" descr="校舎 単色塗りつぶし">
            <a:extLst>
              <a:ext uri="{FF2B5EF4-FFF2-40B4-BE49-F238E27FC236}">
                <a16:creationId xmlns:a16="http://schemas.microsoft.com/office/drawing/2014/main" id="{BDE09D2E-0515-47B8-8DBE-A38C8CC02F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3710" y="5363156"/>
            <a:ext cx="408665" cy="408665"/>
          </a:xfrm>
          <a:prstGeom prst="rect">
            <a:avLst/>
          </a:prstGeom>
        </p:spPr>
      </p:pic>
      <p:pic>
        <p:nvPicPr>
          <p:cNvPr id="120" name="グラフィックス 134" descr="校舎 単色塗りつぶし">
            <a:extLst>
              <a:ext uri="{FF2B5EF4-FFF2-40B4-BE49-F238E27FC236}">
                <a16:creationId xmlns:a16="http://schemas.microsoft.com/office/drawing/2014/main" id="{4ECEEC6E-82A8-4C38-9DD9-A964102914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0738" y="5507512"/>
            <a:ext cx="408665" cy="408665"/>
          </a:xfrm>
          <a:prstGeom prst="rect">
            <a:avLst/>
          </a:prstGeom>
        </p:spPr>
      </p:pic>
      <p:pic>
        <p:nvPicPr>
          <p:cNvPr id="121" name="グラフィックス 135" descr="校舎 単色塗りつぶし">
            <a:extLst>
              <a:ext uri="{FF2B5EF4-FFF2-40B4-BE49-F238E27FC236}">
                <a16:creationId xmlns:a16="http://schemas.microsoft.com/office/drawing/2014/main" id="{A3B67002-330D-4B3A-96A9-86F69C6D6B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9533" y="5636023"/>
            <a:ext cx="408665" cy="408665"/>
          </a:xfrm>
          <a:prstGeom prst="rect">
            <a:avLst/>
          </a:prstGeom>
        </p:spPr>
      </p:pic>
      <p:cxnSp>
        <p:nvCxnSpPr>
          <p:cNvPr id="122" name="直線コネクタ 121">
            <a:extLst>
              <a:ext uri="{FF2B5EF4-FFF2-40B4-BE49-F238E27FC236}">
                <a16:creationId xmlns:a16="http://schemas.microsoft.com/office/drawing/2014/main" id="{8F145684-E1DC-4BA7-A0AE-164092A5B2C5}"/>
              </a:ext>
            </a:extLst>
          </p:cNvPr>
          <p:cNvCxnSpPr>
            <a:cxnSpLocks/>
            <a:stCxn id="60" idx="0"/>
            <a:endCxn id="121" idx="0"/>
          </p:cNvCxnSpPr>
          <p:nvPr/>
        </p:nvCxnSpPr>
        <p:spPr>
          <a:xfrm>
            <a:off x="2211920" y="4981954"/>
            <a:ext cx="281946" cy="654069"/>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3FA68DD0-42EF-4AEF-832D-817B25B97242}"/>
              </a:ext>
            </a:extLst>
          </p:cNvPr>
          <p:cNvCxnSpPr>
            <a:cxnSpLocks/>
            <a:stCxn id="60" idx="0"/>
            <a:endCxn id="120" idx="0"/>
          </p:cNvCxnSpPr>
          <p:nvPr/>
        </p:nvCxnSpPr>
        <p:spPr>
          <a:xfrm>
            <a:off x="2211920" y="4981954"/>
            <a:ext cx="93151" cy="52555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10E57DFF-FC4A-40FB-AAFA-CABDFCBD4FEB}"/>
              </a:ext>
            </a:extLst>
          </p:cNvPr>
          <p:cNvCxnSpPr>
            <a:cxnSpLocks/>
            <a:stCxn id="60" idx="0"/>
            <a:endCxn id="119" idx="0"/>
          </p:cNvCxnSpPr>
          <p:nvPr/>
        </p:nvCxnSpPr>
        <p:spPr>
          <a:xfrm flipH="1">
            <a:off x="2108043" y="4981954"/>
            <a:ext cx="103877" cy="381202"/>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60DDEFD1-2359-4188-AA0A-6B19D0E4442E}"/>
              </a:ext>
            </a:extLst>
          </p:cNvPr>
          <p:cNvSpPr txBox="1"/>
          <p:nvPr/>
        </p:nvSpPr>
        <p:spPr>
          <a:xfrm>
            <a:off x="1923987" y="5969047"/>
            <a:ext cx="575799" cy="21544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他の拠点</a:t>
            </a:r>
          </a:p>
        </p:txBody>
      </p:sp>
      <p:cxnSp>
        <p:nvCxnSpPr>
          <p:cNvPr id="126" name="直線コネクタ 125">
            <a:extLst>
              <a:ext uri="{FF2B5EF4-FFF2-40B4-BE49-F238E27FC236}">
                <a16:creationId xmlns:a16="http://schemas.microsoft.com/office/drawing/2014/main" id="{BC8AF93A-CA34-4E6A-8C06-84AF1282EAB7}"/>
              </a:ext>
            </a:extLst>
          </p:cNvPr>
          <p:cNvCxnSpPr>
            <a:cxnSpLocks/>
            <a:stCxn id="25" idx="1"/>
            <a:endCxn id="34" idx="1"/>
          </p:cNvCxnSpPr>
          <p:nvPr/>
        </p:nvCxnSpPr>
        <p:spPr>
          <a:xfrm>
            <a:off x="643576" y="5117645"/>
            <a:ext cx="488641" cy="506387"/>
          </a:xfrm>
          <a:prstGeom prst="line">
            <a:avLst/>
          </a:prstGeom>
          <a:ln w="22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6" name="雲 135">
            <a:extLst>
              <a:ext uri="{FF2B5EF4-FFF2-40B4-BE49-F238E27FC236}">
                <a16:creationId xmlns:a16="http://schemas.microsoft.com/office/drawing/2014/main" id="{6515FBA0-AD60-4711-B4F8-D1A343922F98}"/>
              </a:ext>
            </a:extLst>
          </p:cNvPr>
          <p:cNvSpPr/>
          <p:nvPr/>
        </p:nvSpPr>
        <p:spPr>
          <a:xfrm>
            <a:off x="3560698" y="4796018"/>
            <a:ext cx="309428" cy="292948"/>
          </a:xfrm>
          <a:prstGeom prst="clou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50" name="直線コネクタ 149">
            <a:extLst>
              <a:ext uri="{FF2B5EF4-FFF2-40B4-BE49-F238E27FC236}">
                <a16:creationId xmlns:a16="http://schemas.microsoft.com/office/drawing/2014/main" id="{40191FBB-3D90-450D-9FDE-6ED76D2E8F35}"/>
              </a:ext>
            </a:extLst>
          </p:cNvPr>
          <p:cNvCxnSpPr>
            <a:cxnSpLocks/>
            <a:stCxn id="5" idx="1"/>
            <a:endCxn id="136" idx="1"/>
          </p:cNvCxnSpPr>
          <p:nvPr/>
        </p:nvCxnSpPr>
        <p:spPr>
          <a:xfrm flipH="1" flipV="1">
            <a:off x="3715412" y="5088654"/>
            <a:ext cx="750215" cy="535378"/>
          </a:xfrm>
          <a:prstGeom prst="line">
            <a:avLst/>
          </a:prstGeom>
          <a:ln w="22225" cmpd="sng">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3A7FF2A0-866D-4915-905C-ECFD240F397F}"/>
              </a:ext>
            </a:extLst>
          </p:cNvPr>
          <p:cNvCxnSpPr>
            <a:cxnSpLocks/>
            <a:stCxn id="21" idx="2"/>
            <a:endCxn id="136" idx="3"/>
          </p:cNvCxnSpPr>
          <p:nvPr/>
        </p:nvCxnSpPr>
        <p:spPr>
          <a:xfrm flipH="1">
            <a:off x="3715412" y="4555635"/>
            <a:ext cx="958532" cy="257133"/>
          </a:xfrm>
          <a:prstGeom prst="line">
            <a:avLst/>
          </a:prstGeom>
          <a:ln w="22225">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162" name="直線コネクタ 161">
            <a:extLst>
              <a:ext uri="{FF2B5EF4-FFF2-40B4-BE49-F238E27FC236}">
                <a16:creationId xmlns:a16="http://schemas.microsoft.com/office/drawing/2014/main" id="{967816D1-0A65-48E6-8D49-77EFB86BF512}"/>
              </a:ext>
            </a:extLst>
          </p:cNvPr>
          <p:cNvCxnSpPr>
            <a:cxnSpLocks/>
            <a:stCxn id="21" idx="2"/>
            <a:endCxn id="61" idx="3"/>
          </p:cNvCxnSpPr>
          <p:nvPr/>
        </p:nvCxnSpPr>
        <p:spPr>
          <a:xfrm>
            <a:off x="4673944" y="4555635"/>
            <a:ext cx="997861" cy="257445"/>
          </a:xfrm>
          <a:prstGeom prst="line">
            <a:avLst/>
          </a:prstGeom>
          <a:ln w="22225">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185" name="テキスト ボックス 184">
            <a:extLst>
              <a:ext uri="{FF2B5EF4-FFF2-40B4-BE49-F238E27FC236}">
                <a16:creationId xmlns:a16="http://schemas.microsoft.com/office/drawing/2014/main" id="{6E47B993-17F8-44EE-8C3B-FA7F0704A694}"/>
              </a:ext>
            </a:extLst>
          </p:cNvPr>
          <p:cNvSpPr txBox="1"/>
          <p:nvPr/>
        </p:nvSpPr>
        <p:spPr>
          <a:xfrm>
            <a:off x="1659881" y="4839359"/>
            <a:ext cx="881305"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佐倉市庁内</a:t>
            </a:r>
            <a:r>
              <a:rPr kumimoji="1" lang="en-US" altLang="ja-JP" sz="800">
                <a:latin typeface="Meiryo UI" panose="020B0604030504040204" pitchFamily="50" charset="-128"/>
                <a:ea typeface="Meiryo UI" panose="020B0604030504040204" pitchFamily="50" charset="-128"/>
              </a:rPr>
              <a:t>NW</a:t>
            </a:r>
            <a:endParaRPr kumimoji="1" lang="ja-JP" altLang="en-US" sz="800">
              <a:latin typeface="Meiryo UI" panose="020B0604030504040204" pitchFamily="50" charset="-128"/>
              <a:ea typeface="Meiryo UI" panose="020B0604030504040204" pitchFamily="50" charset="-128"/>
            </a:endParaRPr>
          </a:p>
        </p:txBody>
      </p:sp>
      <p:sp>
        <p:nvSpPr>
          <p:cNvPr id="186" name="テキスト ボックス 185">
            <a:extLst>
              <a:ext uri="{FF2B5EF4-FFF2-40B4-BE49-F238E27FC236}">
                <a16:creationId xmlns:a16="http://schemas.microsoft.com/office/drawing/2014/main" id="{E70788E2-3A89-47B9-94C1-34F362A3DB7A}"/>
              </a:ext>
            </a:extLst>
          </p:cNvPr>
          <p:cNvSpPr txBox="1"/>
          <p:nvPr/>
        </p:nvSpPr>
        <p:spPr>
          <a:xfrm>
            <a:off x="191814" y="4863231"/>
            <a:ext cx="881305"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日立サービス</a:t>
            </a:r>
            <a:r>
              <a:rPr kumimoji="1" lang="en-US" altLang="ja-JP" sz="800">
                <a:latin typeface="Meiryo UI" panose="020B0604030504040204" pitchFamily="50" charset="-128"/>
                <a:ea typeface="Meiryo UI" panose="020B0604030504040204" pitchFamily="50" charset="-128"/>
              </a:rPr>
              <a:t>NW</a:t>
            </a:r>
            <a:endParaRPr kumimoji="1" lang="ja-JP" altLang="en-US" sz="800">
              <a:latin typeface="Meiryo UI" panose="020B0604030504040204" pitchFamily="50" charset="-128"/>
              <a:ea typeface="Meiryo UI" panose="020B0604030504040204" pitchFamily="50" charset="-128"/>
            </a:endParaRPr>
          </a:p>
        </p:txBody>
      </p:sp>
      <p:sp>
        <p:nvSpPr>
          <p:cNvPr id="187" name="テキスト ボックス 186">
            <a:extLst>
              <a:ext uri="{FF2B5EF4-FFF2-40B4-BE49-F238E27FC236}">
                <a16:creationId xmlns:a16="http://schemas.microsoft.com/office/drawing/2014/main" id="{4FE53BAE-5069-4405-92E8-F848EBF1698C}"/>
              </a:ext>
            </a:extLst>
          </p:cNvPr>
          <p:cNvSpPr txBox="1"/>
          <p:nvPr/>
        </p:nvSpPr>
        <p:spPr>
          <a:xfrm>
            <a:off x="5297662" y="4839359"/>
            <a:ext cx="881305"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佐倉市庁内</a:t>
            </a:r>
            <a:r>
              <a:rPr kumimoji="1" lang="en-US" altLang="ja-JP" sz="800">
                <a:latin typeface="Meiryo UI" panose="020B0604030504040204" pitchFamily="50" charset="-128"/>
                <a:ea typeface="Meiryo UI" panose="020B0604030504040204" pitchFamily="50" charset="-128"/>
              </a:rPr>
              <a:t>NW</a:t>
            </a:r>
            <a:endParaRPr kumimoji="1" lang="ja-JP" altLang="en-US" sz="800">
              <a:latin typeface="Meiryo UI" panose="020B0604030504040204" pitchFamily="50" charset="-128"/>
              <a:ea typeface="Meiryo UI" panose="020B0604030504040204" pitchFamily="50" charset="-128"/>
            </a:endParaRPr>
          </a:p>
        </p:txBody>
      </p:sp>
      <p:sp>
        <p:nvSpPr>
          <p:cNvPr id="188" name="テキスト ボックス 187">
            <a:extLst>
              <a:ext uri="{FF2B5EF4-FFF2-40B4-BE49-F238E27FC236}">
                <a16:creationId xmlns:a16="http://schemas.microsoft.com/office/drawing/2014/main" id="{D40627CD-694D-4068-A828-2C2532F3D6FC}"/>
              </a:ext>
            </a:extLst>
          </p:cNvPr>
          <p:cNvSpPr txBox="1"/>
          <p:nvPr/>
        </p:nvSpPr>
        <p:spPr>
          <a:xfrm>
            <a:off x="3274759" y="4863231"/>
            <a:ext cx="881305"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日立サービス</a:t>
            </a:r>
            <a:r>
              <a:rPr kumimoji="1" lang="en-US" altLang="ja-JP" sz="800">
                <a:latin typeface="Meiryo UI" panose="020B0604030504040204" pitchFamily="50" charset="-128"/>
                <a:ea typeface="Meiryo UI" panose="020B0604030504040204" pitchFamily="50" charset="-128"/>
              </a:rPr>
              <a:t>NW</a:t>
            </a:r>
            <a:endParaRPr kumimoji="1" lang="ja-JP" altLang="en-US" sz="800">
              <a:latin typeface="Meiryo UI" panose="020B0604030504040204" pitchFamily="50" charset="-128"/>
              <a:ea typeface="Meiryo UI" panose="020B0604030504040204" pitchFamily="50" charset="-128"/>
            </a:endParaRPr>
          </a:p>
        </p:txBody>
      </p:sp>
      <p:cxnSp>
        <p:nvCxnSpPr>
          <p:cNvPr id="15" name="直線矢印コネクタ 14">
            <a:extLst>
              <a:ext uri="{FF2B5EF4-FFF2-40B4-BE49-F238E27FC236}">
                <a16:creationId xmlns:a16="http://schemas.microsoft.com/office/drawing/2014/main" id="{80D8F711-55DE-0822-697F-4939E9F2105A}"/>
              </a:ext>
            </a:extLst>
          </p:cNvPr>
          <p:cNvCxnSpPr>
            <a:cxnSpLocks/>
            <a:stCxn id="96" idx="2"/>
          </p:cNvCxnSpPr>
          <p:nvPr/>
        </p:nvCxnSpPr>
        <p:spPr>
          <a:xfrm>
            <a:off x="4713831" y="3478196"/>
            <a:ext cx="559789" cy="114211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A66FA612-C0F7-483B-DAB1-135AC826F6E7}"/>
              </a:ext>
            </a:extLst>
          </p:cNvPr>
          <p:cNvSpPr txBox="1"/>
          <p:nvPr/>
        </p:nvSpPr>
        <p:spPr>
          <a:xfrm>
            <a:off x="175894" y="5223071"/>
            <a:ext cx="1121372" cy="338554"/>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bg1">
                    <a:lumMod val="50000"/>
                  </a:schemeClr>
                </a:solidFill>
                <a:effectLst>
                  <a:glow rad="139700">
                    <a:schemeClr val="bg1"/>
                  </a:glow>
                </a:effectLst>
                <a:latin typeface="Meiryo UI" panose="020B0604030504040204" pitchFamily="50" charset="-128"/>
                <a:ea typeface="Meiryo UI" panose="020B0604030504040204" pitchFamily="50" charset="-128"/>
              </a:rPr>
              <a:t>佐倉市のみが利用する専用回線</a:t>
            </a:r>
            <a:endParaRPr kumimoji="1" lang="en-US" altLang="ja-JP" sz="800">
              <a:solidFill>
                <a:schemeClr val="bg1">
                  <a:lumMod val="50000"/>
                </a:schemeClr>
              </a:solidFill>
              <a:effectLst>
                <a:glow rad="139700">
                  <a:schemeClr val="bg1"/>
                </a:glow>
              </a:effectLst>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38904B2D-CA2C-9D13-6C5D-A586FB2145F3}"/>
              </a:ext>
            </a:extLst>
          </p:cNvPr>
          <p:cNvSpPr txBox="1"/>
          <p:nvPr/>
        </p:nvSpPr>
        <p:spPr>
          <a:xfrm>
            <a:off x="7617402" y="5878202"/>
            <a:ext cx="492444"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佐倉市</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庁舎</a:t>
            </a:r>
          </a:p>
        </p:txBody>
      </p:sp>
      <p:sp>
        <p:nvSpPr>
          <p:cNvPr id="37" name="雲 36">
            <a:extLst>
              <a:ext uri="{FF2B5EF4-FFF2-40B4-BE49-F238E27FC236}">
                <a16:creationId xmlns:a16="http://schemas.microsoft.com/office/drawing/2014/main" id="{AB957BC1-0250-2320-FC3E-209B857B4DF6}"/>
              </a:ext>
            </a:extLst>
          </p:cNvPr>
          <p:cNvSpPr/>
          <p:nvPr/>
        </p:nvSpPr>
        <p:spPr>
          <a:xfrm>
            <a:off x="7382104" y="1554550"/>
            <a:ext cx="914400" cy="477378"/>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800">
                <a:solidFill>
                  <a:schemeClr val="tx1"/>
                </a:solidFill>
                <a:latin typeface="Meiryo UI" panose="020B0604030504040204" pitchFamily="50" charset="-128"/>
                <a:ea typeface="Meiryo UI" panose="020B0604030504040204" pitchFamily="50" charset="-128"/>
              </a:rPr>
              <a:t>ガバクラ</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en-US" altLang="ja-JP" sz="800">
                <a:solidFill>
                  <a:schemeClr val="tx1"/>
                </a:solidFill>
                <a:latin typeface="Meiryo UI" panose="020B0604030504040204" pitchFamily="50" charset="-128"/>
                <a:ea typeface="Meiryo UI" panose="020B0604030504040204" pitchFamily="50" charset="-128"/>
              </a:rPr>
              <a:t>AWS</a:t>
            </a:r>
          </a:p>
          <a:p>
            <a:pPr algn="ctr"/>
            <a:r>
              <a:rPr kumimoji="1" lang="ja-JP" altLang="en-US" sz="800">
                <a:solidFill>
                  <a:schemeClr val="tx1"/>
                </a:solidFill>
                <a:latin typeface="Meiryo UI" panose="020B0604030504040204" pitchFamily="50" charset="-128"/>
                <a:ea typeface="Meiryo UI" panose="020B0604030504040204" pitchFamily="50" charset="-128"/>
              </a:rPr>
              <a:t>（メイン）</a:t>
            </a:r>
            <a:endParaRPr lang="en-US" altLang="ja-JP" sz="800">
              <a:solidFill>
                <a:schemeClr val="tx1"/>
              </a:solidFill>
              <a:latin typeface="Meiryo UI" panose="020B0604030504040204" pitchFamily="50" charset="-128"/>
              <a:ea typeface="Meiryo UI" panose="020B0604030504040204" pitchFamily="50" charset="-128"/>
            </a:endParaRPr>
          </a:p>
        </p:txBody>
      </p:sp>
      <p:pic>
        <p:nvPicPr>
          <p:cNvPr id="38" name="グラフィックス 4" descr="校舎 単色塗りつぶし">
            <a:extLst>
              <a:ext uri="{FF2B5EF4-FFF2-40B4-BE49-F238E27FC236}">
                <a16:creationId xmlns:a16="http://schemas.microsoft.com/office/drawing/2014/main" id="{114E3B79-7371-4529-7A58-C11A2F1CB7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34971" y="5570266"/>
            <a:ext cx="408665" cy="408665"/>
          </a:xfrm>
          <a:prstGeom prst="rect">
            <a:avLst/>
          </a:prstGeom>
        </p:spPr>
      </p:pic>
      <p:pic>
        <p:nvPicPr>
          <p:cNvPr id="39" name="グラフィックス 44" descr="建物 単色塗りつぶし">
            <a:extLst>
              <a:ext uri="{FF2B5EF4-FFF2-40B4-BE49-F238E27FC236}">
                <a16:creationId xmlns:a16="http://schemas.microsoft.com/office/drawing/2014/main" id="{2964F2C3-02BC-35CF-98C0-D05F9F2D813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81434" y="3810419"/>
            <a:ext cx="408665" cy="408665"/>
          </a:xfrm>
          <a:prstGeom prst="rect">
            <a:avLst/>
          </a:prstGeom>
        </p:spPr>
      </p:pic>
      <p:sp>
        <p:nvSpPr>
          <p:cNvPr id="41" name="テキスト ボックス 40">
            <a:extLst>
              <a:ext uri="{FF2B5EF4-FFF2-40B4-BE49-F238E27FC236}">
                <a16:creationId xmlns:a16="http://schemas.microsoft.com/office/drawing/2014/main" id="{5E85E4CC-4F1E-A72C-A862-26F07C68062B}"/>
              </a:ext>
            </a:extLst>
          </p:cNvPr>
          <p:cNvSpPr txBox="1"/>
          <p:nvPr/>
        </p:nvSpPr>
        <p:spPr>
          <a:xfrm>
            <a:off x="6588249" y="4158193"/>
            <a:ext cx="595035" cy="33855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日立</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保守拠点</a:t>
            </a:r>
          </a:p>
        </p:txBody>
      </p:sp>
      <p:cxnSp>
        <p:nvCxnSpPr>
          <p:cNvPr id="44" name="直線コネクタ 43">
            <a:extLst>
              <a:ext uri="{FF2B5EF4-FFF2-40B4-BE49-F238E27FC236}">
                <a16:creationId xmlns:a16="http://schemas.microsoft.com/office/drawing/2014/main" id="{3703D79F-0092-9DA9-1E0E-2D74FEFF68DE}"/>
              </a:ext>
            </a:extLst>
          </p:cNvPr>
          <p:cNvCxnSpPr>
            <a:cxnSpLocks/>
          </p:cNvCxnSpPr>
          <p:nvPr/>
        </p:nvCxnSpPr>
        <p:spPr>
          <a:xfrm>
            <a:off x="7839304" y="2031420"/>
            <a:ext cx="1003020" cy="1004177"/>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B11305F3-24D4-C24E-E5B1-E465696BC9CB}"/>
              </a:ext>
            </a:extLst>
          </p:cNvPr>
          <p:cNvCxnSpPr>
            <a:cxnSpLocks/>
            <a:endCxn id="53" idx="3"/>
          </p:cNvCxnSpPr>
          <p:nvPr/>
        </p:nvCxnSpPr>
        <p:spPr>
          <a:xfrm>
            <a:off x="8841149" y="3035597"/>
            <a:ext cx="0" cy="1785175"/>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53" name="雲 52">
            <a:extLst>
              <a:ext uri="{FF2B5EF4-FFF2-40B4-BE49-F238E27FC236}">
                <a16:creationId xmlns:a16="http://schemas.microsoft.com/office/drawing/2014/main" id="{71D93C41-A82A-E645-EF5D-CC992710254D}"/>
              </a:ext>
            </a:extLst>
          </p:cNvPr>
          <p:cNvSpPr/>
          <p:nvPr/>
        </p:nvSpPr>
        <p:spPr>
          <a:xfrm>
            <a:off x="8686435" y="4804022"/>
            <a:ext cx="309428" cy="292948"/>
          </a:xfrm>
          <a:prstGeom prst="clou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57" name="直線コネクタ 56">
            <a:extLst>
              <a:ext uri="{FF2B5EF4-FFF2-40B4-BE49-F238E27FC236}">
                <a16:creationId xmlns:a16="http://schemas.microsoft.com/office/drawing/2014/main" id="{D3F30332-4A1D-D1EC-DE74-C287D048F837}"/>
              </a:ext>
            </a:extLst>
          </p:cNvPr>
          <p:cNvCxnSpPr>
            <a:cxnSpLocks/>
            <a:stCxn id="53" idx="1"/>
            <a:endCxn id="38" idx="3"/>
          </p:cNvCxnSpPr>
          <p:nvPr/>
        </p:nvCxnSpPr>
        <p:spPr>
          <a:xfrm flipH="1">
            <a:off x="8043636" y="5096658"/>
            <a:ext cx="797513" cy="677941"/>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85" name="テキスト ボックス 84">
            <a:extLst>
              <a:ext uri="{FF2B5EF4-FFF2-40B4-BE49-F238E27FC236}">
                <a16:creationId xmlns:a16="http://schemas.microsoft.com/office/drawing/2014/main" id="{FC8B3094-CB3B-CB31-BA1B-2DB68CEFA161}"/>
              </a:ext>
            </a:extLst>
          </p:cNvPr>
          <p:cNvSpPr txBox="1"/>
          <p:nvPr/>
        </p:nvSpPr>
        <p:spPr>
          <a:xfrm>
            <a:off x="8446871" y="4866053"/>
            <a:ext cx="881305"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佐倉市庁内</a:t>
            </a:r>
            <a:r>
              <a:rPr kumimoji="1" lang="en-US" altLang="ja-JP" sz="800">
                <a:latin typeface="Meiryo UI" panose="020B0604030504040204" pitchFamily="50" charset="-128"/>
                <a:ea typeface="Meiryo UI" panose="020B0604030504040204" pitchFamily="50" charset="-128"/>
              </a:rPr>
              <a:t>NW</a:t>
            </a:r>
            <a:endParaRPr kumimoji="1" lang="ja-JP" altLang="en-US" sz="800">
              <a:latin typeface="Meiryo UI" panose="020B0604030504040204" pitchFamily="50" charset="-128"/>
              <a:ea typeface="Meiryo UI" panose="020B0604030504040204" pitchFamily="50" charset="-128"/>
            </a:endParaRPr>
          </a:p>
        </p:txBody>
      </p:sp>
      <p:cxnSp>
        <p:nvCxnSpPr>
          <p:cNvPr id="94" name="直線矢印コネクタ 93">
            <a:extLst>
              <a:ext uri="{FF2B5EF4-FFF2-40B4-BE49-F238E27FC236}">
                <a16:creationId xmlns:a16="http://schemas.microsoft.com/office/drawing/2014/main" id="{044CEAEB-8E4E-DA79-3C80-D39681EA0CC0}"/>
              </a:ext>
            </a:extLst>
          </p:cNvPr>
          <p:cNvCxnSpPr>
            <a:cxnSpLocks/>
            <a:stCxn id="153" idx="0"/>
          </p:cNvCxnSpPr>
          <p:nvPr/>
        </p:nvCxnSpPr>
        <p:spPr>
          <a:xfrm flipH="1" flipV="1">
            <a:off x="8902655" y="3571204"/>
            <a:ext cx="300017" cy="23026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7" name="テキスト ボックス 96">
            <a:extLst>
              <a:ext uri="{FF2B5EF4-FFF2-40B4-BE49-F238E27FC236}">
                <a16:creationId xmlns:a16="http://schemas.microsoft.com/office/drawing/2014/main" id="{2E54ACF3-E5FB-F56E-D933-24C9E02534BC}"/>
              </a:ext>
            </a:extLst>
          </p:cNvPr>
          <p:cNvSpPr txBox="1"/>
          <p:nvPr/>
        </p:nvSpPr>
        <p:spPr>
          <a:xfrm>
            <a:off x="7401686" y="3265591"/>
            <a:ext cx="1322472" cy="461665"/>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・共同利用型の保守環境を活用した回線の共同利用</a:t>
            </a:r>
            <a:endParaRPr kumimoji="1" lang="en-US" altLang="ja-JP" sz="800">
              <a:solidFill>
                <a:schemeClr val="accent6"/>
              </a:solidFill>
              <a:latin typeface="Meiryo UI" panose="020B0604030504040204" pitchFamily="50" charset="-128"/>
              <a:ea typeface="Meiryo UI" panose="020B0604030504040204" pitchFamily="50" charset="-128"/>
            </a:endParaRPr>
          </a:p>
          <a:p>
            <a:r>
              <a:rPr kumimoji="1" lang="ja-JP" altLang="en-US" sz="800">
                <a:solidFill>
                  <a:schemeClr val="accent6"/>
                </a:solidFill>
                <a:latin typeface="Meiryo UI" panose="020B0604030504040204" pitchFamily="50" charset="-128"/>
                <a:ea typeface="Meiryo UI" panose="020B0604030504040204" pitchFamily="50" charset="-128"/>
              </a:rPr>
              <a:t>・より多くの団体で共同利用</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110" name="直線矢印コネクタ 109">
            <a:extLst>
              <a:ext uri="{FF2B5EF4-FFF2-40B4-BE49-F238E27FC236}">
                <a16:creationId xmlns:a16="http://schemas.microsoft.com/office/drawing/2014/main" id="{D8BDA1DA-A3DC-1066-CFDE-C9D542E4A331}"/>
              </a:ext>
            </a:extLst>
          </p:cNvPr>
          <p:cNvCxnSpPr>
            <a:cxnSpLocks/>
            <a:stCxn id="97" idx="0"/>
            <a:endCxn id="143" idx="4"/>
          </p:cNvCxnSpPr>
          <p:nvPr/>
        </p:nvCxnSpPr>
        <p:spPr>
          <a:xfrm flipH="1" flipV="1">
            <a:off x="7212238" y="1997068"/>
            <a:ext cx="850684" cy="1268523"/>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DDE6BA39-9BA6-FFAA-1727-0B87E149857E}"/>
              </a:ext>
            </a:extLst>
          </p:cNvPr>
          <p:cNvCxnSpPr>
            <a:cxnSpLocks/>
          </p:cNvCxnSpPr>
          <p:nvPr/>
        </p:nvCxnSpPr>
        <p:spPr>
          <a:xfrm>
            <a:off x="8296504" y="4858081"/>
            <a:ext cx="170502" cy="11569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7" name="楕円 126">
            <a:extLst>
              <a:ext uri="{FF2B5EF4-FFF2-40B4-BE49-F238E27FC236}">
                <a16:creationId xmlns:a16="http://schemas.microsoft.com/office/drawing/2014/main" id="{783FDE41-C035-8ACA-8D7C-830CC1FFF45A}"/>
              </a:ext>
            </a:extLst>
          </p:cNvPr>
          <p:cNvSpPr/>
          <p:nvPr/>
        </p:nvSpPr>
        <p:spPr>
          <a:xfrm>
            <a:off x="7991086" y="1252754"/>
            <a:ext cx="563944" cy="571352"/>
          </a:xfrm>
          <a:prstGeom prst="ellipse">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pic>
        <p:nvPicPr>
          <p:cNvPr id="128" name="グラフィックス 115" descr="データベース 枠線">
            <a:extLst>
              <a:ext uri="{FF2B5EF4-FFF2-40B4-BE49-F238E27FC236}">
                <a16:creationId xmlns:a16="http://schemas.microsoft.com/office/drawing/2014/main" id="{55588719-9A84-474B-19BE-F297F308075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83675" y="1286742"/>
            <a:ext cx="182407" cy="182407"/>
          </a:xfrm>
          <a:prstGeom prst="rect">
            <a:avLst/>
          </a:prstGeom>
        </p:spPr>
      </p:pic>
      <p:pic>
        <p:nvPicPr>
          <p:cNvPr id="129" name="グラフィックス 116" descr="データベース 枠線">
            <a:extLst>
              <a:ext uri="{FF2B5EF4-FFF2-40B4-BE49-F238E27FC236}">
                <a16:creationId xmlns:a16="http://schemas.microsoft.com/office/drawing/2014/main" id="{B96FE0F9-6FED-F9C8-3F5B-C7EC1841A8E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58996" y="1476311"/>
            <a:ext cx="182407" cy="182407"/>
          </a:xfrm>
          <a:prstGeom prst="rect">
            <a:avLst/>
          </a:prstGeom>
        </p:spPr>
      </p:pic>
      <p:pic>
        <p:nvPicPr>
          <p:cNvPr id="130" name="グラフィックス 120" descr="データベース 単色塗りつぶし">
            <a:extLst>
              <a:ext uri="{FF2B5EF4-FFF2-40B4-BE49-F238E27FC236}">
                <a16:creationId xmlns:a16="http://schemas.microsoft.com/office/drawing/2014/main" id="{7956EBC4-EF88-1713-FF9D-5C6C342D0FA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73887" y="1544578"/>
            <a:ext cx="191105" cy="191105"/>
          </a:xfrm>
          <a:prstGeom prst="rect">
            <a:avLst/>
          </a:prstGeom>
        </p:spPr>
      </p:pic>
      <p:cxnSp>
        <p:nvCxnSpPr>
          <p:cNvPr id="131" name="直線矢印コネクタ 130">
            <a:extLst>
              <a:ext uri="{FF2B5EF4-FFF2-40B4-BE49-F238E27FC236}">
                <a16:creationId xmlns:a16="http://schemas.microsoft.com/office/drawing/2014/main" id="{CA4FBDC7-F32B-FCF6-4F16-0184AF47CEE8}"/>
              </a:ext>
            </a:extLst>
          </p:cNvPr>
          <p:cNvCxnSpPr>
            <a:cxnSpLocks/>
          </p:cNvCxnSpPr>
          <p:nvPr/>
        </p:nvCxnSpPr>
        <p:spPr>
          <a:xfrm flipH="1" flipV="1">
            <a:off x="8452769" y="1478547"/>
            <a:ext cx="396537" cy="29448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50775DBF-D5ED-665A-EADC-C7F9A0218EF8}"/>
              </a:ext>
            </a:extLst>
          </p:cNvPr>
          <p:cNvCxnSpPr>
            <a:cxnSpLocks/>
            <a:stCxn id="37" idx="1"/>
            <a:endCxn id="39" idx="3"/>
          </p:cNvCxnSpPr>
          <p:nvPr/>
        </p:nvCxnSpPr>
        <p:spPr>
          <a:xfrm flipH="1">
            <a:off x="7090099" y="2031420"/>
            <a:ext cx="749205" cy="1983332"/>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35" name="楕円 134">
            <a:extLst>
              <a:ext uri="{FF2B5EF4-FFF2-40B4-BE49-F238E27FC236}">
                <a16:creationId xmlns:a16="http://schemas.microsoft.com/office/drawing/2014/main" id="{46A93F94-3B2A-8995-B0EA-37CD518F1D99}"/>
              </a:ext>
            </a:extLst>
          </p:cNvPr>
          <p:cNvSpPr/>
          <p:nvPr/>
        </p:nvSpPr>
        <p:spPr>
          <a:xfrm>
            <a:off x="7372912" y="2998642"/>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cxnSp>
        <p:nvCxnSpPr>
          <p:cNvPr id="137" name="直線矢印コネクタ 136">
            <a:extLst>
              <a:ext uri="{FF2B5EF4-FFF2-40B4-BE49-F238E27FC236}">
                <a16:creationId xmlns:a16="http://schemas.microsoft.com/office/drawing/2014/main" id="{53A968A6-834A-107C-9A90-B1855694241B}"/>
              </a:ext>
            </a:extLst>
          </p:cNvPr>
          <p:cNvCxnSpPr>
            <a:cxnSpLocks/>
            <a:endCxn id="135" idx="5"/>
          </p:cNvCxnSpPr>
          <p:nvPr/>
        </p:nvCxnSpPr>
        <p:spPr>
          <a:xfrm flipH="1" flipV="1">
            <a:off x="7522930" y="3084148"/>
            <a:ext cx="539992" cy="218067"/>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8" name="テキスト ボックス 137">
            <a:extLst>
              <a:ext uri="{FF2B5EF4-FFF2-40B4-BE49-F238E27FC236}">
                <a16:creationId xmlns:a16="http://schemas.microsoft.com/office/drawing/2014/main" id="{E4BF62C9-38ED-5FB3-68C0-55D9C5D966D9}"/>
              </a:ext>
            </a:extLst>
          </p:cNvPr>
          <p:cNvSpPr txBox="1"/>
          <p:nvPr/>
        </p:nvSpPr>
        <p:spPr>
          <a:xfrm>
            <a:off x="6639428" y="5297469"/>
            <a:ext cx="1194562" cy="33855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・回線の共同利用に伴い単独利用回線網を廃止</a:t>
            </a:r>
            <a:endParaRPr kumimoji="1" lang="en-US" altLang="ja-JP" sz="800">
              <a:solidFill>
                <a:schemeClr val="accent6"/>
              </a:solidFill>
              <a:latin typeface="Meiryo UI" panose="020B0604030504040204" pitchFamily="50" charset="-128"/>
              <a:ea typeface="Meiryo UI" panose="020B0604030504040204" pitchFamily="50" charset="-128"/>
            </a:endParaRPr>
          </a:p>
        </p:txBody>
      </p:sp>
      <p:cxnSp>
        <p:nvCxnSpPr>
          <p:cNvPr id="139" name="直線矢印コネクタ 138">
            <a:extLst>
              <a:ext uri="{FF2B5EF4-FFF2-40B4-BE49-F238E27FC236}">
                <a16:creationId xmlns:a16="http://schemas.microsoft.com/office/drawing/2014/main" id="{84E256C6-3C59-B08B-A13B-A29BCE6386D3}"/>
              </a:ext>
            </a:extLst>
          </p:cNvPr>
          <p:cNvCxnSpPr>
            <a:cxnSpLocks/>
            <a:stCxn id="138" idx="0"/>
          </p:cNvCxnSpPr>
          <p:nvPr/>
        </p:nvCxnSpPr>
        <p:spPr>
          <a:xfrm flipV="1">
            <a:off x="7236709" y="5059898"/>
            <a:ext cx="181349" cy="23757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140" name="グラフィックス 139" descr="建物 単色塗りつぶし">
            <a:extLst>
              <a:ext uri="{FF2B5EF4-FFF2-40B4-BE49-F238E27FC236}">
                <a16:creationId xmlns:a16="http://schemas.microsoft.com/office/drawing/2014/main" id="{0B176A56-47E3-0B56-78EC-A7D1E62C6B8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108888" y="3025527"/>
            <a:ext cx="209710" cy="209710"/>
          </a:xfrm>
          <a:prstGeom prst="rect">
            <a:avLst/>
          </a:prstGeom>
        </p:spPr>
      </p:pic>
      <p:sp>
        <p:nvSpPr>
          <p:cNvPr id="141" name="テキスト ボックス 140">
            <a:extLst>
              <a:ext uri="{FF2B5EF4-FFF2-40B4-BE49-F238E27FC236}">
                <a16:creationId xmlns:a16="http://schemas.microsoft.com/office/drawing/2014/main" id="{895971E1-FBE3-CF1D-B83D-CB5ED076F339}"/>
              </a:ext>
            </a:extLst>
          </p:cNvPr>
          <p:cNvSpPr txBox="1"/>
          <p:nvPr/>
        </p:nvSpPr>
        <p:spPr>
          <a:xfrm>
            <a:off x="6493737" y="3191157"/>
            <a:ext cx="813043"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両備保守拠点</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solidFill>
                  <a:srgbClr val="FF0000"/>
                </a:solidFill>
                <a:latin typeface="Meiryo UI" panose="020B0604030504040204" pitchFamily="50" charset="-128"/>
                <a:ea typeface="Meiryo UI" panose="020B0604030504040204" pitchFamily="50" charset="-128"/>
              </a:rPr>
              <a:t>（５拠点）</a:t>
            </a:r>
          </a:p>
        </p:txBody>
      </p:sp>
      <p:cxnSp>
        <p:nvCxnSpPr>
          <p:cNvPr id="142" name="直線コネクタ 141">
            <a:extLst>
              <a:ext uri="{FF2B5EF4-FFF2-40B4-BE49-F238E27FC236}">
                <a16:creationId xmlns:a16="http://schemas.microsoft.com/office/drawing/2014/main" id="{740B78DF-3746-5D43-6A68-F12D05A16E2E}"/>
              </a:ext>
            </a:extLst>
          </p:cNvPr>
          <p:cNvCxnSpPr>
            <a:cxnSpLocks/>
            <a:stCxn id="144" idx="2"/>
            <a:endCxn id="140" idx="0"/>
          </p:cNvCxnSpPr>
          <p:nvPr/>
        </p:nvCxnSpPr>
        <p:spPr>
          <a:xfrm>
            <a:off x="6888835" y="2746366"/>
            <a:ext cx="324908" cy="279161"/>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43" name="楕円 142">
            <a:extLst>
              <a:ext uri="{FF2B5EF4-FFF2-40B4-BE49-F238E27FC236}">
                <a16:creationId xmlns:a16="http://schemas.microsoft.com/office/drawing/2014/main" id="{EE7FB4EF-4E87-DBC8-C69F-E334234A8DDB}"/>
              </a:ext>
            </a:extLst>
          </p:cNvPr>
          <p:cNvSpPr/>
          <p:nvPr/>
        </p:nvSpPr>
        <p:spPr>
          <a:xfrm>
            <a:off x="7124359" y="1896891"/>
            <a:ext cx="175757" cy="100177"/>
          </a:xfrm>
          <a:prstGeom prst="ellipse">
            <a:avLst/>
          </a:prstGeom>
          <a:noFill/>
          <a:ln w="444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44" name="テキスト ボックス 143">
            <a:extLst>
              <a:ext uri="{FF2B5EF4-FFF2-40B4-BE49-F238E27FC236}">
                <a16:creationId xmlns:a16="http://schemas.microsoft.com/office/drawing/2014/main" id="{94D93B73-9C48-E452-232D-4FD8058F5678}"/>
              </a:ext>
            </a:extLst>
          </p:cNvPr>
          <p:cNvSpPr txBox="1"/>
          <p:nvPr/>
        </p:nvSpPr>
        <p:spPr>
          <a:xfrm>
            <a:off x="6520785" y="2407812"/>
            <a:ext cx="736099" cy="338554"/>
          </a:xfrm>
          <a:prstGeom prst="rect">
            <a:avLst/>
          </a:prstGeom>
          <a:noFill/>
        </p:spPr>
        <p:txBody>
          <a:bodyPr wrap="none" rtlCol="0">
            <a:spAutoFit/>
          </a:bodyPr>
          <a:lstStyle/>
          <a:p>
            <a:pPr algn="ctr"/>
            <a:r>
              <a:rPr kumimoji="1" lang="ja-JP" altLang="en-US" sz="800">
                <a:latin typeface="Meiryo UI" panose="020B0604030504040204" pitchFamily="50" charset="-128"/>
                <a:ea typeface="Meiryo UI" panose="020B0604030504040204" pitchFamily="50" charset="-128"/>
              </a:rPr>
              <a:t>両備</a:t>
            </a:r>
            <a:endParaRPr kumimoji="1" lang="en-US" altLang="ja-JP" sz="80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データセンター</a:t>
            </a:r>
            <a:endParaRPr kumimoji="1" lang="en-US" altLang="ja-JP" sz="800">
              <a:latin typeface="Meiryo UI" panose="020B0604030504040204" pitchFamily="50" charset="-128"/>
              <a:ea typeface="Meiryo UI" panose="020B0604030504040204" pitchFamily="50" charset="-128"/>
            </a:endParaRPr>
          </a:p>
        </p:txBody>
      </p:sp>
      <p:pic>
        <p:nvPicPr>
          <p:cNvPr id="145" name="グラフィックス 144" descr="建物 単色塗りつぶし">
            <a:extLst>
              <a:ext uri="{FF2B5EF4-FFF2-40B4-BE49-F238E27FC236}">
                <a16:creationId xmlns:a16="http://schemas.microsoft.com/office/drawing/2014/main" id="{6B185C2C-2662-C663-C94E-6D3CEA04C8F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3161" y="3027968"/>
            <a:ext cx="209710" cy="209710"/>
          </a:xfrm>
          <a:prstGeom prst="rect">
            <a:avLst/>
          </a:prstGeom>
        </p:spPr>
      </p:pic>
      <p:pic>
        <p:nvPicPr>
          <p:cNvPr id="147" name="グラフィックス 146" descr="建物 単色塗りつぶし">
            <a:extLst>
              <a:ext uri="{FF2B5EF4-FFF2-40B4-BE49-F238E27FC236}">
                <a16:creationId xmlns:a16="http://schemas.microsoft.com/office/drawing/2014/main" id="{68EE6899-6718-BC42-CD86-F72763DAEEA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72156" y="3016531"/>
            <a:ext cx="209710" cy="209710"/>
          </a:xfrm>
          <a:prstGeom prst="rect">
            <a:avLst/>
          </a:prstGeom>
        </p:spPr>
      </p:pic>
      <p:cxnSp>
        <p:nvCxnSpPr>
          <p:cNvPr id="149" name="直線コネクタ 148">
            <a:extLst>
              <a:ext uri="{FF2B5EF4-FFF2-40B4-BE49-F238E27FC236}">
                <a16:creationId xmlns:a16="http://schemas.microsoft.com/office/drawing/2014/main" id="{17F0F43D-F9E5-75F7-AD23-91268CF56A81}"/>
              </a:ext>
            </a:extLst>
          </p:cNvPr>
          <p:cNvCxnSpPr>
            <a:cxnSpLocks/>
            <a:stCxn id="144" idx="2"/>
            <a:endCxn id="145" idx="0"/>
          </p:cNvCxnSpPr>
          <p:nvPr/>
        </p:nvCxnSpPr>
        <p:spPr>
          <a:xfrm>
            <a:off x="6888835" y="2746366"/>
            <a:ext cx="9181" cy="281602"/>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pic>
        <p:nvPicPr>
          <p:cNvPr id="152" name="グラフィックス 151" descr="建物 単色塗りつぶし">
            <a:extLst>
              <a:ext uri="{FF2B5EF4-FFF2-40B4-BE49-F238E27FC236}">
                <a16:creationId xmlns:a16="http://schemas.microsoft.com/office/drawing/2014/main" id="{9F810A4D-F3FC-41C1-86AC-FE9D9D498731}"/>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735311" y="2120991"/>
            <a:ext cx="307036" cy="307036"/>
          </a:xfrm>
          <a:prstGeom prst="rect">
            <a:avLst/>
          </a:prstGeom>
        </p:spPr>
      </p:pic>
      <p:sp>
        <p:nvSpPr>
          <p:cNvPr id="154" name="テキスト ボックス 153">
            <a:extLst>
              <a:ext uri="{FF2B5EF4-FFF2-40B4-BE49-F238E27FC236}">
                <a16:creationId xmlns:a16="http://schemas.microsoft.com/office/drawing/2014/main" id="{A9B76DBD-1AED-A47F-DE32-17398378B682}"/>
              </a:ext>
            </a:extLst>
          </p:cNvPr>
          <p:cNvSpPr txBox="1"/>
          <p:nvPr/>
        </p:nvSpPr>
        <p:spPr>
          <a:xfrm>
            <a:off x="7530724" y="4211534"/>
            <a:ext cx="1193434" cy="584775"/>
          </a:xfrm>
          <a:prstGeom prst="rect">
            <a:avLst/>
          </a:prstGeom>
          <a:noFill/>
        </p:spPr>
        <p:txBody>
          <a:bodyPr wrap="square" rtlCol="0">
            <a:spAutoFit/>
          </a:bodyPr>
          <a:lstStyle/>
          <a:p>
            <a:pPr marL="85725" indent="-85725">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基幹系以外の既存</a:t>
            </a:r>
            <a:r>
              <a:rPr kumimoji="1" lang="en-US" altLang="ja-JP" sz="800">
                <a:solidFill>
                  <a:schemeClr val="accent6"/>
                </a:solidFill>
                <a:latin typeface="Meiryo UI" panose="020B0604030504040204" pitchFamily="50" charset="-128"/>
                <a:ea typeface="Meiryo UI" panose="020B0604030504040204" pitchFamily="50" charset="-128"/>
              </a:rPr>
              <a:t>WAN</a:t>
            </a:r>
            <a:r>
              <a:rPr kumimoji="1" lang="ja-JP" altLang="en-US" sz="800">
                <a:solidFill>
                  <a:schemeClr val="accent6"/>
                </a:solidFill>
                <a:latin typeface="Meiryo UI" panose="020B0604030504040204" pitchFamily="50" charset="-128"/>
                <a:ea typeface="Meiryo UI" panose="020B0604030504040204" pitchFamily="50" charset="-128"/>
              </a:rPr>
              <a:t>の活用</a:t>
            </a:r>
            <a:endParaRPr kumimoji="1" lang="en-US" altLang="ja-JP" sz="800">
              <a:solidFill>
                <a:schemeClr val="accent6"/>
              </a:solidFill>
              <a:latin typeface="Meiryo UI" panose="020B0604030504040204" pitchFamily="50" charset="-128"/>
              <a:ea typeface="Meiryo UI" panose="020B0604030504040204" pitchFamily="50" charset="-128"/>
            </a:endParaRPr>
          </a:p>
          <a:p>
            <a:pPr marL="85725" indent="-85725">
              <a:buFont typeface="Arial" panose="020B0604020202020204" pitchFamily="34" charset="0"/>
              <a:buChar char="•"/>
            </a:pPr>
            <a:r>
              <a:rPr kumimoji="1" lang="ja-JP" altLang="en-US" sz="800">
                <a:solidFill>
                  <a:schemeClr val="accent6"/>
                </a:solidFill>
                <a:latin typeface="Meiryo UI" panose="020B0604030504040204" pitchFamily="50" charset="-128"/>
                <a:ea typeface="Meiryo UI" panose="020B0604030504040204" pitchFamily="50" charset="-128"/>
              </a:rPr>
              <a:t>副回線を廉価な通信回線へ変更</a:t>
            </a:r>
            <a:endParaRPr kumimoji="1" lang="en-US" altLang="ja-JP" sz="800">
              <a:solidFill>
                <a:schemeClr val="accent6"/>
              </a:solidFill>
              <a:latin typeface="Meiryo UI" panose="020B0604030504040204" pitchFamily="50" charset="-128"/>
              <a:ea typeface="Meiryo UI" panose="020B0604030504040204" pitchFamily="50" charset="-128"/>
            </a:endParaRPr>
          </a:p>
        </p:txBody>
      </p:sp>
      <p:sp>
        <p:nvSpPr>
          <p:cNvPr id="153" name="テキスト ボックス 152">
            <a:extLst>
              <a:ext uri="{FF2B5EF4-FFF2-40B4-BE49-F238E27FC236}">
                <a16:creationId xmlns:a16="http://schemas.microsoft.com/office/drawing/2014/main" id="{C2EDF956-987D-82D2-7730-53E60421302A}"/>
              </a:ext>
            </a:extLst>
          </p:cNvPr>
          <p:cNvSpPr txBox="1"/>
          <p:nvPr/>
        </p:nvSpPr>
        <p:spPr>
          <a:xfrm>
            <a:off x="8470911" y="3801468"/>
            <a:ext cx="1463522" cy="461665"/>
          </a:xfrm>
          <a:prstGeom prst="rect">
            <a:avLst/>
          </a:prstGeom>
          <a:noFill/>
        </p:spPr>
        <p:txBody>
          <a:bodyPr wrap="square" rtlCol="0">
            <a:spAutoFit/>
          </a:bodyPr>
          <a:lstStyle/>
          <a:p>
            <a:pPr marL="90488" indent="-90488">
              <a:buFont typeface="Arial" panose="020B0604020202020204" pitchFamily="34" charset="0"/>
              <a:buChar char="•"/>
            </a:pPr>
            <a:r>
              <a:rPr kumimoji="1" lang="en-US" altLang="ja-JP" sz="800">
                <a:solidFill>
                  <a:schemeClr val="accent6"/>
                </a:solidFill>
                <a:effectLst>
                  <a:glow rad="139700">
                    <a:schemeClr val="bg1"/>
                  </a:glow>
                </a:effectLst>
                <a:latin typeface="Meiryo UI" panose="020B0604030504040204" pitchFamily="50" charset="-128"/>
                <a:ea typeface="Meiryo UI" panose="020B0604030504040204" pitchFamily="50" charset="-128"/>
              </a:rPr>
              <a:t>LGWAN</a:t>
            </a:r>
            <a:r>
              <a:rPr kumimoji="1" lang="ja-JP" altLang="en-US" sz="800">
                <a:solidFill>
                  <a:schemeClr val="accent6"/>
                </a:solidFill>
                <a:effectLst>
                  <a:glow rad="139700">
                    <a:schemeClr val="bg1"/>
                  </a:glow>
                </a:effectLst>
                <a:latin typeface="Meiryo UI" panose="020B0604030504040204" pitchFamily="50" charset="-128"/>
                <a:ea typeface="Meiryo UI" panose="020B0604030504040204" pitchFamily="50" charset="-128"/>
              </a:rPr>
              <a:t>接続サービスを含む合理的と判断する通信回線サービスの検討</a:t>
            </a:r>
            <a:endParaRPr kumimoji="1" lang="en-US" altLang="ja-JP" sz="800">
              <a:solidFill>
                <a:schemeClr val="accent6"/>
              </a:solidFill>
              <a:effectLst>
                <a:glow rad="139700">
                  <a:schemeClr val="bg1"/>
                </a:glow>
              </a:effectLst>
              <a:latin typeface="Meiryo UI" panose="020B0604030504040204" pitchFamily="50" charset="-128"/>
              <a:ea typeface="Meiryo UI" panose="020B0604030504040204" pitchFamily="50" charset="-128"/>
            </a:endParaRPr>
          </a:p>
        </p:txBody>
      </p:sp>
      <p:cxnSp>
        <p:nvCxnSpPr>
          <p:cNvPr id="170" name="直線コネクタ 169">
            <a:extLst>
              <a:ext uri="{FF2B5EF4-FFF2-40B4-BE49-F238E27FC236}">
                <a16:creationId xmlns:a16="http://schemas.microsoft.com/office/drawing/2014/main" id="{A6F66CC4-8C9F-B55F-EA9D-B39F6BCC4675}"/>
              </a:ext>
            </a:extLst>
          </p:cNvPr>
          <p:cNvCxnSpPr>
            <a:cxnSpLocks/>
            <a:stCxn id="144" idx="2"/>
            <a:endCxn id="147" idx="0"/>
          </p:cNvCxnSpPr>
          <p:nvPr/>
        </p:nvCxnSpPr>
        <p:spPr>
          <a:xfrm flipH="1">
            <a:off x="6577011" y="2746366"/>
            <a:ext cx="311824" cy="270165"/>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94" name="矢印: 下 193">
            <a:extLst>
              <a:ext uri="{FF2B5EF4-FFF2-40B4-BE49-F238E27FC236}">
                <a16:creationId xmlns:a16="http://schemas.microsoft.com/office/drawing/2014/main" id="{C28E5E20-E183-F80A-4BC6-42404BBEE4EA}"/>
              </a:ext>
            </a:extLst>
          </p:cNvPr>
          <p:cNvSpPr/>
          <p:nvPr/>
        </p:nvSpPr>
        <p:spPr>
          <a:xfrm rot="16200000">
            <a:off x="6054350" y="4396615"/>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95" name="矢印: 下 194">
            <a:extLst>
              <a:ext uri="{FF2B5EF4-FFF2-40B4-BE49-F238E27FC236}">
                <a16:creationId xmlns:a16="http://schemas.microsoft.com/office/drawing/2014/main" id="{DA877AB9-E5FE-EFF1-75A2-74CE63320F75}"/>
              </a:ext>
            </a:extLst>
          </p:cNvPr>
          <p:cNvSpPr/>
          <p:nvPr/>
        </p:nvSpPr>
        <p:spPr>
          <a:xfrm rot="16200000">
            <a:off x="2205897" y="4433266"/>
            <a:ext cx="1055033" cy="3686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F282FF6C-F7D4-051C-ACE4-DEF9CE6BD69A}"/>
              </a:ext>
            </a:extLst>
          </p:cNvPr>
          <p:cNvSpPr txBox="1"/>
          <p:nvPr/>
        </p:nvSpPr>
        <p:spPr>
          <a:xfrm>
            <a:off x="5243617" y="3177664"/>
            <a:ext cx="1288520" cy="461665"/>
          </a:xfrm>
          <a:prstGeom prst="rect">
            <a:avLst/>
          </a:prstGeom>
          <a:noFill/>
        </p:spPr>
        <p:txBody>
          <a:bodyPr wrap="square" rtlCol="0">
            <a:spAutoFit/>
          </a:bodyPr>
          <a:lstStyle/>
          <a:p>
            <a:pPr marL="90488" indent="-90488">
              <a:buFont typeface="Arial" panose="020B0604020202020204" pitchFamily="34" charset="0"/>
              <a:buChar char="•"/>
            </a:pPr>
            <a:r>
              <a:rPr kumimoji="1" lang="en-US" altLang="ja-JP" sz="800">
                <a:solidFill>
                  <a:schemeClr val="accent1"/>
                </a:solidFill>
                <a:effectLst>
                  <a:glow rad="139700">
                    <a:schemeClr val="bg1"/>
                  </a:glow>
                </a:effectLst>
                <a:latin typeface="Meiryo UI" panose="020B0604030504040204" pitchFamily="50" charset="-128"/>
                <a:ea typeface="Meiryo UI" panose="020B0604030504040204" pitchFamily="50" charset="-128"/>
              </a:rPr>
              <a:t>DC</a:t>
            </a:r>
            <a:r>
              <a:rPr kumimoji="1" lang="ja-JP" altLang="en-US" sz="800">
                <a:solidFill>
                  <a:schemeClr val="accent1"/>
                </a:solidFill>
                <a:effectLst>
                  <a:glow rad="139700">
                    <a:schemeClr val="bg1"/>
                  </a:glow>
                </a:effectLst>
                <a:latin typeface="Meiryo UI" panose="020B0604030504040204" pitchFamily="50" charset="-128"/>
                <a:ea typeface="Meiryo UI" panose="020B0604030504040204" pitchFamily="50" charset="-128"/>
              </a:rPr>
              <a:t>の</a:t>
            </a:r>
            <a:r>
              <a:rPr kumimoji="1" lang="en-US" altLang="ja-JP" sz="800">
                <a:solidFill>
                  <a:schemeClr val="accent1"/>
                </a:solidFill>
                <a:effectLst>
                  <a:glow rad="139700">
                    <a:schemeClr val="bg1"/>
                  </a:glow>
                </a:effectLst>
                <a:latin typeface="Meiryo UI" panose="020B0604030504040204" pitchFamily="50" charset="-128"/>
                <a:ea typeface="Meiryo UI" panose="020B0604030504040204" pitchFamily="50" charset="-128"/>
              </a:rPr>
              <a:t>17</a:t>
            </a:r>
            <a:r>
              <a:rPr kumimoji="1" lang="ja-JP" altLang="en-US" sz="800">
                <a:solidFill>
                  <a:schemeClr val="accent1"/>
                </a:solidFill>
                <a:effectLst>
                  <a:glow rad="139700">
                    <a:schemeClr val="bg1"/>
                  </a:glow>
                </a:effectLst>
                <a:latin typeface="Meiryo UI" panose="020B0604030504040204" pitchFamily="50" charset="-128"/>
                <a:ea typeface="Meiryo UI" panose="020B0604030504040204" pitchFamily="50" charset="-128"/>
              </a:rPr>
              <a:t>業務システムと関連システムをガバクラに移行</a:t>
            </a:r>
            <a:endParaRPr kumimoji="1" lang="en-US" altLang="ja-JP" sz="800">
              <a:solidFill>
                <a:schemeClr val="accent1"/>
              </a:solidFill>
              <a:effectLst>
                <a:glow rad="139700">
                  <a:schemeClr val="bg1"/>
                </a:glow>
              </a:effectLst>
              <a:latin typeface="Meiryo UI" panose="020B0604030504040204" pitchFamily="50" charset="-128"/>
              <a:ea typeface="Meiryo UI" panose="020B0604030504040204" pitchFamily="50" charset="-128"/>
            </a:endParaRPr>
          </a:p>
        </p:txBody>
      </p:sp>
      <p:sp>
        <p:nvSpPr>
          <p:cNvPr id="202" name="テキスト ボックス 201">
            <a:extLst>
              <a:ext uri="{FF2B5EF4-FFF2-40B4-BE49-F238E27FC236}">
                <a16:creationId xmlns:a16="http://schemas.microsoft.com/office/drawing/2014/main" id="{58307B8B-1AA1-F016-DA4B-E6B544EB5A5B}"/>
              </a:ext>
            </a:extLst>
          </p:cNvPr>
          <p:cNvSpPr txBox="1"/>
          <p:nvPr/>
        </p:nvSpPr>
        <p:spPr>
          <a:xfrm>
            <a:off x="4767916" y="5807656"/>
            <a:ext cx="1498349" cy="461665"/>
          </a:xfrm>
          <a:prstGeom prst="rect">
            <a:avLst/>
          </a:prstGeom>
          <a:noFill/>
        </p:spPr>
        <p:txBody>
          <a:bodyPr wrap="square" rtlCol="0">
            <a:spAutoFit/>
          </a:bodyPr>
          <a:lstStyle/>
          <a:p>
            <a:r>
              <a:rPr kumimoji="1" lang="ja-JP" altLang="en-US" sz="800">
                <a:solidFill>
                  <a:schemeClr val="bg1">
                    <a:lumMod val="50000"/>
                  </a:schemeClr>
                </a:solidFill>
                <a:latin typeface="Meiryo UI" panose="020B0604030504040204" pitchFamily="50" charset="-128"/>
                <a:ea typeface="Meiryo UI" panose="020B0604030504040204" pitchFamily="50" charset="-128"/>
              </a:rPr>
              <a:t>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A</a:t>
            </a:r>
            <a:r>
              <a:rPr kumimoji="1" lang="ja-JP" altLang="en-US" sz="800">
                <a:solidFill>
                  <a:schemeClr val="bg1">
                    <a:lumMod val="50000"/>
                  </a:schemeClr>
                </a:solidFill>
                <a:latin typeface="Meiryo UI" panose="020B0604030504040204" pitchFamily="50" charset="-128"/>
                <a:ea typeface="Meiryo UI" panose="020B0604030504040204" pitchFamily="50" charset="-128"/>
              </a:rPr>
              <a:t>とコスト</a:t>
            </a:r>
            <a:r>
              <a:rPr kumimoji="1" lang="en-US" altLang="ja-JP" sz="800">
                <a:solidFill>
                  <a:schemeClr val="bg1">
                    <a:lumMod val="50000"/>
                  </a:schemeClr>
                </a:solidFill>
                <a:latin typeface="Meiryo UI" panose="020B0604030504040204" pitchFamily="50" charset="-128"/>
                <a:ea typeface="Meiryo UI" panose="020B0604030504040204" pitchFamily="50" charset="-128"/>
              </a:rPr>
              <a:t>B</a:t>
            </a:r>
            <a:r>
              <a:rPr kumimoji="1" lang="ja-JP" altLang="en-US" sz="800">
                <a:solidFill>
                  <a:schemeClr val="bg1">
                    <a:lumMod val="50000"/>
                  </a:schemeClr>
                </a:solidFill>
                <a:latin typeface="Meiryo UI" panose="020B0604030504040204" pitchFamily="50" charset="-128"/>
                <a:ea typeface="Meiryo UI" panose="020B0604030504040204" pitchFamily="50" charset="-128"/>
              </a:rPr>
              <a:t>の差分</a:t>
            </a:r>
            <a:endParaRPr kumimoji="1" lang="en-US" altLang="ja-JP" sz="80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800">
                <a:solidFill>
                  <a:schemeClr val="accent1"/>
                </a:solidFill>
                <a:latin typeface="Meiryo UI" panose="020B0604030504040204" pitchFamily="50" charset="-128"/>
                <a:ea typeface="Meiryo UI" panose="020B0604030504040204" pitchFamily="50" charset="-128"/>
              </a:rPr>
              <a:t>　青字：費用逓減の要因</a:t>
            </a:r>
            <a:endParaRPr kumimoji="1" lang="en-US" altLang="ja-JP" sz="800">
              <a:solidFill>
                <a:schemeClr val="accent1"/>
              </a:solidFill>
              <a:latin typeface="Meiryo UI" panose="020B0604030504040204" pitchFamily="50" charset="-128"/>
              <a:ea typeface="Meiryo UI" panose="020B0604030504040204" pitchFamily="50" charset="-128"/>
            </a:endParaRPr>
          </a:p>
          <a:p>
            <a:r>
              <a:rPr kumimoji="1" lang="ja-JP" altLang="en-US" sz="800">
                <a:solidFill>
                  <a:srgbClr val="FF0000"/>
                </a:solidFill>
                <a:latin typeface="Meiryo UI" panose="020B0604030504040204" pitchFamily="50" charset="-128"/>
                <a:ea typeface="Meiryo UI" panose="020B0604030504040204" pitchFamily="50" charset="-128"/>
              </a:rPr>
              <a:t>　赤字：費用増加の原因</a:t>
            </a:r>
            <a:endParaRPr kumimoji="1" lang="en-US" altLang="ja-JP" sz="800">
              <a:solidFill>
                <a:srgbClr val="FF0000"/>
              </a:solidFill>
              <a:latin typeface="Meiryo UI" panose="020B0604030504040204" pitchFamily="50" charset="-128"/>
              <a:ea typeface="Meiryo UI" panose="020B0604030504040204" pitchFamily="50" charset="-128"/>
            </a:endParaRPr>
          </a:p>
        </p:txBody>
      </p:sp>
      <p:sp>
        <p:nvSpPr>
          <p:cNvPr id="203" name="テキスト ボックス 202">
            <a:extLst>
              <a:ext uri="{FF2B5EF4-FFF2-40B4-BE49-F238E27FC236}">
                <a16:creationId xmlns:a16="http://schemas.microsoft.com/office/drawing/2014/main" id="{D747E34C-2877-8296-6969-8FEB81B47520}"/>
              </a:ext>
            </a:extLst>
          </p:cNvPr>
          <p:cNvSpPr txBox="1"/>
          <p:nvPr/>
        </p:nvSpPr>
        <p:spPr>
          <a:xfrm>
            <a:off x="7931196" y="6004954"/>
            <a:ext cx="197533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緑字：コスト</a:t>
            </a:r>
            <a:r>
              <a:rPr kumimoji="1" lang="en-US" altLang="ja-JP" sz="800">
                <a:solidFill>
                  <a:schemeClr val="accent6"/>
                </a:solidFill>
                <a:latin typeface="Meiryo UI" panose="020B0604030504040204" pitchFamily="50" charset="-128"/>
                <a:ea typeface="Meiryo UI" panose="020B0604030504040204" pitchFamily="50" charset="-128"/>
              </a:rPr>
              <a:t>B</a:t>
            </a:r>
            <a:r>
              <a:rPr kumimoji="1" lang="ja-JP" altLang="en-US" sz="800">
                <a:solidFill>
                  <a:schemeClr val="accent6"/>
                </a:solidFill>
                <a:latin typeface="Meiryo UI" panose="020B0604030504040204" pitchFamily="50" charset="-128"/>
                <a:ea typeface="Meiryo UI" panose="020B0604030504040204" pitchFamily="50" charset="-128"/>
              </a:rPr>
              <a:t>の費用増減要因への対策案</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204" name="グラフィックス 203" descr="データベース 枠線">
            <a:extLst>
              <a:ext uri="{FF2B5EF4-FFF2-40B4-BE49-F238E27FC236}">
                <a16:creationId xmlns:a16="http://schemas.microsoft.com/office/drawing/2014/main" id="{2E7BD2CD-A6BA-2FFC-39BD-A431C7E5DD3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52942" y="5833009"/>
            <a:ext cx="150750" cy="150750"/>
          </a:xfrm>
          <a:prstGeom prst="rect">
            <a:avLst/>
          </a:prstGeom>
        </p:spPr>
      </p:pic>
      <p:sp>
        <p:nvSpPr>
          <p:cNvPr id="205" name="テキスト ボックス 204">
            <a:extLst>
              <a:ext uri="{FF2B5EF4-FFF2-40B4-BE49-F238E27FC236}">
                <a16:creationId xmlns:a16="http://schemas.microsoft.com/office/drawing/2014/main" id="{6437FD87-77F5-6806-7638-C89478EB01BF}"/>
              </a:ext>
            </a:extLst>
          </p:cNvPr>
          <p:cNvSpPr txBox="1"/>
          <p:nvPr/>
        </p:nvSpPr>
        <p:spPr>
          <a:xfrm>
            <a:off x="8165870" y="5809728"/>
            <a:ext cx="1717575" cy="215444"/>
          </a:xfrm>
          <a:prstGeom prst="rect">
            <a:avLst/>
          </a:prstGeom>
          <a:noFill/>
        </p:spPr>
        <p:txBody>
          <a:bodyPr wrap="square" rtlCol="0">
            <a:spAutoFit/>
          </a:bodyPr>
          <a:lstStyle/>
          <a:p>
            <a:r>
              <a:rPr kumimoji="1" lang="ja-JP" altLang="en-US" sz="800">
                <a:solidFill>
                  <a:schemeClr val="accent6"/>
                </a:solidFill>
                <a:latin typeface="Meiryo UI" panose="020B0604030504040204" pitchFamily="50" charset="-128"/>
                <a:ea typeface="Meiryo UI" panose="020B0604030504040204" pitchFamily="50" charset="-128"/>
              </a:rPr>
              <a:t>クラウド最適化後の費用逓減イメージ</a:t>
            </a:r>
            <a:endParaRPr kumimoji="1" lang="en-US" altLang="ja-JP" sz="800">
              <a:solidFill>
                <a:schemeClr val="accent6"/>
              </a:solidFill>
              <a:latin typeface="Meiryo UI" panose="020B0604030504040204" pitchFamily="50" charset="-128"/>
              <a:ea typeface="Meiryo UI" panose="020B0604030504040204" pitchFamily="50" charset="-128"/>
            </a:endParaRPr>
          </a:p>
        </p:txBody>
      </p:sp>
      <p:pic>
        <p:nvPicPr>
          <p:cNvPr id="218" name="グラフィックス 133" descr="校舎 単色塗りつぶし">
            <a:extLst>
              <a:ext uri="{FF2B5EF4-FFF2-40B4-BE49-F238E27FC236}">
                <a16:creationId xmlns:a16="http://schemas.microsoft.com/office/drawing/2014/main" id="{693BAA33-DE33-0DA0-1C2A-2CC891B625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10278" y="5360751"/>
            <a:ext cx="230681" cy="230681"/>
          </a:xfrm>
          <a:prstGeom prst="rect">
            <a:avLst/>
          </a:prstGeom>
        </p:spPr>
      </p:pic>
      <p:pic>
        <p:nvPicPr>
          <p:cNvPr id="219" name="グラフィックス 134" descr="校舎 単色塗りつぶし">
            <a:extLst>
              <a:ext uri="{FF2B5EF4-FFF2-40B4-BE49-F238E27FC236}">
                <a16:creationId xmlns:a16="http://schemas.microsoft.com/office/drawing/2014/main" id="{048E2960-A5C5-2109-A229-61F4C69074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8256" y="5313967"/>
            <a:ext cx="230681" cy="230681"/>
          </a:xfrm>
          <a:prstGeom prst="rect">
            <a:avLst/>
          </a:prstGeom>
        </p:spPr>
      </p:pic>
      <p:pic>
        <p:nvPicPr>
          <p:cNvPr id="220" name="グラフィックス 135" descr="校舎 単色塗りつぶし">
            <a:extLst>
              <a:ext uri="{FF2B5EF4-FFF2-40B4-BE49-F238E27FC236}">
                <a16:creationId xmlns:a16="http://schemas.microsoft.com/office/drawing/2014/main" id="{FEDCC4F3-AF6C-D73C-881B-D9719C082A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6234" y="5356753"/>
            <a:ext cx="230681" cy="230681"/>
          </a:xfrm>
          <a:prstGeom prst="rect">
            <a:avLst/>
          </a:prstGeom>
        </p:spPr>
      </p:pic>
      <p:cxnSp>
        <p:nvCxnSpPr>
          <p:cNvPr id="221" name="直線コネクタ 220">
            <a:extLst>
              <a:ext uri="{FF2B5EF4-FFF2-40B4-BE49-F238E27FC236}">
                <a16:creationId xmlns:a16="http://schemas.microsoft.com/office/drawing/2014/main" id="{9BEE9B07-4CC9-47CF-8CC8-206BAE1B62EF}"/>
              </a:ext>
            </a:extLst>
          </p:cNvPr>
          <p:cNvCxnSpPr>
            <a:cxnSpLocks/>
            <a:endCxn id="218" idx="0"/>
          </p:cNvCxnSpPr>
          <p:nvPr/>
        </p:nvCxnSpPr>
        <p:spPr>
          <a:xfrm flipH="1">
            <a:off x="5525619" y="5054803"/>
            <a:ext cx="144366" cy="305948"/>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2" name="直線コネクタ 221">
            <a:extLst>
              <a:ext uri="{FF2B5EF4-FFF2-40B4-BE49-F238E27FC236}">
                <a16:creationId xmlns:a16="http://schemas.microsoft.com/office/drawing/2014/main" id="{F748D4BE-F49D-5F6A-D696-A35B32E1A655}"/>
              </a:ext>
            </a:extLst>
          </p:cNvPr>
          <p:cNvCxnSpPr>
            <a:cxnSpLocks/>
            <a:endCxn id="219" idx="0"/>
          </p:cNvCxnSpPr>
          <p:nvPr/>
        </p:nvCxnSpPr>
        <p:spPr>
          <a:xfrm>
            <a:off x="5669985" y="5054803"/>
            <a:ext cx="33612" cy="259164"/>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3" name="直線コネクタ 222">
            <a:extLst>
              <a:ext uri="{FF2B5EF4-FFF2-40B4-BE49-F238E27FC236}">
                <a16:creationId xmlns:a16="http://schemas.microsoft.com/office/drawing/2014/main" id="{7BDA0502-BD86-ADF7-3896-B9A3F2FB03D6}"/>
              </a:ext>
            </a:extLst>
          </p:cNvPr>
          <p:cNvCxnSpPr>
            <a:cxnSpLocks/>
            <a:endCxn id="220" idx="0"/>
          </p:cNvCxnSpPr>
          <p:nvPr/>
        </p:nvCxnSpPr>
        <p:spPr>
          <a:xfrm>
            <a:off x="5669985" y="5081497"/>
            <a:ext cx="211590" cy="275256"/>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4" name="テキスト ボックス 223">
            <a:extLst>
              <a:ext uri="{FF2B5EF4-FFF2-40B4-BE49-F238E27FC236}">
                <a16:creationId xmlns:a16="http://schemas.microsoft.com/office/drawing/2014/main" id="{52228A47-A50A-2008-7AA9-36EBBD95B166}"/>
              </a:ext>
            </a:extLst>
          </p:cNvPr>
          <p:cNvSpPr txBox="1"/>
          <p:nvPr/>
        </p:nvSpPr>
        <p:spPr>
          <a:xfrm>
            <a:off x="5409334" y="5530058"/>
            <a:ext cx="575799" cy="215444"/>
          </a:xfrm>
          <a:prstGeom prst="rect">
            <a:avLst/>
          </a:prstGeom>
          <a:noFill/>
        </p:spPr>
        <p:txBody>
          <a:bodyPr wrap="square" rtlCol="0">
            <a:spAutoFit/>
          </a:bodyPr>
          <a:lstStyle/>
          <a:p>
            <a:pPr algn="ctr"/>
            <a:r>
              <a:rPr kumimoji="1" lang="ja-JP" altLang="en-US" sz="800">
                <a:latin typeface="Meiryo UI" panose="020B0604030504040204" pitchFamily="50" charset="-128"/>
                <a:ea typeface="Meiryo UI" panose="020B0604030504040204" pitchFamily="50" charset="-128"/>
              </a:rPr>
              <a:t>他の拠点</a:t>
            </a:r>
          </a:p>
        </p:txBody>
      </p:sp>
      <p:pic>
        <p:nvPicPr>
          <p:cNvPr id="146" name="グラフィックス 146" descr="建物 単色塗りつぶし">
            <a:extLst>
              <a:ext uri="{FF2B5EF4-FFF2-40B4-BE49-F238E27FC236}">
                <a16:creationId xmlns:a16="http://schemas.microsoft.com/office/drawing/2014/main" id="{68EE6899-6718-BC42-CD86-F72763DAEEA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947875" y="2951825"/>
            <a:ext cx="209710" cy="209710"/>
          </a:xfrm>
          <a:prstGeom prst="rect">
            <a:avLst/>
          </a:prstGeom>
        </p:spPr>
      </p:pic>
      <p:cxnSp>
        <p:nvCxnSpPr>
          <p:cNvPr id="148" name="直線コネクタ 147">
            <a:extLst>
              <a:ext uri="{FF2B5EF4-FFF2-40B4-BE49-F238E27FC236}">
                <a16:creationId xmlns:a16="http://schemas.microsoft.com/office/drawing/2014/main" id="{A6F66CC4-8C9F-B55F-EA9D-B39F6BCC4675}"/>
              </a:ext>
            </a:extLst>
          </p:cNvPr>
          <p:cNvCxnSpPr>
            <a:cxnSpLocks/>
            <a:stCxn id="144" idx="2"/>
            <a:endCxn id="146" idx="0"/>
          </p:cNvCxnSpPr>
          <p:nvPr/>
        </p:nvCxnSpPr>
        <p:spPr>
          <a:xfrm>
            <a:off x="6888835" y="2746366"/>
            <a:ext cx="163895" cy="205459"/>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pic>
        <p:nvPicPr>
          <p:cNvPr id="155" name="グラフィックス 146" descr="建物 単色塗りつぶし">
            <a:extLst>
              <a:ext uri="{FF2B5EF4-FFF2-40B4-BE49-F238E27FC236}">
                <a16:creationId xmlns:a16="http://schemas.microsoft.com/office/drawing/2014/main" id="{68EE6899-6718-BC42-CD86-F72763DAEEA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633237" y="2949328"/>
            <a:ext cx="209710" cy="209710"/>
          </a:xfrm>
          <a:prstGeom prst="rect">
            <a:avLst/>
          </a:prstGeom>
        </p:spPr>
      </p:pic>
      <p:cxnSp>
        <p:nvCxnSpPr>
          <p:cNvPr id="156" name="直線コネクタ 155">
            <a:extLst>
              <a:ext uri="{FF2B5EF4-FFF2-40B4-BE49-F238E27FC236}">
                <a16:creationId xmlns:a16="http://schemas.microsoft.com/office/drawing/2014/main" id="{A6F66CC4-8C9F-B55F-EA9D-B39F6BCC4675}"/>
              </a:ext>
            </a:extLst>
          </p:cNvPr>
          <p:cNvCxnSpPr>
            <a:cxnSpLocks/>
            <a:stCxn id="144" idx="2"/>
            <a:endCxn id="155" idx="0"/>
          </p:cNvCxnSpPr>
          <p:nvPr/>
        </p:nvCxnSpPr>
        <p:spPr>
          <a:xfrm flipH="1">
            <a:off x="6738092" y="2746366"/>
            <a:ext cx="150743" cy="202962"/>
          </a:xfrm>
          <a:prstGeom prst="line">
            <a:avLst/>
          </a:prstGeom>
          <a:ln w="22225" cmpd="sng">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58" name="テキスト ボックス 157">
            <a:extLst>
              <a:ext uri="{FF2B5EF4-FFF2-40B4-BE49-F238E27FC236}">
                <a16:creationId xmlns:a16="http://schemas.microsoft.com/office/drawing/2014/main" id="{5E635825-092E-5D33-637F-A84BC57494D6}"/>
              </a:ext>
            </a:extLst>
          </p:cNvPr>
          <p:cNvSpPr txBox="1"/>
          <p:nvPr/>
        </p:nvSpPr>
        <p:spPr>
          <a:xfrm>
            <a:off x="8224964" y="1800576"/>
            <a:ext cx="1650248" cy="1077218"/>
          </a:xfrm>
          <a:prstGeom prst="rect">
            <a:avLst/>
          </a:prstGeom>
          <a:noFill/>
        </p:spPr>
        <p:txBody>
          <a:bodyPr wrap="square" rtlCol="0">
            <a:spAutoFit/>
          </a:bodyPr>
          <a:lstStyle/>
          <a:p>
            <a:pPr marL="90488" indent="-90488">
              <a:buFont typeface="Arial" panose="020B0604020202020204" pitchFamily="34" charset="0"/>
              <a:buChar char="•"/>
            </a:pPr>
            <a:r>
              <a:rPr kumimoji="1" lang="ja-JP" altLang="en-US" sz="800">
                <a:solidFill>
                  <a:schemeClr val="accent6"/>
                </a:solidFill>
                <a:effectLst>
                  <a:glow rad="127000">
                    <a:schemeClr val="bg1"/>
                  </a:glow>
                </a:effectLst>
                <a:latin typeface="Meiryo UI" panose="020B0604030504040204" pitchFamily="50" charset="-128"/>
                <a:ea typeface="Meiryo UI" panose="020B0604030504040204" pitchFamily="50" charset="-128"/>
              </a:rPr>
              <a:t>マルチ</a:t>
            </a:r>
            <a:r>
              <a:rPr kumimoji="1" lang="en-US" altLang="ja-JP" sz="800">
                <a:solidFill>
                  <a:schemeClr val="accent6"/>
                </a:solidFill>
                <a:effectLst>
                  <a:glow rad="127000">
                    <a:schemeClr val="bg1"/>
                  </a:glow>
                </a:effectLst>
                <a:latin typeface="Meiryo UI" panose="020B0604030504040204" pitchFamily="50" charset="-128"/>
                <a:ea typeface="Meiryo UI" panose="020B0604030504040204" pitchFamily="50" charset="-128"/>
              </a:rPr>
              <a:t>CSP</a:t>
            </a:r>
            <a:r>
              <a:rPr kumimoji="1" lang="ja-JP" altLang="en-US" sz="800">
                <a:solidFill>
                  <a:schemeClr val="accent6"/>
                </a:solidFill>
                <a:effectLst>
                  <a:glow rad="127000">
                    <a:schemeClr val="bg1"/>
                  </a:glow>
                </a:effectLst>
                <a:latin typeface="Meiryo UI" panose="020B0604030504040204" pitchFamily="50" charset="-128"/>
                <a:ea typeface="Meiryo UI" panose="020B0604030504040204" pitchFamily="50" charset="-128"/>
              </a:rPr>
              <a:t>は原則採用しない</a:t>
            </a:r>
            <a:endParaRPr kumimoji="1" lang="en-US" altLang="ja-JP" sz="800">
              <a:solidFill>
                <a:schemeClr val="accent6"/>
              </a:solidFill>
              <a:effectLst>
                <a:glow rad="127000">
                  <a:schemeClr val="bg1"/>
                </a:glow>
              </a:effectLst>
              <a:latin typeface="Meiryo UI" panose="020B0604030504040204" pitchFamily="50" charset="-128"/>
              <a:ea typeface="Meiryo UI" panose="020B0604030504040204" pitchFamily="50" charset="-128"/>
            </a:endParaRPr>
          </a:p>
          <a:p>
            <a:pPr marL="90488" indent="-90488">
              <a:buFont typeface="Arial" panose="020B0604020202020204" pitchFamily="34" charset="0"/>
              <a:buChar char="•"/>
            </a:pPr>
            <a:r>
              <a:rPr kumimoji="1" lang="ja-JP" altLang="en-US" sz="800">
                <a:solidFill>
                  <a:schemeClr val="accent6"/>
                </a:solidFill>
                <a:effectLst>
                  <a:glow rad="127000">
                    <a:schemeClr val="bg1"/>
                  </a:glow>
                </a:effectLst>
                <a:latin typeface="Meiryo UI" panose="020B0604030504040204" pitchFamily="50" charset="-128"/>
                <a:ea typeface="Meiryo UI" panose="020B0604030504040204" pitchFamily="50" charset="-128"/>
              </a:rPr>
              <a:t>マネージドサービスを利用することによる自動化や効率化を図ることで費用を逓減</a:t>
            </a:r>
            <a:endParaRPr kumimoji="1" lang="en-US" altLang="ja-JP" sz="800">
              <a:solidFill>
                <a:schemeClr val="accent6"/>
              </a:solidFill>
              <a:effectLst>
                <a:glow rad="127000">
                  <a:schemeClr val="bg1"/>
                </a:glow>
              </a:effectLst>
              <a:latin typeface="Meiryo UI" panose="020B0604030504040204" pitchFamily="50" charset="-128"/>
              <a:ea typeface="Meiryo UI" panose="020B0604030504040204" pitchFamily="50" charset="-128"/>
            </a:endParaRPr>
          </a:p>
          <a:p>
            <a:pPr marL="90488" indent="-90488">
              <a:buFont typeface="Arial" panose="020B0604020202020204" pitchFamily="34" charset="0"/>
              <a:buChar char="•"/>
            </a:pPr>
            <a:r>
              <a:rPr kumimoji="1" lang="ja-JP" altLang="en-US" sz="800">
                <a:solidFill>
                  <a:schemeClr val="accent6"/>
                </a:solidFill>
                <a:effectLst>
                  <a:glow rad="127000">
                    <a:schemeClr val="bg1"/>
                  </a:glow>
                </a:effectLst>
                <a:latin typeface="Meiryo UI" panose="020B0604030504040204" pitchFamily="50" charset="-128"/>
                <a:ea typeface="Meiryo UI" panose="020B0604030504040204" pitchFamily="50" charset="-128"/>
              </a:rPr>
              <a:t>多団体の監視等を一元化することで費用を逓減</a:t>
            </a:r>
            <a:endParaRPr kumimoji="1" lang="en-US" altLang="ja-JP" sz="800">
              <a:solidFill>
                <a:schemeClr val="accent6"/>
              </a:solidFill>
              <a:effectLst>
                <a:glow rad="127000">
                  <a:schemeClr val="bg1"/>
                </a:glow>
              </a:effectLst>
              <a:latin typeface="Meiryo UI" panose="020B0604030504040204" pitchFamily="50" charset="-128"/>
              <a:ea typeface="Meiryo UI" panose="020B0604030504040204" pitchFamily="50" charset="-128"/>
            </a:endParaRPr>
          </a:p>
          <a:p>
            <a:pPr marL="90488" indent="-90488">
              <a:buFont typeface="Arial" panose="020B0604020202020204" pitchFamily="34" charset="0"/>
              <a:buChar char="•"/>
            </a:pPr>
            <a:r>
              <a:rPr kumimoji="1" lang="ja-JP" altLang="en-US" sz="800">
                <a:solidFill>
                  <a:schemeClr val="accent6"/>
                </a:solidFill>
                <a:effectLst>
                  <a:glow rad="127000">
                    <a:schemeClr val="bg1"/>
                  </a:glow>
                </a:effectLst>
                <a:latin typeface="Meiryo UI" panose="020B0604030504040204" pitchFamily="50" charset="-128"/>
                <a:ea typeface="Meiryo UI" panose="020B0604030504040204" pitchFamily="50" charset="-128"/>
              </a:rPr>
              <a:t>リザーブドインスタンスの導入により費用を逓減</a:t>
            </a:r>
            <a:endParaRPr kumimoji="1" lang="en-US" altLang="ja-JP" sz="800">
              <a:solidFill>
                <a:schemeClr val="accent6"/>
              </a:solidFill>
              <a:effectLst>
                <a:glow rad="127000">
                  <a:schemeClr val="bg1"/>
                </a:glo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642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5E72ED9-B53F-DA6F-93BB-C3C5788888FD}"/>
              </a:ext>
            </a:extLst>
          </p:cNvPr>
          <p:cNvSpPr/>
          <p:nvPr/>
        </p:nvSpPr>
        <p:spPr>
          <a:xfrm>
            <a:off x="6298414" y="2744581"/>
            <a:ext cx="3456001" cy="1387733"/>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900" b="1" kern="0">
                <a:solidFill>
                  <a:srgbClr val="000000"/>
                </a:solidFill>
                <a:latin typeface="Meiryo UI" panose="020B0604030504040204" pitchFamily="50" charset="-128"/>
                <a:ea typeface="Meiryo UI" panose="020B0604030504040204" pitchFamily="50" charset="-128"/>
              </a:rPr>
              <a:t>通信回線費の増加要因（詳細）と削減見込み</a:t>
            </a:r>
            <a:endPar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n"/>
              <a:tabLst/>
              <a:defRPr/>
            </a:pPr>
            <a:r>
              <a:rPr lang="ja-JP" altLang="en-US" sz="900" kern="0">
                <a:solidFill>
                  <a:srgbClr val="000000"/>
                </a:solidFill>
                <a:latin typeface="Meiryo UI"/>
                <a:ea typeface="Meiryo UI"/>
                <a:cs typeface="Arial"/>
              </a:rPr>
              <a:t>現行利用中のシステムと先行事業で利用中の保守回線の費用按分有無の違い</a:t>
            </a:r>
            <a:endParaRPr lang="en-US" altLang="ja-JP" sz="900" kern="0">
              <a:solidFill>
                <a:srgbClr val="000000"/>
              </a:solidFill>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a:ea typeface="Meiryo UI"/>
                <a:cs typeface="Arial"/>
              </a:rPr>
              <a:t>現行利用中の保守回線は、共同利用していることにより費用按分ができている</a:t>
            </a:r>
            <a:endParaRPr lang="en-US" altLang="ja-JP" sz="900" kern="0">
              <a:solidFill>
                <a:srgbClr val="000000"/>
              </a:solidFill>
              <a:latin typeface="Meiryo UI"/>
              <a:ea typeface="Meiryo UI"/>
              <a:cs typeface="Arial"/>
            </a:endParaRPr>
          </a:p>
          <a:p>
            <a:pPr marL="453150" lvl="1" indent="-228600" defTabSz="914400">
              <a:buFont typeface="+mj-ea"/>
              <a:buAutoNum type="circleNumDbPlain"/>
              <a:defRPr/>
            </a:pPr>
            <a:r>
              <a:rPr lang="ja-JP" altLang="en-US" sz="900" kern="0">
                <a:solidFill>
                  <a:srgbClr val="000000"/>
                </a:solidFill>
                <a:latin typeface="Meiryo UI"/>
                <a:ea typeface="Meiryo UI"/>
                <a:cs typeface="Arial"/>
              </a:rPr>
              <a:t>先行事業の保守回線は、現時点で宇和島市のみの利用を想定した試算になっており費用按分が考慮されていない</a:t>
            </a:r>
            <a:endParaRPr lang="en-US" altLang="ja-JP" sz="900" kern="0">
              <a:solidFill>
                <a:srgbClr val="000000"/>
              </a:solidFill>
              <a:latin typeface="Meiryo UI"/>
              <a:ea typeface="Meiryo UI"/>
              <a:cs typeface="Arial"/>
            </a:endParaRPr>
          </a:p>
          <a:p>
            <a:pPr marL="224550" lvl="1" defTabSz="914400">
              <a:defRPr/>
            </a:pPr>
            <a:r>
              <a:rPr lang="ja-JP" altLang="en-US" sz="900" kern="0">
                <a:solidFill>
                  <a:srgbClr val="FF0000"/>
                </a:solidFill>
                <a:latin typeface="Meiryo UI"/>
                <a:ea typeface="Meiryo UI"/>
                <a:cs typeface="Arial"/>
              </a:rPr>
              <a:t>→ </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今後は当該保守回線の共同利用を見込んでおり、複数団体で</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費用按分となることで費用逓減が可能と想定</a:t>
            </a:r>
            <a:r>
              <a:rPr lang="en-US" altLang="ja-JP" sz="900" kern="0">
                <a:solidFill>
                  <a:srgbClr val="FF0000"/>
                </a:solidFill>
                <a:latin typeface="Meiryo UI"/>
                <a:ea typeface="Meiryo UI"/>
                <a:cs typeface="Arial"/>
              </a:rPr>
              <a:t>】</a:t>
            </a:r>
            <a:endParaRPr lang="ja-JP" altLang="en-US" sz="900" kern="0">
              <a:solidFill>
                <a:srgbClr val="FF0000"/>
              </a:solidFill>
              <a:latin typeface="Meiryo UI"/>
              <a:ea typeface="Meiryo UI"/>
              <a:cs typeface="Arial"/>
            </a:endParaRPr>
          </a:p>
        </p:txBody>
      </p:sp>
      <p:sp>
        <p:nvSpPr>
          <p:cNvPr id="4" name="タイトル 3">
            <a:extLst>
              <a:ext uri="{FF2B5EF4-FFF2-40B4-BE49-F238E27FC236}">
                <a16:creationId xmlns:a16="http://schemas.microsoft.com/office/drawing/2014/main" id="{1B1A3050-4A14-43BA-9390-A195098DB8F7}"/>
              </a:ext>
            </a:extLst>
          </p:cNvPr>
          <p:cNvSpPr>
            <a:spLocks noGrp="1"/>
          </p:cNvSpPr>
          <p:nvPr>
            <p:ph type="title"/>
          </p:nvPr>
        </p:nvSpPr>
        <p:spPr/>
        <p:txBody>
          <a:bodyPr>
            <a:noAutofit/>
          </a:bodyPr>
          <a:lstStyle/>
          <a:p>
            <a:r>
              <a:rPr lang="ja-JP" altLang="en-US" sz="2400" b="1">
                <a:latin typeface="Meiryo UI" panose="020B0604030504040204" pitchFamily="50" charset="-128"/>
                <a:ea typeface="Meiryo UI" panose="020B0604030504040204" pitchFamily="50" charset="-128"/>
              </a:rPr>
              <a:t>令和５年度の検証結果（宇和島市の</a:t>
            </a:r>
            <a:r>
              <a:rPr lang="en-US" altLang="ja-JP" sz="2400" b="1">
                <a:latin typeface="Meiryo UI" panose="020B0604030504040204" pitchFamily="50" charset="-128"/>
                <a:ea typeface="Meiryo UI" panose="020B0604030504040204" pitchFamily="50" charset="-128"/>
              </a:rPr>
              <a:t>A</a:t>
            </a:r>
            <a:r>
              <a:rPr lang="ja-JP" altLang="en-US" sz="2400" b="1">
                <a:latin typeface="Meiryo UI" panose="020B0604030504040204" pitchFamily="50" charset="-128"/>
                <a:ea typeface="Meiryo UI" panose="020B0604030504040204" pitchFamily="50" charset="-128"/>
              </a:rPr>
              <a:t>と</a:t>
            </a:r>
            <a:r>
              <a:rPr lang="en-US" altLang="ja-JP" sz="2400" b="1">
                <a:latin typeface="Meiryo UI" panose="020B0604030504040204" pitchFamily="50" charset="-128"/>
                <a:ea typeface="Meiryo UI" panose="020B0604030504040204" pitchFamily="50" charset="-128"/>
              </a:rPr>
              <a:t>B</a:t>
            </a:r>
            <a:r>
              <a:rPr lang="ja-JP" altLang="en-US" sz="2400" b="1">
                <a:latin typeface="Meiryo UI" panose="020B0604030504040204" pitchFamily="50" charset="-128"/>
                <a:ea typeface="Meiryo UI" panose="020B0604030504040204" pitchFamily="50" charset="-128"/>
              </a:rPr>
              <a:t>の比較）</a:t>
            </a:r>
          </a:p>
        </p:txBody>
      </p:sp>
      <p:sp>
        <p:nvSpPr>
          <p:cNvPr id="28" name="テキスト ボックス 27">
            <a:extLst>
              <a:ext uri="{FF2B5EF4-FFF2-40B4-BE49-F238E27FC236}">
                <a16:creationId xmlns:a16="http://schemas.microsoft.com/office/drawing/2014/main" id="{C7696012-D309-44BD-A3A3-F9723FF0E6A8}"/>
              </a:ext>
            </a:extLst>
          </p:cNvPr>
          <p:cNvSpPr txBox="1"/>
          <p:nvPr/>
        </p:nvSpPr>
        <p:spPr bwMode="auto">
          <a:xfrm>
            <a:off x="72000" y="595073"/>
            <a:ext cx="9767557" cy="1815849"/>
          </a:xfrm>
          <a:prstGeom prst="rect">
            <a:avLst/>
          </a:prstGeom>
          <a:noFill/>
          <a:ln w="28575" algn="ctr">
            <a:solidFill>
              <a:sysClr val="window" lastClr="FFFFFF">
                <a:lumMod val="65000"/>
              </a:sysClr>
            </a:solidFill>
            <a:miter lim="800000"/>
            <a:headEnd/>
            <a:tailEnd/>
          </a:ln>
          <a:effectLst/>
        </p:spPr>
        <p:txBody>
          <a:bodyPr wrap="square" lIns="91406" tIns="45704" rIns="91406" bIns="45704" rtlCol="0" anchor="t">
            <a:spAutoFit/>
          </a:bodyPr>
          <a:lstStyle/>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宇和島市のランニングコストは、</a:t>
            </a:r>
            <a:r>
              <a:rPr kumimoji="1" lang="ja-JP" altLang="en-US" sz="1600" b="1" kern="0">
                <a:solidFill>
                  <a:srgbClr val="FF0000"/>
                </a:solidFill>
                <a:latin typeface="Meiryo UI"/>
                <a:ea typeface="Meiryo UI"/>
              </a:rPr>
              <a:t>約</a:t>
            </a:r>
            <a:r>
              <a:rPr kumimoji="1" lang="en-US" altLang="ja-JP" sz="1600" b="1" kern="0">
                <a:solidFill>
                  <a:srgbClr val="FF0000"/>
                </a:solidFill>
                <a:latin typeface="Meiryo UI"/>
                <a:ea typeface="Meiryo UI"/>
              </a:rPr>
              <a:t>31</a:t>
            </a:r>
            <a:r>
              <a:rPr kumimoji="1" lang="ja-JP" altLang="en-US" sz="1600" b="1" kern="0">
                <a:solidFill>
                  <a:srgbClr val="FF0000"/>
                </a:solidFill>
                <a:latin typeface="Meiryo UI"/>
                <a:ea typeface="Meiryo UI"/>
              </a:rPr>
              <a:t>百万円増加</a:t>
            </a:r>
            <a:r>
              <a:rPr kumimoji="1" lang="ja-JP" altLang="en-US" sz="1200" b="1" kern="0">
                <a:solidFill>
                  <a:srgbClr val="FF0000"/>
                </a:solidFill>
                <a:latin typeface="Meiryo UI"/>
                <a:ea typeface="Meiryo UI"/>
              </a:rPr>
              <a:t>（</a:t>
            </a:r>
            <a:r>
              <a:rPr kumimoji="1" lang="en-US" altLang="ja-JP" sz="1200" b="1" kern="0">
                <a:solidFill>
                  <a:srgbClr val="FF0000"/>
                </a:solidFill>
                <a:latin typeface="Meiryo UI"/>
                <a:ea typeface="Meiryo UI"/>
              </a:rPr>
              <a:t>+</a:t>
            </a:r>
            <a:r>
              <a:rPr kumimoji="1" lang="ja-JP" altLang="en-US" sz="1200" b="1" kern="0">
                <a:solidFill>
                  <a:srgbClr val="FF0000"/>
                </a:solidFill>
                <a:latin typeface="Meiryo UI"/>
                <a:ea typeface="Meiryo UI"/>
              </a:rPr>
              <a:t>８</a:t>
            </a:r>
            <a:r>
              <a:rPr kumimoji="1" lang="en-US" altLang="ja-JP" sz="1200" b="1" kern="0">
                <a:solidFill>
                  <a:srgbClr val="FF0000"/>
                </a:solidFill>
                <a:latin typeface="Meiryo UI"/>
                <a:ea typeface="Meiryo UI"/>
              </a:rPr>
              <a:t>%</a:t>
            </a:r>
            <a:r>
              <a:rPr kumimoji="1" lang="ja-JP" altLang="en-US" sz="1200" b="1" kern="0">
                <a:solidFill>
                  <a:srgbClr val="FF0000"/>
                </a:solidFill>
                <a:latin typeface="Meiryo UI"/>
                <a:ea typeface="Meiryo UI"/>
              </a:rPr>
              <a:t>）</a:t>
            </a:r>
            <a:r>
              <a:rPr kumimoji="1" lang="ja-JP" altLang="en-US" sz="1600" kern="0">
                <a:solidFill>
                  <a:prstClr val="black"/>
                </a:solidFill>
                <a:latin typeface="Meiryo UI"/>
                <a:ea typeface="Meiryo UI"/>
              </a:rPr>
              <a:t>している。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現行のデータセンター（ハードウェア共有）では、「ソフトウェア借料」</a:t>
            </a:r>
            <a:r>
              <a:rPr kumimoji="1" lang="ja-JP" altLang="en-US" sz="1200" kern="0">
                <a:solidFill>
                  <a:prstClr val="black"/>
                </a:solidFill>
                <a:latin typeface="Meiryo UI"/>
                <a:ea typeface="Meiryo UI"/>
              </a:rPr>
              <a:t>（</a:t>
            </a:r>
            <a:r>
              <a:rPr kumimoji="1" lang="en-US" altLang="ja-JP" sz="1200" kern="0">
                <a:solidFill>
                  <a:prstClr val="black"/>
                </a:solidFill>
                <a:latin typeface="Meiryo UI"/>
                <a:ea typeface="Meiryo UI"/>
              </a:rPr>
              <a:t>ASP</a:t>
            </a:r>
            <a:r>
              <a:rPr kumimoji="1" lang="ja-JP" altLang="en-US" sz="1200" kern="0">
                <a:solidFill>
                  <a:prstClr val="black"/>
                </a:solidFill>
                <a:latin typeface="Meiryo UI"/>
                <a:ea typeface="Meiryo UI"/>
              </a:rPr>
              <a:t>利用料）</a:t>
            </a:r>
            <a:r>
              <a:rPr kumimoji="1" lang="ja-JP" altLang="en-US" sz="1600" kern="0">
                <a:solidFill>
                  <a:prstClr val="black"/>
                </a:solidFill>
                <a:latin typeface="Meiryo UI"/>
                <a:ea typeface="Meiryo UI"/>
              </a:rPr>
              <a:t>に、「システム運用作業」、「データセンター利用費」、「通信回線費」、「クラウド利用経費」などが内包されている。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b="1" u="sng" kern="0">
                <a:solidFill>
                  <a:prstClr val="black"/>
                </a:solidFill>
                <a:latin typeface="Meiryo UI"/>
                <a:ea typeface="Meiryo UI"/>
              </a:rPr>
              <a:t>「ソフトウェア借料」について、ガバメントクラウドへの移行したことで逓減</a:t>
            </a:r>
            <a:r>
              <a:rPr kumimoji="1" lang="ja-JP" altLang="en-US" sz="1200" b="1" u="sng" kern="0">
                <a:solidFill>
                  <a:srgbClr val="00338D"/>
                </a:solidFill>
                <a:latin typeface="Meiryo UI"/>
                <a:ea typeface="Meiryo UI"/>
              </a:rPr>
              <a:t>（約</a:t>
            </a:r>
            <a:r>
              <a:rPr kumimoji="1" lang="en-US" altLang="ja-JP" sz="1200" b="1" u="sng" kern="0">
                <a:solidFill>
                  <a:srgbClr val="00338D"/>
                </a:solidFill>
                <a:latin typeface="Meiryo UI"/>
                <a:ea typeface="Meiryo UI"/>
              </a:rPr>
              <a:t>120</a:t>
            </a:r>
            <a:r>
              <a:rPr kumimoji="1" lang="ja-JP" altLang="en-US" sz="1200" b="1" u="sng" kern="0">
                <a:solidFill>
                  <a:srgbClr val="00338D"/>
                </a:solidFill>
                <a:latin typeface="Meiryo UI"/>
                <a:ea typeface="Meiryo UI"/>
              </a:rPr>
              <a:t>百万円、</a:t>
            </a:r>
            <a:r>
              <a:rPr kumimoji="1" lang="en-US" altLang="ja-JP" sz="1200" b="1" u="sng" kern="0">
                <a:solidFill>
                  <a:srgbClr val="00338D"/>
                </a:solidFill>
                <a:latin typeface="Meiryo UI"/>
                <a:ea typeface="Meiryo UI"/>
              </a:rPr>
              <a:t>-29%</a:t>
            </a:r>
            <a:r>
              <a:rPr kumimoji="1" lang="ja-JP" altLang="en-US" sz="1200" b="1" u="sng" kern="0">
                <a:solidFill>
                  <a:srgbClr val="00338D"/>
                </a:solidFill>
                <a:latin typeface="Meiryo UI"/>
                <a:ea typeface="Meiryo UI"/>
              </a:rPr>
              <a:t>）</a:t>
            </a:r>
            <a:r>
              <a:rPr kumimoji="1" lang="ja-JP" altLang="en-US" sz="1600" kern="0">
                <a:solidFill>
                  <a:prstClr val="black"/>
                </a:solidFill>
                <a:latin typeface="Meiryo UI"/>
                <a:ea typeface="Meiryo UI"/>
              </a:rPr>
              <a:t>した一方、</a:t>
            </a:r>
            <a:r>
              <a:rPr kumimoji="1" lang="ja-JP" altLang="en-US" sz="1600" b="1" u="sng" kern="0">
                <a:solidFill>
                  <a:prstClr val="black"/>
                </a:solidFill>
                <a:latin typeface="Meiryo UI"/>
                <a:ea typeface="Meiryo UI"/>
              </a:rPr>
              <a:t>「通信回線費</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30</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+7%</a:t>
            </a:r>
            <a:r>
              <a:rPr kumimoji="1" lang="ja-JP" altLang="en-US" sz="1200" b="1" u="sng" kern="0">
                <a:solidFill>
                  <a:srgbClr val="FF0000"/>
                </a:solidFill>
                <a:latin typeface="Meiryo UI"/>
                <a:ea typeface="Meiryo UI"/>
              </a:rPr>
              <a:t>）</a:t>
            </a:r>
            <a:r>
              <a:rPr kumimoji="1" lang="ja-JP" altLang="en-US" sz="1600" b="1" u="sng" kern="0">
                <a:solidFill>
                  <a:prstClr val="black"/>
                </a:solidFill>
                <a:latin typeface="Meiryo UI"/>
                <a:ea typeface="Meiryo UI"/>
              </a:rPr>
              <a:t>」及び「クラウド利用経費</a:t>
            </a:r>
            <a:r>
              <a:rPr kumimoji="1" lang="ja-JP" altLang="en-US" sz="1200" b="1" u="sng" kern="0">
                <a:solidFill>
                  <a:srgbClr val="FF0000"/>
                </a:solidFill>
                <a:latin typeface="Meiryo UI"/>
                <a:ea typeface="Meiryo UI"/>
              </a:rPr>
              <a:t>（約</a:t>
            </a:r>
            <a:r>
              <a:rPr kumimoji="1" lang="en-US" altLang="ja-JP" sz="1200" b="1" u="sng" kern="0">
                <a:solidFill>
                  <a:srgbClr val="FF0000"/>
                </a:solidFill>
                <a:latin typeface="Meiryo UI"/>
                <a:ea typeface="Meiryo UI"/>
              </a:rPr>
              <a:t>121</a:t>
            </a:r>
            <a:r>
              <a:rPr kumimoji="1" lang="ja-JP" altLang="en-US" sz="1200" b="1" u="sng" kern="0">
                <a:solidFill>
                  <a:srgbClr val="FF0000"/>
                </a:solidFill>
                <a:latin typeface="Meiryo UI"/>
                <a:ea typeface="Meiryo UI"/>
              </a:rPr>
              <a:t>百万円、</a:t>
            </a:r>
            <a:r>
              <a:rPr kumimoji="1" lang="en-US" altLang="ja-JP" sz="1200" b="1" u="sng" kern="0">
                <a:solidFill>
                  <a:srgbClr val="FF0000"/>
                </a:solidFill>
                <a:latin typeface="Meiryo UI"/>
                <a:ea typeface="Meiryo UI"/>
              </a:rPr>
              <a:t>+29.3%</a:t>
            </a:r>
            <a:r>
              <a:rPr kumimoji="1" lang="ja-JP" altLang="en-US" sz="1200" b="1" u="sng" kern="0">
                <a:solidFill>
                  <a:srgbClr val="FF0000"/>
                </a:solidFill>
                <a:latin typeface="Meiryo UI"/>
                <a:ea typeface="Meiryo UI"/>
              </a:rPr>
              <a:t>）</a:t>
            </a:r>
            <a:r>
              <a:rPr kumimoji="1" lang="ja-JP" altLang="en-US" sz="1600" b="1" u="sng" kern="0">
                <a:solidFill>
                  <a:prstClr val="black"/>
                </a:solidFill>
                <a:latin typeface="Meiryo UI"/>
                <a:ea typeface="Meiryo UI"/>
              </a:rPr>
              <a:t>」は費目替えとなり増加</a:t>
            </a:r>
            <a:r>
              <a:rPr kumimoji="1" lang="ja-JP" altLang="en-US" sz="1600" kern="0">
                <a:solidFill>
                  <a:prstClr val="black"/>
                </a:solidFill>
                <a:latin typeface="Meiryo UI"/>
                <a:ea typeface="Meiryo UI"/>
              </a:rPr>
              <a:t>となっている。</a:t>
            </a:r>
            <a:endParaRPr kumimoji="1" lang="en-US" altLang="ja-JP" sz="1600" kern="0">
              <a:solidFill>
                <a:prstClr val="black"/>
              </a:solidFill>
              <a:latin typeface="Meiryo UI"/>
              <a:ea typeface="Meiryo UI"/>
            </a:endParaRPr>
          </a:p>
          <a:p>
            <a:pPr marL="285750" indent="-285750" defTabSz="914400">
              <a:buFont typeface="Meiryo UI" panose="020B0604030504040204" pitchFamily="50" charset="-128"/>
              <a:buChar char="○"/>
              <a:defRPr/>
            </a:pPr>
            <a:r>
              <a:rPr kumimoji="1" lang="ja-JP" altLang="en-US" sz="1600" kern="0">
                <a:solidFill>
                  <a:prstClr val="black"/>
                </a:solidFill>
                <a:latin typeface="Meiryo UI"/>
                <a:ea typeface="Meiryo UI"/>
              </a:rPr>
              <a:t>なお、庁内にディザスタリカバリやスプールサーバ等を設置しており、ガバメントクラウドへ移行後においても同規模の「ハードウェア借料」及び「ハードウェア保守費」が発生する。</a:t>
            </a:r>
            <a:endParaRPr kumimoji="1" lang="en-US" altLang="ja-JP" sz="1600" kern="0">
              <a:solidFill>
                <a:prstClr val="black"/>
              </a:solidFill>
              <a:latin typeface="Meiryo UI"/>
              <a:ea typeface="Meiryo UI"/>
            </a:endParaRPr>
          </a:p>
        </p:txBody>
      </p:sp>
      <p:sp>
        <p:nvSpPr>
          <p:cNvPr id="3" name="スライド番号プレースホルダー 5">
            <a:extLst>
              <a:ext uri="{FF2B5EF4-FFF2-40B4-BE49-F238E27FC236}">
                <a16:creationId xmlns:a16="http://schemas.microsoft.com/office/drawing/2014/main" id="{DBFF1A8B-91AB-CFA0-D7D0-41DF14967921}"/>
              </a:ext>
            </a:extLst>
          </p:cNvPr>
          <p:cNvSpPr>
            <a:spLocks noGrp="1"/>
          </p:cNvSpPr>
          <p:nvPr>
            <p:ph type="sldNum" sz="quarter" idx="12"/>
          </p:nvPr>
        </p:nvSpPr>
        <p:spPr>
          <a:xfrm>
            <a:off x="7668683" y="6484408"/>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EA680-D336-4FF7-8B7A-9848BB0A1C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テキスト ボックス 7">
            <a:extLst>
              <a:ext uri="{FF2B5EF4-FFF2-40B4-BE49-F238E27FC236}">
                <a16:creationId xmlns:a16="http://schemas.microsoft.com/office/drawing/2014/main" id="{1C0480B5-B2B3-1CF7-63F3-CC3F6FBFFA9B}"/>
              </a:ext>
            </a:extLst>
          </p:cNvPr>
          <p:cNvSpPr txBox="1"/>
          <p:nvPr/>
        </p:nvSpPr>
        <p:spPr>
          <a:xfrm>
            <a:off x="258029" y="2629021"/>
            <a:ext cx="2372765"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宇和島市の経費項目ごとの増減</a:t>
            </a:r>
            <a:r>
              <a:rPr kumimoji="1" lang="en-US" altLang="ja-JP" sz="1200">
                <a:latin typeface="Meiryo UI" panose="020B0604030504040204" pitchFamily="50" charset="-128"/>
                <a:ea typeface="Meiryo UI" panose="020B0604030504040204" pitchFamily="50" charset="-128"/>
              </a:rPr>
              <a:t>】</a:t>
            </a:r>
          </a:p>
        </p:txBody>
      </p:sp>
      <p:sp>
        <p:nvSpPr>
          <p:cNvPr id="7" name="テキスト ボックス 6">
            <a:extLst>
              <a:ext uri="{FF2B5EF4-FFF2-40B4-BE49-F238E27FC236}">
                <a16:creationId xmlns:a16="http://schemas.microsoft.com/office/drawing/2014/main" id="{377336E0-5ABD-F7A2-49B9-AFE86F668FC9}"/>
              </a:ext>
            </a:extLst>
          </p:cNvPr>
          <p:cNvSpPr txBox="1"/>
          <p:nvPr/>
        </p:nvSpPr>
        <p:spPr>
          <a:xfrm>
            <a:off x="5236494" y="2687738"/>
            <a:ext cx="877163" cy="230832"/>
          </a:xfrm>
          <a:prstGeom prst="rect">
            <a:avLst/>
          </a:prstGeom>
          <a:noFill/>
        </p:spPr>
        <p:txBody>
          <a:bodyPr wrap="none" rtlCol="0">
            <a:spAutoFit/>
          </a:bodyPr>
          <a:lstStyle/>
          <a:p>
            <a:r>
              <a:rPr kumimoji="1" lang="ja-JP" altLang="en-US" sz="900">
                <a:latin typeface="Meiryo UI" panose="020B0604030504040204" pitchFamily="50" charset="-128"/>
                <a:ea typeface="Meiryo UI" panose="020B0604030504040204" pitchFamily="50" charset="-128"/>
              </a:rPr>
              <a:t>（単位：円）</a:t>
            </a:r>
            <a:endParaRPr kumimoji="1" lang="en-US" altLang="ja-JP" sz="90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1A1D7853-F788-7FAC-A6AA-6DE4EC3F3A6E}"/>
              </a:ext>
            </a:extLst>
          </p:cNvPr>
          <p:cNvGraphicFramePr>
            <a:graphicFrameLocks noGrp="1"/>
          </p:cNvGraphicFramePr>
          <p:nvPr>
            <p:extLst>
              <p:ext uri="{D42A27DB-BD31-4B8C-83A1-F6EECF244321}">
                <p14:modId xmlns:p14="http://schemas.microsoft.com/office/powerpoint/2010/main" val="191746792"/>
              </p:ext>
            </p:extLst>
          </p:nvPr>
        </p:nvGraphicFramePr>
        <p:xfrm>
          <a:off x="360000" y="2988000"/>
          <a:ext cx="5764575" cy="2913663"/>
        </p:xfrm>
        <a:graphic>
          <a:graphicData uri="http://schemas.openxmlformats.org/drawingml/2006/table">
            <a:tbl>
              <a:tblPr/>
              <a:tblGrid>
                <a:gridCol w="449625">
                  <a:extLst>
                    <a:ext uri="{9D8B030D-6E8A-4147-A177-3AD203B41FA5}">
                      <a16:colId xmlns:a16="http://schemas.microsoft.com/office/drawing/2014/main" val="1362134056"/>
                    </a:ext>
                  </a:extLst>
                </a:gridCol>
                <a:gridCol w="1047750">
                  <a:extLst>
                    <a:ext uri="{9D8B030D-6E8A-4147-A177-3AD203B41FA5}">
                      <a16:colId xmlns:a16="http://schemas.microsoft.com/office/drawing/2014/main" val="3384289395"/>
                    </a:ext>
                  </a:extLst>
                </a:gridCol>
                <a:gridCol w="1371600">
                  <a:extLst>
                    <a:ext uri="{9D8B030D-6E8A-4147-A177-3AD203B41FA5}">
                      <a16:colId xmlns:a16="http://schemas.microsoft.com/office/drawing/2014/main" val="1843406141"/>
                    </a:ext>
                  </a:extLst>
                </a:gridCol>
                <a:gridCol w="1400175">
                  <a:extLst>
                    <a:ext uri="{9D8B030D-6E8A-4147-A177-3AD203B41FA5}">
                      <a16:colId xmlns:a16="http://schemas.microsoft.com/office/drawing/2014/main" val="3918405710"/>
                    </a:ext>
                  </a:extLst>
                </a:gridCol>
                <a:gridCol w="923925">
                  <a:extLst>
                    <a:ext uri="{9D8B030D-6E8A-4147-A177-3AD203B41FA5}">
                      <a16:colId xmlns:a16="http://schemas.microsoft.com/office/drawing/2014/main" val="4249065214"/>
                    </a:ext>
                  </a:extLst>
                </a:gridCol>
                <a:gridCol w="571500">
                  <a:extLst>
                    <a:ext uri="{9D8B030D-6E8A-4147-A177-3AD203B41FA5}">
                      <a16:colId xmlns:a16="http://schemas.microsoft.com/office/drawing/2014/main" val="2943580680"/>
                    </a:ext>
                  </a:extLst>
                </a:gridCol>
              </a:tblGrid>
              <a:tr h="380587">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rgbClr val="FFFFFF"/>
                          </a:solidFill>
                          <a:effectLst/>
                          <a:latin typeface="Meiryo UI" panose="020B0604030504040204" pitchFamily="50" charset="-128"/>
                          <a:ea typeface="Meiryo UI" panose="020B0604030504040204" pitchFamily="50" charset="-128"/>
                        </a:rPr>
                        <a:t>コスト</a:t>
                      </a:r>
                      <a:r>
                        <a:rPr lang="en-US" altLang="ja-JP" sz="900" b="0" i="0" u="none" strike="noStrike">
                          <a:solidFill>
                            <a:srgbClr val="FFFFFF"/>
                          </a:solidFill>
                          <a:effectLst/>
                          <a:latin typeface="Meiryo UI" panose="020B0604030504040204" pitchFamily="50" charset="-128"/>
                          <a:ea typeface="Meiryo UI" panose="020B0604030504040204" pitchFamily="50" charset="-128"/>
                        </a:rPr>
                        <a:t>A</a:t>
                      </a:r>
                      <a:endParaRPr lang="ja-JP" altLang="en-US" sz="900" b="0" i="0" u="none" strike="noStrike">
                        <a:solidFill>
                          <a:srgbClr val="FFFFFF"/>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a:t>
                      </a:r>
                      <a:r>
                        <a:rPr lang="en-US" altLang="ja-JP" sz="900" b="0" i="0" u="none" strike="noStrike">
                          <a:solidFill>
                            <a:schemeClr val="bg1"/>
                          </a:solidFill>
                          <a:effectLst/>
                          <a:latin typeface="Meiryo UI" panose="020B0604030504040204" pitchFamily="50" charset="-128"/>
                          <a:ea typeface="Meiryo UI" panose="020B0604030504040204" pitchFamily="50" charset="-128"/>
                        </a:rPr>
                        <a:t>B</a:t>
                      </a:r>
                      <a:endParaRPr kumimoji="1" lang="ja-JP" altLang="en-US" sz="900" b="0">
                        <a:solidFill>
                          <a:schemeClr val="bg1"/>
                        </a:solidFill>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8D"/>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コスト差異</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r>
                        <a:rPr lang="en-US" altLang="ja-JP" sz="900" b="0" i="0" u="none" strike="noStrike">
                          <a:solidFill>
                            <a:schemeClr val="bg1"/>
                          </a:solidFill>
                          <a:effectLst/>
                          <a:latin typeface="Meiryo UI" panose="020B0604030504040204" pitchFamily="50" charset="-128"/>
                          <a:ea typeface="Meiryo UI" panose="020B0604030504040204" pitchFamily="50" charset="-128"/>
                        </a:rPr>
                        <a:t>B-A</a:t>
                      </a:r>
                      <a:r>
                        <a:rPr lang="ja-JP" altLang="en-US" sz="900" b="0" i="0" u="none" strike="noStrike">
                          <a:solidFill>
                            <a:schemeClr val="bg1"/>
                          </a:solidFill>
                          <a:effectLst/>
                          <a:latin typeface="Meiryo UI" panose="020B0604030504040204" pitchFamily="50" charset="-128"/>
                          <a:ea typeface="Meiryo UI" panose="020B0604030504040204" pitchFamily="50" charset="-128"/>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増減率</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69783400"/>
                  </a:ext>
                </a:extLst>
              </a:tr>
              <a:tr h="194852">
                <a:tc rowSpan="3">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システム運用作業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3543649"/>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ハードウェア保守作業</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3453760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その他外部委託費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92345"/>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作業費計</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46264935"/>
                  </a:ext>
                </a:extLst>
              </a:tr>
              <a:tr h="194852">
                <a:tc rowSpan="7">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p>
                  </a:txBody>
                  <a:tcPr marL="4941" marR="4941" marT="494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13,200,000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13,200,000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5650500"/>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ハードウェア保守費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7,260,000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7,260,000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5036716"/>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ソフトウェア借料</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392,640,000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272,460,000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-120,180,000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rgbClr val="00338D"/>
                          </a:solidFill>
                          <a:effectLst/>
                          <a:latin typeface="Meiryo UI" panose="020B0604030504040204" pitchFamily="50" charset="-128"/>
                          <a:ea typeface="Meiryo UI" panose="020B0604030504040204" pitchFamily="50" charset="-128"/>
                        </a:rPr>
                        <a:t>-31%</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6822625"/>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ソフトウェア保守費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0956273"/>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データセンター利用費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1273897"/>
                  </a:ext>
                </a:extLst>
              </a:tr>
              <a:tr h="194852">
                <a:tc vMerge="1">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5353" marR="5353" marT="535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通信回線費</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30,420,000 </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30,420,000</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65764259"/>
                  </a:ext>
                </a:extLst>
              </a:tr>
              <a:tr h="194852">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a:solidFill>
                            <a:schemeClr val="tx1"/>
                          </a:solidFill>
                          <a:effectLst/>
                          <a:latin typeface="Meiryo UI" panose="020B0604030504040204" pitchFamily="50" charset="-128"/>
                          <a:ea typeface="Meiryo UI" panose="020B0604030504040204" pitchFamily="50" charset="-128"/>
                        </a:rPr>
                        <a:t>クラウド利用経費</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円</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120,884,757 </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120,884,757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a:solidFill>
                            <a:srgbClr val="FF0000"/>
                          </a:solidFill>
                          <a:effectLst/>
                          <a:latin typeface="Meiryo UI" panose="020B0604030504040204" pitchFamily="50" charset="-128"/>
                          <a:ea typeface="Meiryo UI" panose="020B0604030504040204" pitchFamily="50" charset="-128"/>
                        </a:rPr>
                        <a:t>純増</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487362"/>
                  </a:ext>
                </a:extLst>
              </a:tr>
              <a:tr h="194852">
                <a:tc gridSpan="2">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物品費計</a:t>
                      </a: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413,100,000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444,224,757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31,124,757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3110358"/>
                  </a:ext>
                </a:extLst>
              </a:tr>
              <a:tr h="19485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ランニングコスト計</a:t>
                      </a: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900"/>
                    </a:p>
                  </a:txBody>
                  <a:tcPr marL="4941" marR="4941" marT="49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413,100,000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444,224,757 </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a:solidFill>
                            <a:srgbClr val="FF0000"/>
                          </a:solidFill>
                          <a:effectLst/>
                          <a:latin typeface="Meiryo UI" panose="020B0604030504040204" pitchFamily="50" charset="-128"/>
                          <a:ea typeface="Meiryo UI" panose="020B0604030504040204" pitchFamily="50" charset="-128"/>
                        </a:rPr>
                        <a:t>31,124,757</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900" b="0" i="0" u="none" strike="noStrike" dirty="0">
                          <a:solidFill>
                            <a:srgbClr val="FF0000"/>
                          </a:solidFill>
                          <a:effectLst/>
                          <a:latin typeface="Meiryo UI" panose="020B0604030504040204" pitchFamily="50" charset="-128"/>
                          <a:ea typeface="Meiryo UI" panose="020B0604030504040204" pitchFamily="50" charset="-128"/>
                        </a:rPr>
                        <a:t>8%</a:t>
                      </a:r>
                    </a:p>
                  </a:txBody>
                  <a:tcPr marL="6350" marR="6350" marT="6350"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39852186"/>
                  </a:ext>
                </a:extLst>
              </a:tr>
            </a:tbl>
          </a:graphicData>
        </a:graphic>
      </p:graphicFrame>
      <p:sp>
        <p:nvSpPr>
          <p:cNvPr id="14" name="正方形/長方形 13">
            <a:extLst>
              <a:ext uri="{FF2B5EF4-FFF2-40B4-BE49-F238E27FC236}">
                <a16:creationId xmlns:a16="http://schemas.microsoft.com/office/drawing/2014/main" id="{05ACFE6B-CFF8-3905-D24E-24E01E7C4DD2}"/>
              </a:ext>
            </a:extLst>
          </p:cNvPr>
          <p:cNvSpPr/>
          <p:nvPr/>
        </p:nvSpPr>
        <p:spPr>
          <a:xfrm>
            <a:off x="796575" y="5127556"/>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AC5E4092-D5D2-6F40-50E5-121A912EC4F9}"/>
              </a:ext>
            </a:extLst>
          </p:cNvPr>
          <p:cNvSpPr/>
          <p:nvPr/>
        </p:nvSpPr>
        <p:spPr>
          <a:xfrm>
            <a:off x="796575" y="5328209"/>
            <a:ext cx="5328000" cy="1717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80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ABAC2E4-7D5B-9215-D3D0-A5A72DAF244D}"/>
              </a:ext>
            </a:extLst>
          </p:cNvPr>
          <p:cNvSpPr txBox="1"/>
          <p:nvPr/>
        </p:nvSpPr>
        <p:spPr>
          <a:xfrm>
            <a:off x="7174346" y="2413577"/>
            <a:ext cx="2665211" cy="215444"/>
          </a:xfrm>
          <a:prstGeom prst="rect">
            <a:avLst/>
          </a:prstGeom>
          <a:noFill/>
        </p:spPr>
        <p:txBody>
          <a:bodyPr wrap="square" rtlCol="0">
            <a:spAutoFit/>
          </a:bodyPr>
          <a:lstStyle/>
          <a:p>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（）内の値は、コスト</a:t>
            </a:r>
            <a:r>
              <a:rPr kumimoji="1" lang="en-US" altLang="ja-JP" sz="800">
                <a:latin typeface="Meiryo UI" panose="020B0604030504040204" pitchFamily="50" charset="-128"/>
                <a:ea typeface="Meiryo UI" panose="020B0604030504040204" pitchFamily="50" charset="-128"/>
              </a:rPr>
              <a:t>A</a:t>
            </a:r>
            <a:r>
              <a:rPr kumimoji="1" lang="ja-JP" altLang="en-US" sz="800">
                <a:latin typeface="Meiryo UI" panose="020B0604030504040204" pitchFamily="50" charset="-128"/>
                <a:ea typeface="Meiryo UI" panose="020B0604030504040204" pitchFamily="50" charset="-128"/>
              </a:rPr>
              <a:t>のランニングコスト計に対する増減率。</a:t>
            </a:r>
            <a:endParaRPr kumimoji="1" lang="en-US" altLang="ja-JP" sz="80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ECEDA35-6D07-8CA7-ED71-ED802A398FCC}"/>
              </a:ext>
            </a:extLst>
          </p:cNvPr>
          <p:cNvSpPr/>
          <p:nvPr/>
        </p:nvSpPr>
        <p:spPr>
          <a:xfrm>
            <a:off x="6298415" y="4208080"/>
            <a:ext cx="3456000" cy="2079950"/>
          </a:xfrm>
          <a:prstGeom prst="rect">
            <a:avLst/>
          </a:prstGeom>
          <a:solidFill>
            <a:sysClr val="window" lastClr="FFFFFF"/>
          </a:solidFill>
          <a:ln w="28575" cap="flat" cmpd="sng" algn="ctr">
            <a:solidFill>
              <a:schemeClr val="bg1">
                <a:lumMod val="65000"/>
              </a:schemeClr>
            </a:solidFill>
            <a:prstDash val="solid"/>
            <a:miter lim="800000"/>
            <a:headEnd type="none" w="med" len="med"/>
            <a:tailEnd type="none" w="med" len="med"/>
          </a:ln>
          <a:effectLst>
            <a:outerShdw blurRad="50800" dist="38100" dir="2700000" algn="tl" rotWithShape="0">
              <a:prstClr val="black">
                <a:alpha val="40000"/>
              </a:prstClr>
            </a:outerShdw>
          </a:effectLst>
        </p:spPr>
        <p:txBody>
          <a:bodyPr lIns="49846" tIns="49846" rIns="49846" bIns="49846" rtlCol="0" anchor="t"/>
          <a:lstStyle/>
          <a:p>
            <a:pPr marL="0" lvl="1" defTabSz="914400">
              <a:defRPr/>
            </a:pPr>
            <a:r>
              <a:rPr lang="ja-JP" altLang="en-US" sz="900" b="1" kern="0">
                <a:solidFill>
                  <a:srgbClr val="000000"/>
                </a:solidFill>
                <a:latin typeface="Meiryo UI"/>
                <a:ea typeface="Meiryo UI"/>
                <a:cs typeface="Arial"/>
              </a:rPr>
              <a:t>クラウド利用経費の増加要因（詳細）と削減見込み</a:t>
            </a:r>
            <a:endParaRPr lang="en-US" altLang="ja-JP" sz="900" b="1" kern="0">
              <a:solidFill>
                <a:srgbClr val="000000"/>
              </a:solidFill>
              <a:latin typeface="Meiryo UI"/>
              <a:ea typeface="Meiryo UI"/>
              <a:cs typeface="Arial"/>
            </a:endParaRPr>
          </a:p>
          <a:p>
            <a:pPr marL="171450" lvl="0" indent="-171450" defTabSz="914400">
              <a:buFont typeface="Wingdings" panose="05000000000000000000" pitchFamily="2" charset="2"/>
              <a:buChar char="n"/>
              <a:defRPr/>
            </a:pPr>
            <a:r>
              <a:rPr lang="ja-JP" altLang="en-US" sz="900" kern="0">
                <a:solidFill>
                  <a:srgbClr val="000000"/>
                </a:solidFill>
                <a:latin typeface="Meiryo UI"/>
                <a:ea typeface="Meiryo UI"/>
                <a:cs typeface="Arial"/>
              </a:rPr>
              <a:t>現行利用中のシステムとガバメントクラウドの費用按分有無の違い</a:t>
            </a:r>
            <a:endParaRPr lang="en-US" altLang="ja-JP" sz="900" kern="0">
              <a:solidFill>
                <a:srgbClr val="000000"/>
              </a:solidFill>
              <a:latin typeface="Meiryo UI"/>
              <a:ea typeface="Meiryo UI"/>
              <a:cs typeface="Arial"/>
            </a:endParaRPr>
          </a:p>
          <a:p>
            <a:pPr marL="453150" lvl="1" indent="-228600" defTabSz="914400">
              <a:buFont typeface="+mj-ea"/>
              <a:buAutoNum type="circleNumDbPlain" startAt="3"/>
              <a:defRPr/>
            </a:pPr>
            <a:r>
              <a:rPr lang="ja-JP" altLang="en-US" sz="900" kern="0">
                <a:solidFill>
                  <a:srgbClr val="000000"/>
                </a:solidFill>
                <a:latin typeface="Meiryo UI"/>
                <a:ea typeface="Meiryo UI"/>
                <a:cs typeface="Arial"/>
              </a:rPr>
              <a:t>現行利用中のシステムは、ハードウェア等を可能な限り共同利用しており、複数団体での費用按分ができている</a:t>
            </a:r>
            <a:endParaRPr lang="en-US" altLang="ja-JP" sz="900" kern="0">
              <a:solidFill>
                <a:srgbClr val="000000"/>
              </a:solidFill>
              <a:latin typeface="Meiryo UI"/>
              <a:ea typeface="Meiryo UI"/>
              <a:cs typeface="Arial"/>
            </a:endParaRPr>
          </a:p>
          <a:p>
            <a:pPr marL="453150" lvl="1" indent="-228600" defTabSz="914400">
              <a:buFont typeface="+mj-ea"/>
              <a:buAutoNum type="circleNumDbPlain" startAt="3"/>
              <a:defRPr/>
            </a:pPr>
            <a:r>
              <a:rPr lang="ja-JP" altLang="en-US" sz="900" kern="0">
                <a:solidFill>
                  <a:srgbClr val="000000"/>
                </a:solidFill>
                <a:latin typeface="Meiryo UI"/>
                <a:ea typeface="Meiryo UI"/>
                <a:cs typeface="Arial"/>
              </a:rPr>
              <a:t>先行事業では、ガバメントクラウド上に構築したシステムについて単独利用を前提とした試算になっているため、費用按分が考慮されていない</a:t>
            </a:r>
            <a:endParaRPr lang="en-US" altLang="ja-JP" sz="900" kern="0">
              <a:solidFill>
                <a:srgbClr val="000000"/>
              </a:solidFill>
              <a:latin typeface="Meiryo UI"/>
              <a:ea typeface="Meiryo UI"/>
              <a:cs typeface="Arial"/>
            </a:endParaRPr>
          </a:p>
          <a:p>
            <a:pPr marL="453150" lvl="1" indent="-228600" defTabSz="914400">
              <a:buFont typeface="+mj-ea"/>
              <a:buAutoNum type="circleNumDbPlain" startAt="3"/>
              <a:defRPr/>
            </a:pPr>
            <a:r>
              <a:rPr lang="ja-JP" altLang="en-US" sz="900" kern="0">
                <a:solidFill>
                  <a:srgbClr val="000000"/>
                </a:solidFill>
                <a:latin typeface="Meiryo UI"/>
                <a:ea typeface="Meiryo UI"/>
                <a:cs typeface="Arial"/>
              </a:rPr>
              <a:t>先行事業では、クラウド最適化未実施の構成にてガバメントクラウド環境への移行しているため費用増となるが、コストメリットを出すためのクラウド環境の最適化の余地があると想定する</a:t>
            </a:r>
            <a:endParaRPr lang="en-US" altLang="ja-JP" sz="900" kern="0">
              <a:solidFill>
                <a:srgbClr val="000000"/>
              </a:solidFill>
              <a:latin typeface="Meiryo UI"/>
              <a:ea typeface="Meiryo UI"/>
              <a:cs typeface="Arial"/>
            </a:endParaRPr>
          </a:p>
          <a:p>
            <a:pPr marL="224550" lvl="1" defTabSz="914400">
              <a:defRPr/>
            </a:pPr>
            <a:r>
              <a:rPr lang="ja-JP" altLang="en-US" sz="900" kern="0">
                <a:solidFill>
                  <a:srgbClr val="FF0000"/>
                </a:solidFill>
                <a:latin typeface="Meiryo UI"/>
                <a:ea typeface="Meiryo UI"/>
                <a:cs typeface="Arial"/>
              </a:rPr>
              <a:t>→</a:t>
            </a:r>
            <a:r>
              <a:rPr lang="en-US" altLang="ja-JP" sz="900" kern="0">
                <a:solidFill>
                  <a:srgbClr val="FF0000"/>
                </a:solidFill>
                <a:latin typeface="Meiryo UI"/>
                <a:ea typeface="Meiryo UI"/>
                <a:cs typeface="Arial"/>
              </a:rPr>
              <a:t>【</a:t>
            </a:r>
            <a:r>
              <a:rPr lang="ja-JP" altLang="en-US" sz="900" kern="0">
                <a:solidFill>
                  <a:srgbClr val="FF0000"/>
                </a:solidFill>
                <a:latin typeface="Meiryo UI"/>
                <a:ea typeface="Meiryo UI"/>
                <a:cs typeface="Arial"/>
              </a:rPr>
              <a:t>サーバの稼働時間の見直し、仮想マシンの台数減に向けた改修、</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仮想マシンのオートスケール等クラウド環境の最適化を進めることで</a:t>
            </a:r>
            <a:br>
              <a:rPr lang="en-US" altLang="ja-JP" sz="900" kern="0">
                <a:solidFill>
                  <a:srgbClr val="FF0000"/>
                </a:solidFill>
                <a:latin typeface="Meiryo UI"/>
                <a:ea typeface="Meiryo UI"/>
                <a:cs typeface="Arial"/>
              </a:rPr>
            </a:br>
            <a:r>
              <a:rPr lang="ja-JP" altLang="en-US" sz="900" kern="0">
                <a:solidFill>
                  <a:srgbClr val="FF0000"/>
                </a:solidFill>
                <a:latin typeface="Meiryo UI"/>
                <a:ea typeface="Meiryo UI"/>
                <a:cs typeface="Arial"/>
              </a:rPr>
              <a:t>　　コストメリットを活かし、費用逓減が可能と想定</a:t>
            </a:r>
            <a:r>
              <a:rPr lang="en-US" altLang="ja-JP" sz="900" kern="0">
                <a:solidFill>
                  <a:srgbClr val="FF0000"/>
                </a:solidFill>
                <a:latin typeface="Meiryo UI"/>
                <a:ea typeface="Meiryo UI"/>
                <a:cs typeface="Arial"/>
              </a:rPr>
              <a:t>】</a:t>
            </a:r>
            <a:br>
              <a:rPr lang="en-US" altLang="ja-JP" sz="900" kern="0">
                <a:solidFill>
                  <a:srgbClr val="FF0000"/>
                </a:solidFill>
                <a:latin typeface="Meiryo UI"/>
                <a:ea typeface="Meiryo UI"/>
                <a:cs typeface="Arial"/>
              </a:rPr>
            </a:br>
            <a:r>
              <a:rPr lang="en-US" altLang="ja-JP" sz="900" kern="0">
                <a:solidFill>
                  <a:srgbClr val="FF0000"/>
                </a:solidFill>
                <a:latin typeface="Meiryo UI"/>
                <a:ea typeface="Meiryo UI"/>
                <a:cs typeface="Arial"/>
              </a:rPr>
              <a:t>→ 【</a:t>
            </a:r>
            <a:r>
              <a:rPr lang="ja-JP" altLang="en-US" sz="900" kern="0">
                <a:solidFill>
                  <a:srgbClr val="FF0000"/>
                </a:solidFill>
                <a:latin typeface="Meiryo UI"/>
                <a:ea typeface="Meiryo UI"/>
                <a:cs typeface="Arial"/>
              </a:rPr>
              <a:t>クラウド最適化によりクラウド利用経費を逓減が可能と想定</a:t>
            </a:r>
            <a:r>
              <a:rPr lang="en-US" altLang="ja-JP" sz="900" kern="0">
                <a:solidFill>
                  <a:srgbClr val="FF0000"/>
                </a:solidFill>
                <a:latin typeface="Meiryo UI"/>
                <a:ea typeface="Meiryo UI"/>
                <a:cs typeface="Arial"/>
              </a:rPr>
              <a:t>】</a:t>
            </a:r>
            <a:endParaRPr kumimoji="0" lang="en-US" altLang="ja-JP" sz="9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Arial"/>
            </a:endParaRPr>
          </a:p>
        </p:txBody>
      </p:sp>
    </p:spTree>
    <p:extLst>
      <p:ext uri="{BB962C8B-B14F-4D97-AF65-F5344CB8AC3E}">
        <p14:creationId xmlns:p14="http://schemas.microsoft.com/office/powerpoint/2010/main" val="412557525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00FF"/>
        </a:solidFill>
      </a:spPr>
      <a:bodyPr rtlCol="0" anchor="ctr"/>
      <a:lstStyle>
        <a:defPPr algn="l">
          <a:defRPr kumimoji="1" sz="800" dirty="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7A886D-DF67-43D8-9DC9-5CE564D58D4D}">
  <ds:schemaRefs>
    <ds:schemaRef ds:uri="http://schemas.microsoft.com/office/2006/metadata/properties"/>
    <ds:schemaRef ds:uri="http://schemas.microsoft.com/office/infopath/2007/PartnerControls"/>
    <ds:schemaRef ds:uri="cbaede47-1446-4072-b76a-1b5f8260e7ea"/>
    <ds:schemaRef ds:uri="ed9888db-c08f-4880-8c8f-9300fabbe8b3"/>
  </ds:schemaRefs>
</ds:datastoreItem>
</file>

<file path=customXml/itemProps2.xml><?xml version="1.0" encoding="utf-8"?>
<ds:datastoreItem xmlns:ds="http://schemas.openxmlformats.org/officeDocument/2006/customXml" ds:itemID="{6B7B2DAA-1938-4FB5-A2B9-80EE40C41609}">
  <ds:schemaRefs>
    <ds:schemaRef ds:uri="http://schemas.microsoft.com/sharepoint/v3/contenttype/forms"/>
  </ds:schemaRefs>
</ds:datastoreItem>
</file>

<file path=customXml/itemProps3.xml><?xml version="1.0" encoding="utf-8"?>
<ds:datastoreItem xmlns:ds="http://schemas.openxmlformats.org/officeDocument/2006/customXml" ds:itemID="{DD8B80F7-6EB6-4F62-99BF-4F52B4B5CF5D}"/>
</file>

<file path=docProps/app.xml><?xml version="1.0" encoding="utf-8"?>
<Properties xmlns="http://schemas.openxmlformats.org/officeDocument/2006/extended-properties" xmlns:vt="http://schemas.openxmlformats.org/officeDocument/2006/docPropsVTypes">
  <Template>Office Theme</Template>
  <TotalTime>0</TotalTime>
  <Words>8384</Words>
  <Application>Microsoft Office PowerPoint</Application>
  <PresentationFormat>A4 210 x 297 mm</PresentationFormat>
  <Paragraphs>1340</Paragraphs>
  <Slides>19</Slides>
  <Notes>17</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19</vt:i4>
      </vt:variant>
    </vt:vector>
  </HeadingPairs>
  <TitlesOfParts>
    <vt:vector size="30" baseType="lpstr">
      <vt:lpstr>Meiryo UI</vt:lpstr>
      <vt:lpstr>ＭＳ Ｐゴシック</vt:lpstr>
      <vt:lpstr>Wingdings,Sans-Serif</vt:lpstr>
      <vt:lpstr>游ゴシック</vt:lpstr>
      <vt:lpstr>Yu Gothic Medium</vt:lpstr>
      <vt:lpstr>Arial</vt:lpstr>
      <vt:lpstr>Calibri</vt:lpstr>
      <vt:lpstr>Calibri Light</vt:lpstr>
      <vt:lpstr>Wingdings</vt:lpstr>
      <vt:lpstr>office theme</vt:lpstr>
      <vt:lpstr>デジタル庁_20210907</vt:lpstr>
      <vt:lpstr>令和5年度　ガバメントクラウドの先行事業（基幹業務システム）における調査研究 投資対効果の検証_中間報告_【基礎資料】</vt:lpstr>
      <vt:lpstr>【基礎資料】  団体別実証結果及びデジタル庁推計値の 基となった対策イメージ</vt:lpstr>
      <vt:lpstr>令和５年度の検証結果（神戸市のAとBの比較）</vt:lpstr>
      <vt:lpstr>令和５年度の検証結果（神戸市のAとBの差額イメージ）</vt:lpstr>
      <vt:lpstr>令和５年度の検証結果（盛岡市のAとBの比較）</vt:lpstr>
      <vt:lpstr>令和５年度の検証結果（盛岡市のAとBの差額イメージ）</vt:lpstr>
      <vt:lpstr>令和５年度の検証結果（佐倉市のAとBの比較）</vt:lpstr>
      <vt:lpstr>令和５年度の検証結果（佐倉市のAとBの差額イメージ）</vt:lpstr>
      <vt:lpstr>令和５年度の検証結果（宇和島市のAとBの比較）</vt:lpstr>
      <vt:lpstr>令和５年度の検証結果（宇和島市のAとBの差額イメージ）</vt:lpstr>
      <vt:lpstr>令和５年度の検証結果（須坂市のAとBの比較）</vt:lpstr>
      <vt:lpstr>令和５年度の検証結果（須坂市のAとBの差額イメージ）</vt:lpstr>
      <vt:lpstr>令和５年度の検証結果（せとうち３市のAとBの比較）</vt:lpstr>
      <vt:lpstr>令和５年度の検証結果（せとうち３市のAとBの差額イメージ）</vt:lpstr>
      <vt:lpstr>令和５年度の検証結果（美里町・川島町のAとBの比較）</vt:lpstr>
      <vt:lpstr>令和５年度の検証結果（美里町・川島町のAとBの差額イメージ）</vt:lpstr>
      <vt:lpstr>令和５年度の検証結果（笠置町のAとBの比較）</vt:lpstr>
      <vt:lpstr>令和５年度の検証結果（笠置町のAとBの差額イメージ）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2024-09-05T05:44:54Z</dcterms:created>
  <dcterms:modified xsi:type="dcterms:W3CDTF">2024-09-05T09:03:11Z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y fmtid="{D5CDD505-2E9C-101B-9397-08002B2CF9AE}" pid="3" name="MediaServiceImageTags">
    <vt:lpwstr/>
  </property>
</Properties>
</file>