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4"/>
  </p:notesMasterIdLst>
  <p:handoutMasterIdLst>
    <p:handoutMasterId r:id="rId25"/>
  </p:handoutMasterIdLst>
  <p:sldIdLst>
    <p:sldId id="266" r:id="rId2"/>
    <p:sldId id="2076138599" r:id="rId3"/>
    <p:sldId id="2146848203" r:id="rId4"/>
    <p:sldId id="2146848210" r:id="rId5"/>
    <p:sldId id="2146848214" r:id="rId6"/>
    <p:sldId id="2146848215" r:id="rId7"/>
    <p:sldId id="2146848212" r:id="rId8"/>
    <p:sldId id="2146848211" r:id="rId9"/>
    <p:sldId id="2146848205" r:id="rId10"/>
    <p:sldId id="2146848216" r:id="rId11"/>
    <p:sldId id="2146848217" r:id="rId12"/>
    <p:sldId id="2146848219" r:id="rId13"/>
    <p:sldId id="2146848222" r:id="rId14"/>
    <p:sldId id="2146848221" r:id="rId15"/>
    <p:sldId id="2146848204" r:id="rId16"/>
    <p:sldId id="2146848206" r:id="rId17"/>
    <p:sldId id="2146848225" r:id="rId18"/>
    <p:sldId id="2146848220" r:id="rId19"/>
    <p:sldId id="2146848224" r:id="rId20"/>
    <p:sldId id="2146848223" r:id="rId21"/>
    <p:sldId id="2146848226" r:id="rId22"/>
    <p:sldId id="2146848202" r:id="rId2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02AEF4D-E03F-452F-B3BB-7EAF906F3F35}">
          <p14:sldIdLst>
            <p14:sldId id="266"/>
            <p14:sldId id="2076138599"/>
            <p14:sldId id="2146848203"/>
            <p14:sldId id="2146848210"/>
            <p14:sldId id="2146848214"/>
            <p14:sldId id="2146848215"/>
            <p14:sldId id="2146848212"/>
            <p14:sldId id="2146848211"/>
            <p14:sldId id="2146848205"/>
            <p14:sldId id="2146848216"/>
            <p14:sldId id="2146848217"/>
            <p14:sldId id="2146848219"/>
            <p14:sldId id="2146848222"/>
            <p14:sldId id="2146848221"/>
            <p14:sldId id="2146848204"/>
            <p14:sldId id="2146848206"/>
            <p14:sldId id="2146848225"/>
            <p14:sldId id="2146848220"/>
            <p14:sldId id="2146848224"/>
            <p14:sldId id="2146848223"/>
            <p14:sldId id="2146848226"/>
            <p14:sldId id="2146848202"/>
          </p14:sldIdLst>
        </p14:section>
      </p14:sectionLst>
    </p:ext>
    <p:ext uri="{EFAFB233-063F-42B5-8137-9DF3F51BA10A}">
      <p15:sldGuideLst xmlns:p15="http://schemas.microsoft.com/office/powerpoint/2012/main">
        <p15:guide id="1" orient="horz" pos="618"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1"/>
    <a:srgbClr val="00338D"/>
    <a:srgbClr val="7213EA"/>
    <a:srgbClr val="FD349C"/>
    <a:srgbClr val="AA70F3"/>
    <a:srgbClr val="C5EBFF"/>
    <a:srgbClr val="E6E6E6"/>
    <a:srgbClr val="0091DA"/>
    <a:srgbClr val="EAAA00"/>
    <a:srgbClr val="43B0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509034-F778-461B-8A13-E2521ED213BB}" v="4" dt="2024-09-05T11:06:15.29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32" y="60"/>
      </p:cViewPr>
      <p:guideLst>
        <p:guide orient="horz" pos="618"/>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FB63DF-E160-42EB-8E2B-592BF8341029}"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14164F-1AF4-4168-B424-02521B930000}"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2</a:t>
            </a:fld>
            <a:endParaRPr kumimoji="1" lang="ja-JP" altLang="en-US"/>
          </a:p>
        </p:txBody>
      </p:sp>
    </p:spTree>
    <p:extLst>
      <p:ext uri="{BB962C8B-B14F-4D97-AF65-F5344CB8AC3E}">
        <p14:creationId xmlns:p14="http://schemas.microsoft.com/office/powerpoint/2010/main" val="69070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12</a:t>
            </a:fld>
            <a:endParaRPr kumimoji="1" lang="ja-JP" altLang="en-US"/>
          </a:p>
        </p:txBody>
      </p:sp>
    </p:spTree>
    <p:extLst>
      <p:ext uri="{BB962C8B-B14F-4D97-AF65-F5344CB8AC3E}">
        <p14:creationId xmlns:p14="http://schemas.microsoft.com/office/powerpoint/2010/main" val="1871981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13</a:t>
            </a:fld>
            <a:endParaRPr kumimoji="1" lang="ja-JP" altLang="en-US"/>
          </a:p>
        </p:txBody>
      </p:sp>
    </p:spTree>
    <p:extLst>
      <p:ext uri="{BB962C8B-B14F-4D97-AF65-F5344CB8AC3E}">
        <p14:creationId xmlns:p14="http://schemas.microsoft.com/office/powerpoint/2010/main" val="1015815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14</a:t>
            </a:fld>
            <a:endParaRPr kumimoji="1" lang="ja-JP" altLang="en-US"/>
          </a:p>
        </p:txBody>
      </p:sp>
    </p:spTree>
    <p:extLst>
      <p:ext uri="{BB962C8B-B14F-4D97-AF65-F5344CB8AC3E}">
        <p14:creationId xmlns:p14="http://schemas.microsoft.com/office/powerpoint/2010/main" val="4162251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16</a:t>
            </a:fld>
            <a:endParaRPr kumimoji="1" lang="ja-JP" altLang="en-US"/>
          </a:p>
        </p:txBody>
      </p:sp>
    </p:spTree>
    <p:extLst>
      <p:ext uri="{BB962C8B-B14F-4D97-AF65-F5344CB8AC3E}">
        <p14:creationId xmlns:p14="http://schemas.microsoft.com/office/powerpoint/2010/main" val="293378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17</a:t>
            </a:fld>
            <a:endParaRPr kumimoji="1" lang="ja-JP" altLang="en-US"/>
          </a:p>
        </p:txBody>
      </p:sp>
    </p:spTree>
    <p:extLst>
      <p:ext uri="{BB962C8B-B14F-4D97-AF65-F5344CB8AC3E}">
        <p14:creationId xmlns:p14="http://schemas.microsoft.com/office/powerpoint/2010/main" val="3469328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18</a:t>
            </a:fld>
            <a:endParaRPr kumimoji="1" lang="ja-JP" altLang="en-US"/>
          </a:p>
        </p:txBody>
      </p:sp>
    </p:spTree>
    <p:extLst>
      <p:ext uri="{BB962C8B-B14F-4D97-AF65-F5344CB8AC3E}">
        <p14:creationId xmlns:p14="http://schemas.microsoft.com/office/powerpoint/2010/main" val="1946904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19</a:t>
            </a:fld>
            <a:endParaRPr kumimoji="1" lang="ja-JP" altLang="en-US"/>
          </a:p>
        </p:txBody>
      </p:sp>
    </p:spTree>
    <p:extLst>
      <p:ext uri="{BB962C8B-B14F-4D97-AF65-F5344CB8AC3E}">
        <p14:creationId xmlns:p14="http://schemas.microsoft.com/office/powerpoint/2010/main" val="3100320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20</a:t>
            </a:fld>
            <a:endParaRPr kumimoji="1" lang="ja-JP" altLang="en-US"/>
          </a:p>
        </p:txBody>
      </p:sp>
    </p:spTree>
    <p:extLst>
      <p:ext uri="{BB962C8B-B14F-4D97-AF65-F5344CB8AC3E}">
        <p14:creationId xmlns:p14="http://schemas.microsoft.com/office/powerpoint/2010/main" val="910673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21</a:t>
            </a:fld>
            <a:endParaRPr kumimoji="1" lang="ja-JP" altLang="en-US"/>
          </a:p>
        </p:txBody>
      </p:sp>
    </p:spTree>
    <p:extLst>
      <p:ext uri="{BB962C8B-B14F-4D97-AF65-F5344CB8AC3E}">
        <p14:creationId xmlns:p14="http://schemas.microsoft.com/office/powerpoint/2010/main" val="233729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4</a:t>
            </a:fld>
            <a:endParaRPr kumimoji="1" lang="ja-JP" altLang="en-US"/>
          </a:p>
        </p:txBody>
      </p:sp>
    </p:spTree>
    <p:extLst>
      <p:ext uri="{BB962C8B-B14F-4D97-AF65-F5344CB8AC3E}">
        <p14:creationId xmlns:p14="http://schemas.microsoft.com/office/powerpoint/2010/main" val="315861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5</a:t>
            </a:fld>
            <a:endParaRPr kumimoji="1" lang="ja-JP" altLang="en-US"/>
          </a:p>
        </p:txBody>
      </p:sp>
    </p:spTree>
    <p:extLst>
      <p:ext uri="{BB962C8B-B14F-4D97-AF65-F5344CB8AC3E}">
        <p14:creationId xmlns:p14="http://schemas.microsoft.com/office/powerpoint/2010/main" val="443408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a:t>
            </a:fld>
            <a:endParaRPr kumimoji="1" lang="ja-JP" altLang="en-US"/>
          </a:p>
        </p:txBody>
      </p:sp>
    </p:spTree>
    <p:extLst>
      <p:ext uri="{BB962C8B-B14F-4D97-AF65-F5344CB8AC3E}">
        <p14:creationId xmlns:p14="http://schemas.microsoft.com/office/powerpoint/2010/main" val="100830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7</a:t>
            </a:fld>
            <a:endParaRPr kumimoji="1" lang="ja-JP" altLang="en-US"/>
          </a:p>
        </p:txBody>
      </p:sp>
    </p:spTree>
    <p:extLst>
      <p:ext uri="{BB962C8B-B14F-4D97-AF65-F5344CB8AC3E}">
        <p14:creationId xmlns:p14="http://schemas.microsoft.com/office/powerpoint/2010/main" val="3521290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8</a:t>
            </a:fld>
            <a:endParaRPr kumimoji="1" lang="ja-JP" altLang="en-US"/>
          </a:p>
        </p:txBody>
      </p:sp>
    </p:spTree>
    <p:extLst>
      <p:ext uri="{BB962C8B-B14F-4D97-AF65-F5344CB8AC3E}">
        <p14:creationId xmlns:p14="http://schemas.microsoft.com/office/powerpoint/2010/main" val="1922456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9</a:t>
            </a:fld>
            <a:endParaRPr kumimoji="1" lang="ja-JP" altLang="en-US"/>
          </a:p>
        </p:txBody>
      </p:sp>
    </p:spTree>
    <p:extLst>
      <p:ext uri="{BB962C8B-B14F-4D97-AF65-F5344CB8AC3E}">
        <p14:creationId xmlns:p14="http://schemas.microsoft.com/office/powerpoint/2010/main" val="2127255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10</a:t>
            </a:fld>
            <a:endParaRPr kumimoji="1" lang="ja-JP" altLang="en-US"/>
          </a:p>
        </p:txBody>
      </p:sp>
    </p:spTree>
    <p:extLst>
      <p:ext uri="{BB962C8B-B14F-4D97-AF65-F5344CB8AC3E}">
        <p14:creationId xmlns:p14="http://schemas.microsoft.com/office/powerpoint/2010/main" val="1978896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11</a:t>
            </a:fld>
            <a:endParaRPr kumimoji="1" lang="ja-JP" altLang="en-US"/>
          </a:p>
        </p:txBody>
      </p:sp>
    </p:spTree>
    <p:extLst>
      <p:ext uri="{BB962C8B-B14F-4D97-AF65-F5344CB8AC3E}">
        <p14:creationId xmlns:p14="http://schemas.microsoft.com/office/powerpoint/2010/main" val="943272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lvl1pPr>
              <a:defRPr>
                <a:solidFill>
                  <a:schemeClr val="tx1"/>
                </a:solidFill>
              </a:defRPr>
            </a:lvl1p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519640"/>
            <a:ext cx="8928100" cy="587469"/>
          </a:xfrm>
        </p:spPr>
        <p:txBody>
          <a:bodyPr/>
          <a:lstStyle>
            <a:lvl1pPr>
              <a:defRPr>
                <a:solidFill>
                  <a:schemeClr val="tx1"/>
                </a:solidFill>
              </a:defRPr>
            </a:lvl1p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62886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 id="2147483660"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2385355"/>
            <a:ext cx="8513618" cy="923330"/>
          </a:xfrm>
        </p:spPr>
        <p:txBody>
          <a:bodyPr/>
          <a:lstStyle/>
          <a:p>
            <a:r>
              <a:rPr lang="ja-JP" altLang="en-US" sz="1800">
                <a:latin typeface="Meiryo UI" panose="020B0604030504040204" pitchFamily="50" charset="-128"/>
                <a:ea typeface="Meiryo UI" panose="020B0604030504040204" pitchFamily="50" charset="-128"/>
              </a:rPr>
              <a:t>令和</a:t>
            </a:r>
            <a:r>
              <a:rPr lang="en-US" altLang="ja-JP" sz="1800">
                <a:latin typeface="Meiryo UI" panose="020B0604030504040204" pitchFamily="50" charset="-128"/>
                <a:ea typeface="Meiryo UI" panose="020B0604030504040204" pitchFamily="50" charset="-128"/>
              </a:rPr>
              <a:t>5</a:t>
            </a:r>
            <a:r>
              <a:rPr lang="ja-JP" altLang="en-US" sz="1800">
                <a:latin typeface="Meiryo UI" panose="020B0604030504040204" pitchFamily="50" charset="-128"/>
                <a:ea typeface="Meiryo UI" panose="020B0604030504040204" pitchFamily="50" charset="-128"/>
              </a:rPr>
              <a:t>年度　ガバメントクラウドの先行事業（基幹業務システム）における調査研究</a:t>
            </a:r>
            <a:br>
              <a:rPr lang="en-US" altLang="ja-JP" sz="1800">
                <a:latin typeface="Meiryo UI" panose="020B0604030504040204" pitchFamily="50" charset="-128"/>
                <a:ea typeface="Meiryo UI" panose="020B0604030504040204" pitchFamily="50" charset="-128"/>
              </a:rPr>
            </a:br>
            <a:br>
              <a:rPr lang="en-US" altLang="ja-JP" sz="1800">
                <a:latin typeface="Meiryo UI" panose="020B0604030504040204" pitchFamily="50" charset="-128"/>
                <a:ea typeface="Meiryo UI" panose="020B0604030504040204" pitchFamily="50" charset="-128"/>
              </a:rPr>
            </a:br>
            <a:r>
              <a:rPr lang="ja-JP" altLang="en-US" sz="1800">
                <a:latin typeface="Meiryo UI" panose="020B0604030504040204" pitchFamily="50" charset="-128"/>
                <a:ea typeface="Meiryo UI" panose="020B0604030504040204" pitchFamily="50" charset="-128"/>
              </a:rPr>
              <a:t>先行事業における採択団体の課題</a:t>
            </a:r>
          </a:p>
        </p:txBody>
      </p:sp>
      <p:sp>
        <p:nvSpPr>
          <p:cNvPr id="3" name="字幕 2">
            <a:extLst>
              <a:ext uri="{FF2B5EF4-FFF2-40B4-BE49-F238E27FC236}">
                <a16:creationId xmlns:a16="http://schemas.microsoft.com/office/drawing/2014/main" id="{D5576C37-0878-49BE-8778-D98965F5F63E}"/>
              </a:ext>
            </a:extLst>
          </p:cNvPr>
          <p:cNvSpPr>
            <a:spLocks noGrp="1"/>
          </p:cNvSpPr>
          <p:nvPr>
            <p:ph type="subTitle" idx="1"/>
          </p:nvPr>
        </p:nvSpPr>
        <p:spPr>
          <a:xfrm>
            <a:off x="1236550" y="3549316"/>
            <a:ext cx="7597565" cy="959074"/>
          </a:xfrm>
        </p:spPr>
        <p:txBody>
          <a:bodyPr vert="horz" lIns="91440" tIns="45720" rIns="91440" bIns="45720" rtlCol="0" anchor="b">
            <a:normAutofit/>
          </a:bodyPr>
          <a:lstStyle/>
          <a:p>
            <a:r>
              <a:rPr lang="ja-JP" altLang="en-US"/>
              <a:t>令和６年９月</a:t>
            </a:r>
          </a:p>
        </p:txBody>
      </p:sp>
    </p:spTree>
    <p:extLst>
      <p:ext uri="{BB962C8B-B14F-4D97-AF65-F5344CB8AC3E}">
        <p14:creationId xmlns:p14="http://schemas.microsoft.com/office/powerpoint/2010/main" val="197113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493B1DB3-465D-3FC3-24E9-00964C3B673B}"/>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25" name="TextBox 475">
            <a:extLst>
              <a:ext uri="{FF2B5EF4-FFF2-40B4-BE49-F238E27FC236}">
                <a16:creationId xmlns:a16="http://schemas.microsoft.com/office/drawing/2014/main" id="{0BD47DE4-7EF0-F7D6-C34A-2F098ED99180}"/>
              </a:ext>
            </a:extLst>
          </p:cNvPr>
          <p:cNvSpPr txBox="1">
            <a:spLocks/>
          </p:cNvSpPr>
          <p:nvPr/>
        </p:nvSpPr>
        <p:spPr>
          <a:xfrm>
            <a:off x="533308" y="1399528"/>
            <a:ext cx="930462" cy="5017884"/>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指標値の計測方法等</a:t>
            </a:r>
          </a:p>
        </p:txBody>
      </p:sp>
      <p:sp>
        <p:nvSpPr>
          <p:cNvPr id="26" name="テキスト ボックス 25">
            <a:extLst>
              <a:ext uri="{FF2B5EF4-FFF2-40B4-BE49-F238E27FC236}">
                <a16:creationId xmlns:a16="http://schemas.microsoft.com/office/drawing/2014/main" id="{A162ED64-1CAD-4363-C862-10D527B3637A}"/>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27" name="テキスト ボックス 26">
            <a:extLst>
              <a:ext uri="{FF2B5EF4-FFF2-40B4-BE49-F238E27FC236}">
                <a16:creationId xmlns:a16="http://schemas.microsoft.com/office/drawing/2014/main" id="{03A73FFD-8A7A-0F6F-5372-B668128B702A}"/>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28" name="テキスト ボックス 27">
            <a:extLst>
              <a:ext uri="{FF2B5EF4-FFF2-40B4-BE49-F238E27FC236}">
                <a16:creationId xmlns:a16="http://schemas.microsoft.com/office/drawing/2014/main" id="{1CDE2B91-963A-7A73-28A5-984399467875}"/>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29" name="TextBox 475">
            <a:extLst>
              <a:ext uri="{FF2B5EF4-FFF2-40B4-BE49-F238E27FC236}">
                <a16:creationId xmlns:a16="http://schemas.microsoft.com/office/drawing/2014/main" id="{2F34D556-D8C7-2C41-AB40-548CB1ED72BA}"/>
              </a:ext>
            </a:extLst>
          </p:cNvPr>
          <p:cNvSpPr txBox="1">
            <a:spLocks/>
          </p:cNvSpPr>
          <p:nvPr/>
        </p:nvSpPr>
        <p:spPr>
          <a:xfrm>
            <a:off x="3025616" y="1399529"/>
            <a:ext cx="3156923" cy="1678338"/>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指標値「全システムで外形監視によるエラーレートが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0.5%</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以下」について、計測方法、計測する範囲（対象）や期間（取得する時間）の検討が必要。また、以下の考慮が必要。</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業務システムの周期的なオンライン停止を考慮したサンプルテンプレートの提供</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ガバメントクラウド内部から計測する場合、利用者の実感とは異なる点</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CSP</a:t>
            </a:r>
            <a:r>
              <a:rPr kumimoji="0" lang="ja-JP" altLang="en-US" sz="1000" b="0" i="0" u="none" strike="noStrike" kern="1200" cap="none" spc="0" normalizeH="0" baseline="0" noProof="0">
                <a:ln>
                  <a:noFill/>
                </a:ln>
                <a:solidFill>
                  <a:srgbClr val="000000"/>
                </a:solidFill>
                <a:effectLst/>
                <a:uLnTx/>
                <a:uFillTx/>
                <a:latin typeface="+mj-ea"/>
                <a:ea typeface="+mj-ea"/>
                <a:cs typeface="+mn-cs"/>
              </a:rPr>
              <a:t>起因の障害の扱い</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顧客サイトから計測する場合、経路で発生した障害の扱い</a:t>
            </a:r>
          </a:p>
        </p:txBody>
      </p:sp>
      <p:sp>
        <p:nvSpPr>
          <p:cNvPr id="30" name="TextBox 475">
            <a:extLst>
              <a:ext uri="{FF2B5EF4-FFF2-40B4-BE49-F238E27FC236}">
                <a16:creationId xmlns:a16="http://schemas.microsoft.com/office/drawing/2014/main" id="{5B8A9140-590D-FFBA-E2B7-814716D161F5}"/>
              </a:ext>
            </a:extLst>
          </p:cNvPr>
          <p:cNvSpPr txBox="1">
            <a:spLocks/>
          </p:cNvSpPr>
          <p:nvPr/>
        </p:nvSpPr>
        <p:spPr>
          <a:xfrm>
            <a:off x="1497001" y="1399528"/>
            <a:ext cx="1495385" cy="5017883"/>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利用システムダッシュボードで可視化する指標値の詳細について</a:t>
            </a:r>
          </a:p>
        </p:txBody>
      </p:sp>
      <p:sp>
        <p:nvSpPr>
          <p:cNvPr id="31" name="TextBox 475">
            <a:extLst>
              <a:ext uri="{FF2B5EF4-FFF2-40B4-BE49-F238E27FC236}">
                <a16:creationId xmlns:a16="http://schemas.microsoft.com/office/drawing/2014/main" id="{8F6994E7-6C4B-1A45-75E1-BCB7B481EBB6}"/>
              </a:ext>
            </a:extLst>
          </p:cNvPr>
          <p:cNvSpPr txBox="1">
            <a:spLocks/>
          </p:cNvSpPr>
          <p:nvPr/>
        </p:nvSpPr>
        <p:spPr>
          <a:xfrm>
            <a:off x="6215770" y="1399529"/>
            <a:ext cx="3156923" cy="1678338"/>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a:latin typeface="+mj-ea"/>
                <a:ea typeface="+mj-ea"/>
              </a:rPr>
              <a:t>令和６</a:t>
            </a:r>
            <a:r>
              <a:rPr kumimoji="0" lang="ja-JP" altLang="en-US" sz="1000" b="0" i="0" u="none" strike="noStrike" kern="1200" cap="none" spc="0" normalizeH="0" baseline="0" noProof="0">
                <a:ln>
                  <a:noFill/>
                </a:ln>
                <a:effectLst/>
                <a:uLnTx/>
                <a:uFillTx/>
                <a:latin typeface="+mj-ea"/>
                <a:ea typeface="+mj-ea"/>
                <a:cs typeface="+mn-cs"/>
              </a:rPr>
              <a:t>年度以降</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の指標値の詳細検討・設計段階で整理を行う</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32" name="TextBox 475">
            <a:extLst>
              <a:ext uri="{FF2B5EF4-FFF2-40B4-BE49-F238E27FC236}">
                <a16:creationId xmlns:a16="http://schemas.microsoft.com/office/drawing/2014/main" id="{196ED545-98E3-C339-29C7-023DD17036CB}"/>
              </a:ext>
            </a:extLst>
          </p:cNvPr>
          <p:cNvSpPr txBox="1">
            <a:spLocks/>
          </p:cNvSpPr>
          <p:nvPr/>
        </p:nvSpPr>
        <p:spPr>
          <a:xfrm>
            <a:off x="3025616" y="4966525"/>
            <a:ext cx="3156923" cy="145088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指標値「予防的・発見的統制違反・インシデント数、その対応期間が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Critical 1</a:t>
            </a:r>
            <a:r>
              <a:rPr kumimoji="0" lang="ja-JP" altLang="en-US" sz="1000" b="0" i="0" u="none" strike="noStrike" kern="1200" cap="none" spc="0" normalizeH="0" baseline="0" noProof="0">
                <a:ln>
                  <a:noFill/>
                </a:ln>
                <a:solidFill>
                  <a:srgbClr val="000000"/>
                </a:solidFill>
                <a:effectLst/>
                <a:uLnTx/>
                <a:uFillTx/>
                <a:latin typeface="+mj-ea"/>
                <a:ea typeface="+mj-ea"/>
                <a:cs typeface="+mn-cs"/>
              </a:rPr>
              <a:t>週間、通常</a:t>
            </a:r>
            <a:r>
              <a:rPr kumimoji="0" lang="en-US" altLang="ja-JP" sz="1000" b="0" i="0" u="none" strike="noStrike" kern="1200" cap="none" spc="0" normalizeH="0" baseline="0" noProof="0">
                <a:ln>
                  <a:noFill/>
                </a:ln>
                <a:solidFill>
                  <a:srgbClr val="000000"/>
                </a:solidFill>
                <a:effectLst/>
                <a:uLnTx/>
                <a:uFillTx/>
                <a:latin typeface="+mj-ea"/>
                <a:ea typeface="+mj-ea"/>
                <a:cs typeface="+mn-cs"/>
              </a:rPr>
              <a:t>1</a:t>
            </a:r>
            <a:r>
              <a:rPr kumimoji="0" lang="ja-JP" altLang="en-US" sz="1000" b="0" i="0" u="none" strike="noStrike" kern="1200" cap="none" spc="0" normalizeH="0" baseline="0" noProof="0">
                <a:ln>
                  <a:noFill/>
                </a:ln>
                <a:solidFill>
                  <a:srgbClr val="000000"/>
                </a:solidFill>
                <a:effectLst/>
                <a:uLnTx/>
                <a:uFillTx/>
                <a:latin typeface="+mj-ea"/>
                <a:ea typeface="+mj-ea"/>
                <a:cs typeface="+mn-cs"/>
              </a:rPr>
              <a:t>ヶ月以内」について、以下の検討が必要。</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内容によっては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ASP</a:t>
            </a:r>
            <a:r>
              <a:rPr kumimoji="0" lang="ja-JP" altLang="en-US" sz="1000" b="0" i="0" u="none" strike="noStrike" kern="1200" cap="none" spc="0" normalizeH="0" baseline="0" noProof="0">
                <a:ln>
                  <a:noFill/>
                </a:ln>
                <a:solidFill>
                  <a:srgbClr val="000000"/>
                </a:solidFill>
                <a:effectLst/>
                <a:uLnTx/>
                <a:uFillTx/>
                <a:latin typeface="+mj-ea"/>
                <a:ea typeface="+mj-ea"/>
                <a:cs typeface="+mn-cs"/>
              </a:rPr>
              <a:t>ベンダーだけでは完結できないものや、協議の上対応を見送るものも出てくる可能性があるため、指標値の期間について開始と終了の考え方について整理する。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検知するインシデントの明確化を行う。（アプリケーションを含むかなど。）</a:t>
            </a:r>
          </a:p>
        </p:txBody>
      </p:sp>
      <p:sp>
        <p:nvSpPr>
          <p:cNvPr id="33" name="TextBox 475">
            <a:extLst>
              <a:ext uri="{FF2B5EF4-FFF2-40B4-BE49-F238E27FC236}">
                <a16:creationId xmlns:a16="http://schemas.microsoft.com/office/drawing/2014/main" id="{F50D6F19-379A-E299-E3BF-15A62E4A7757}"/>
              </a:ext>
            </a:extLst>
          </p:cNvPr>
          <p:cNvSpPr txBox="1">
            <a:spLocks/>
          </p:cNvSpPr>
          <p:nvPr/>
        </p:nvSpPr>
        <p:spPr>
          <a:xfrm>
            <a:off x="3025616" y="3115798"/>
            <a:ext cx="3156923" cy="1812796"/>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指標値「全システムで負荷分散のレスポンスタイム３秒以下が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99.9%</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」について、計測方法、計測する範囲（対象）や期間（取得する時間）の検討が必要。また、以下の考慮が必要。</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最も遅いレスポンスタイムを</a:t>
            </a:r>
            <a:r>
              <a:rPr kumimoji="0" lang="en-US" altLang="ja-JP" sz="1000" b="0" i="0" u="none" strike="noStrike" kern="1200" cap="none" spc="0" normalizeH="0" baseline="0" noProof="0">
                <a:ln>
                  <a:noFill/>
                </a:ln>
                <a:solidFill>
                  <a:srgbClr val="000000"/>
                </a:solidFill>
                <a:effectLst/>
                <a:uLnTx/>
                <a:uFillTx/>
                <a:latin typeface="+mj-ea"/>
                <a:ea typeface="+mj-ea"/>
                <a:cs typeface="+mn-cs"/>
              </a:rPr>
              <a:t>3</a:t>
            </a:r>
            <a:r>
              <a:rPr kumimoji="0" lang="ja-JP" altLang="en-US" sz="1000" b="0" i="0" u="none" strike="noStrike" kern="1200" cap="none" spc="0" normalizeH="0" baseline="0" noProof="0">
                <a:ln>
                  <a:noFill/>
                </a:ln>
                <a:solidFill>
                  <a:srgbClr val="000000"/>
                </a:solidFill>
                <a:effectLst/>
                <a:uLnTx/>
                <a:uFillTx/>
                <a:latin typeface="+mj-ea"/>
                <a:ea typeface="+mj-ea"/>
                <a:cs typeface="+mn-cs"/>
              </a:rPr>
              <a:t>秒以内にするために高コストのサーバーで構築せざるを得ない可能性がある。全体的にはほぼ</a:t>
            </a:r>
            <a:r>
              <a:rPr kumimoji="0" lang="en-US" altLang="ja-JP" sz="1000" b="0" i="0" u="none" strike="noStrike" kern="1200" cap="none" spc="0" normalizeH="0" baseline="0" noProof="0">
                <a:ln>
                  <a:noFill/>
                </a:ln>
                <a:solidFill>
                  <a:srgbClr val="000000"/>
                </a:solidFill>
                <a:effectLst/>
                <a:uLnTx/>
                <a:uFillTx/>
                <a:latin typeface="+mj-ea"/>
                <a:ea typeface="+mj-ea"/>
                <a:cs typeface="+mn-cs"/>
              </a:rPr>
              <a:t>1</a:t>
            </a:r>
            <a:r>
              <a:rPr kumimoji="0" lang="ja-JP" altLang="en-US" sz="1000" b="0" i="0" u="none" strike="noStrike" kern="1200" cap="none" spc="0" normalizeH="0" baseline="0" noProof="0">
                <a:ln>
                  <a:noFill/>
                </a:ln>
                <a:solidFill>
                  <a:srgbClr val="000000"/>
                </a:solidFill>
                <a:effectLst/>
                <a:uLnTx/>
                <a:uFillTx/>
                <a:latin typeface="+mj-ea"/>
                <a:ea typeface="+mj-ea"/>
                <a:cs typeface="+mn-cs"/>
              </a:rPr>
              <a:t>秒未満だが、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10</a:t>
            </a:r>
            <a:r>
              <a:rPr kumimoji="0" lang="ja-JP" altLang="en-US" sz="1000" b="0" i="0" u="none" strike="noStrike" kern="1200" cap="none" spc="0" normalizeH="0" baseline="0" noProof="0">
                <a:ln>
                  <a:noFill/>
                </a:ln>
                <a:solidFill>
                  <a:srgbClr val="000000"/>
                </a:solidFill>
                <a:effectLst/>
                <a:uLnTx/>
                <a:uFillTx/>
                <a:latin typeface="+mj-ea"/>
                <a:ea typeface="+mj-ea"/>
                <a:cs typeface="+mn-cs"/>
              </a:rPr>
              <a:t>秒かかる処理があり</a:t>
            </a:r>
            <a:r>
              <a:rPr kumimoji="0" lang="en-US" altLang="ja-JP" sz="1000" b="0" i="0" u="none" strike="noStrike" kern="1200" cap="none" spc="0" normalizeH="0" baseline="0" noProof="0">
                <a:ln>
                  <a:noFill/>
                </a:ln>
                <a:solidFill>
                  <a:srgbClr val="000000"/>
                </a:solidFill>
                <a:effectLst/>
                <a:uLnTx/>
                <a:uFillTx/>
                <a:latin typeface="+mj-ea"/>
                <a:ea typeface="+mj-ea"/>
                <a:cs typeface="+mn-cs"/>
              </a:rPr>
              <a:t>3</a:t>
            </a:r>
            <a:r>
              <a:rPr kumimoji="0" lang="ja-JP" altLang="en-US" sz="1000" b="0" i="0" u="none" strike="noStrike" kern="1200" cap="none" spc="0" normalizeH="0" baseline="0" noProof="0">
                <a:ln>
                  <a:noFill/>
                </a:ln>
                <a:solidFill>
                  <a:srgbClr val="000000"/>
                </a:solidFill>
                <a:effectLst/>
                <a:uLnTx/>
                <a:uFillTx/>
                <a:latin typeface="+mj-ea"/>
                <a:ea typeface="+mj-ea"/>
                <a:cs typeface="+mn-cs"/>
              </a:rPr>
              <a:t>秒以内での</a:t>
            </a:r>
            <a:r>
              <a:rPr kumimoji="0" lang="en-US" altLang="ja-JP" sz="1000" b="0" i="0" u="none" strike="noStrike" kern="1200" cap="none" spc="0" normalizeH="0" baseline="0" noProof="0">
                <a:ln>
                  <a:noFill/>
                </a:ln>
                <a:solidFill>
                  <a:srgbClr val="000000"/>
                </a:solidFill>
                <a:effectLst/>
                <a:uLnTx/>
                <a:uFillTx/>
                <a:latin typeface="+mj-ea"/>
                <a:ea typeface="+mj-ea"/>
                <a:cs typeface="+mn-cs"/>
              </a:rPr>
              <a:t>KPI</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を満たすために</a:t>
            </a:r>
            <a:r>
              <a:rPr kumimoji="0" lang="en-US" altLang="ja-JP" sz="1000" b="0" i="0" u="none" strike="noStrike" kern="1200" cap="none" spc="0" normalizeH="0" baseline="0" noProof="0">
                <a:ln>
                  <a:noFill/>
                </a:ln>
                <a:solidFill>
                  <a:srgbClr val="000000"/>
                </a:solidFill>
                <a:effectLst/>
                <a:uLnTx/>
                <a:uFillTx/>
                <a:latin typeface="+mj-ea"/>
                <a:ea typeface="+mj-ea"/>
                <a:cs typeface="+mn-cs"/>
              </a:rPr>
              <a:t>CPU</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を高く設定するなどが考えられる。全体の平均が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3</a:t>
            </a:r>
            <a:r>
              <a:rPr kumimoji="0" lang="ja-JP" altLang="en-US" sz="1000" b="0" i="0" u="none" strike="noStrike" kern="1200" cap="none" spc="0" normalizeH="0" baseline="0" noProof="0">
                <a:ln>
                  <a:noFill/>
                </a:ln>
                <a:solidFill>
                  <a:srgbClr val="000000"/>
                </a:solidFill>
                <a:effectLst/>
                <a:uLnTx/>
                <a:uFillTx/>
                <a:latin typeface="+mj-ea"/>
                <a:ea typeface="+mj-ea"/>
                <a:cs typeface="+mn-cs"/>
              </a:rPr>
              <a:t>秒以内や長時間の処理が認められるものを除くなど例外規定を入れて高コストなサーバーに見直されないように詳細を検討する必要がある。</a:t>
            </a:r>
          </a:p>
        </p:txBody>
      </p:sp>
      <p:sp>
        <p:nvSpPr>
          <p:cNvPr id="34" name="TextBox 475">
            <a:extLst>
              <a:ext uri="{FF2B5EF4-FFF2-40B4-BE49-F238E27FC236}">
                <a16:creationId xmlns:a16="http://schemas.microsoft.com/office/drawing/2014/main" id="{0E7678C4-0854-828D-2275-D126EE39D314}"/>
              </a:ext>
            </a:extLst>
          </p:cNvPr>
          <p:cNvSpPr txBox="1">
            <a:spLocks/>
          </p:cNvSpPr>
          <p:nvPr/>
        </p:nvSpPr>
        <p:spPr>
          <a:xfrm>
            <a:off x="6220366" y="3111096"/>
            <a:ext cx="3156923" cy="181279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以降の指標値の詳細検討・設計段階で整理を行う</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35" name="TextBox 475">
            <a:extLst>
              <a:ext uri="{FF2B5EF4-FFF2-40B4-BE49-F238E27FC236}">
                <a16:creationId xmlns:a16="http://schemas.microsoft.com/office/drawing/2014/main" id="{464BC71A-0FF7-D891-2116-62EC3306A609}"/>
              </a:ext>
            </a:extLst>
          </p:cNvPr>
          <p:cNvSpPr txBox="1">
            <a:spLocks/>
          </p:cNvSpPr>
          <p:nvPr/>
        </p:nvSpPr>
        <p:spPr>
          <a:xfrm>
            <a:off x="6215769" y="4966526"/>
            <a:ext cx="3156923" cy="1450886"/>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以降の指標値の詳細検討・設計段階で整理を行う</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36" name="四角形: 角を丸くする 35">
            <a:extLst>
              <a:ext uri="{FF2B5EF4-FFF2-40B4-BE49-F238E27FC236}">
                <a16:creationId xmlns:a16="http://schemas.microsoft.com/office/drawing/2014/main" id="{D8366F52-8CEE-4213-A316-098DDA5CEBE9}"/>
              </a:ext>
            </a:extLst>
          </p:cNvPr>
          <p:cNvSpPr/>
          <p:nvPr/>
        </p:nvSpPr>
        <p:spPr>
          <a:xfrm rot="1185373">
            <a:off x="8880977" y="3200274"/>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37" name="四角形: 角を丸くする 36">
            <a:extLst>
              <a:ext uri="{FF2B5EF4-FFF2-40B4-BE49-F238E27FC236}">
                <a16:creationId xmlns:a16="http://schemas.microsoft.com/office/drawing/2014/main" id="{49C82EDE-A1B9-DFAE-92C8-8D967B342193}"/>
              </a:ext>
            </a:extLst>
          </p:cNvPr>
          <p:cNvSpPr/>
          <p:nvPr/>
        </p:nvSpPr>
        <p:spPr>
          <a:xfrm rot="1185373">
            <a:off x="8880978" y="5003668"/>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38" name="四角形: 角を丸くする 37">
            <a:extLst>
              <a:ext uri="{FF2B5EF4-FFF2-40B4-BE49-F238E27FC236}">
                <a16:creationId xmlns:a16="http://schemas.microsoft.com/office/drawing/2014/main" id="{A4B0ED7D-2527-B133-80D2-A7F6BDC967CE}"/>
              </a:ext>
            </a:extLst>
          </p:cNvPr>
          <p:cNvSpPr/>
          <p:nvPr/>
        </p:nvSpPr>
        <p:spPr>
          <a:xfrm rot="1185373">
            <a:off x="8880980" y="1415072"/>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運用における目標管理指標の検証（</a:t>
            </a:r>
            <a:r>
              <a:rPr lang="en-US" altLang="ja-JP"/>
              <a:t>1/5</a:t>
            </a:r>
            <a:r>
              <a:rPr lang="ja-JP" altLang="en-US"/>
              <a:t>）</a:t>
            </a:r>
          </a:p>
        </p:txBody>
      </p: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10</a:t>
            </a:fld>
            <a:endParaRPr lang="ja-JP" altLang="en-US"/>
          </a:p>
        </p:txBody>
      </p:sp>
      <p:cxnSp>
        <p:nvCxnSpPr>
          <p:cNvPr id="23" name="直線コネクタ 22">
            <a:extLst>
              <a:ext uri="{FF2B5EF4-FFF2-40B4-BE49-F238E27FC236}">
                <a16:creationId xmlns:a16="http://schemas.microsoft.com/office/drawing/2014/main" id="{823206DD-2E3D-F5F4-34A9-7F7BE85A8411}"/>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960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運用における目標管理指標の検証（</a:t>
            </a:r>
            <a:r>
              <a:rPr lang="en-US" altLang="ja-JP"/>
              <a:t>2/5</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11</a:t>
            </a:fld>
            <a:endParaRPr lang="ja-JP" altLang="en-US"/>
          </a:p>
        </p:txBody>
      </p:sp>
      <p:sp>
        <p:nvSpPr>
          <p:cNvPr id="4" name="テキスト ボックス 3">
            <a:extLst>
              <a:ext uri="{FF2B5EF4-FFF2-40B4-BE49-F238E27FC236}">
                <a16:creationId xmlns:a16="http://schemas.microsoft.com/office/drawing/2014/main" id="{143E28AA-813F-9855-09B3-38D0BCCA5166}"/>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02869125-981B-552A-E0F3-154928E03CC8}"/>
              </a:ext>
            </a:extLst>
          </p:cNvPr>
          <p:cNvSpPr txBox="1">
            <a:spLocks/>
          </p:cNvSpPr>
          <p:nvPr/>
        </p:nvSpPr>
        <p:spPr>
          <a:xfrm>
            <a:off x="533308" y="1399528"/>
            <a:ext cx="930462" cy="279395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指標値の計測方法等</a:t>
            </a:r>
          </a:p>
        </p:txBody>
      </p:sp>
      <p:sp>
        <p:nvSpPr>
          <p:cNvPr id="6" name="テキスト ボックス 5">
            <a:extLst>
              <a:ext uri="{FF2B5EF4-FFF2-40B4-BE49-F238E27FC236}">
                <a16:creationId xmlns:a16="http://schemas.microsoft.com/office/drawing/2014/main" id="{B582DEAA-8D62-EF96-F964-DD643AB0347A}"/>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37DB53F1-27EA-9607-E410-0C91BA53DAFC}"/>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0A4CB6CF-D81A-660E-9694-172B3BCC7203}"/>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5B494425-BAA5-CED3-149E-561D8CCEAD99}"/>
              </a:ext>
            </a:extLst>
          </p:cNvPr>
          <p:cNvSpPr txBox="1">
            <a:spLocks/>
          </p:cNvSpPr>
          <p:nvPr/>
        </p:nvSpPr>
        <p:spPr>
          <a:xfrm>
            <a:off x="3025616" y="1399530"/>
            <a:ext cx="3156923" cy="223365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指標値「インフラ準備１日以内、リリース１時間以内」について、以下の検討が必要。</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リリースボリュームの大小を考慮し計測対象について整理する。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各計測対象の工程を整理する。仮に準備を「オンプレ→ガバメントクラウドへの移行にかかるインフラ構築」とした場合、共同利用型環境においては、すでに準備されている環境に乗り入れるだけであることから、ガバメントクラウド側のインフラ準備については、リハーサル等の本稼働よりも相当前の工程で実施するネットワークの乗り入れ、ルーティング、セキュリティ設定等に限られる。また、本稼働直前（移行作業日）はデータを移動するのみと想定している。これら作業において「準備」がどのような工程を指すか、例示いただきたい。「リリース」も同様。</a:t>
            </a:r>
          </a:p>
        </p:txBody>
      </p:sp>
      <p:sp>
        <p:nvSpPr>
          <p:cNvPr id="10" name="TextBox 475">
            <a:extLst>
              <a:ext uri="{FF2B5EF4-FFF2-40B4-BE49-F238E27FC236}">
                <a16:creationId xmlns:a16="http://schemas.microsoft.com/office/drawing/2014/main" id="{94D24FBA-07CB-667F-7C80-25887791C8A1}"/>
              </a:ext>
            </a:extLst>
          </p:cNvPr>
          <p:cNvSpPr txBox="1">
            <a:spLocks/>
          </p:cNvSpPr>
          <p:nvPr/>
        </p:nvSpPr>
        <p:spPr>
          <a:xfrm>
            <a:off x="1497001" y="1399530"/>
            <a:ext cx="1495385" cy="27939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利用システムダッシュボードで可視化する指標値の詳細について</a:t>
            </a:r>
          </a:p>
        </p:txBody>
      </p:sp>
      <p:sp>
        <p:nvSpPr>
          <p:cNvPr id="11" name="TextBox 475">
            <a:extLst>
              <a:ext uri="{FF2B5EF4-FFF2-40B4-BE49-F238E27FC236}">
                <a16:creationId xmlns:a16="http://schemas.microsoft.com/office/drawing/2014/main" id="{EFC8657E-F296-F9B9-B77F-27C2E74B72DD}"/>
              </a:ext>
            </a:extLst>
          </p:cNvPr>
          <p:cNvSpPr txBox="1">
            <a:spLocks/>
          </p:cNvSpPr>
          <p:nvPr/>
        </p:nvSpPr>
        <p:spPr>
          <a:xfrm>
            <a:off x="6215770" y="1399530"/>
            <a:ext cx="3156923" cy="223365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以降の指標値の詳細検討・設計段階で整理を行う。</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2" name="TextBox 475">
            <a:extLst>
              <a:ext uri="{FF2B5EF4-FFF2-40B4-BE49-F238E27FC236}">
                <a16:creationId xmlns:a16="http://schemas.microsoft.com/office/drawing/2014/main" id="{D43AD6FB-F9B8-799E-1314-18FADD7F4BBB}"/>
              </a:ext>
            </a:extLst>
          </p:cNvPr>
          <p:cNvSpPr txBox="1">
            <a:spLocks/>
          </p:cNvSpPr>
          <p:nvPr/>
        </p:nvSpPr>
        <p:spPr>
          <a:xfrm>
            <a:off x="3025616" y="4244376"/>
            <a:ext cx="3156923" cy="2118564"/>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地方公共団体向けダッシュボードで表示するコスト情報について、アカウント毎に参照できるかなど表示単位について以下を考慮し整理が必要。</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地方公共団体が複数の</a:t>
            </a:r>
            <a:r>
              <a:rPr kumimoji="0" lang="en-US" altLang="ja-JP" sz="1000" b="0" i="0" u="none" strike="noStrike" kern="1200" cap="none" spc="0" normalizeH="0" baseline="0" noProof="0">
                <a:ln>
                  <a:noFill/>
                </a:ln>
                <a:solidFill>
                  <a:srgbClr val="000000"/>
                </a:solidFill>
                <a:effectLst/>
                <a:uLnTx/>
                <a:uFillTx/>
                <a:latin typeface="+mj-ea"/>
                <a:ea typeface="+mj-ea"/>
                <a:cs typeface="+mn-cs"/>
              </a:rPr>
              <a:t>ASP</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を利用することで異なる</a:t>
            </a:r>
            <a:r>
              <a:rPr kumimoji="0" lang="en-US" altLang="ja-JP" sz="1000" b="0" i="0" u="none" strike="noStrike" kern="1200" cap="none" spc="0" normalizeH="0" baseline="0" noProof="0">
                <a:ln>
                  <a:noFill/>
                </a:ln>
                <a:solidFill>
                  <a:srgbClr val="000000"/>
                </a:solidFill>
                <a:effectLst/>
                <a:uLnTx/>
                <a:uFillTx/>
                <a:latin typeface="+mj-ea"/>
                <a:ea typeface="+mj-ea"/>
                <a:cs typeface="+mn-cs"/>
              </a:rPr>
              <a:t>CSP</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を使うことになる場合、</a:t>
            </a:r>
            <a:r>
              <a:rPr kumimoji="0" lang="en-US" altLang="ja-JP" sz="1000" b="0" i="0" u="none" strike="noStrike" kern="1200" cap="none" spc="0" normalizeH="0" baseline="0" noProof="0">
                <a:ln>
                  <a:noFill/>
                </a:ln>
                <a:solidFill>
                  <a:srgbClr val="000000"/>
                </a:solidFill>
                <a:effectLst/>
                <a:uLnTx/>
                <a:uFillTx/>
                <a:latin typeface="+mj-ea"/>
                <a:ea typeface="+mj-ea"/>
                <a:cs typeface="+mn-cs"/>
              </a:rPr>
              <a:t>CSP</a:t>
            </a:r>
            <a:r>
              <a:rPr kumimoji="0" lang="ja-JP" altLang="en-US" sz="1000" b="0" i="0" u="none" strike="noStrike" kern="1200" cap="none" spc="0" normalizeH="0" baseline="0" noProof="0">
                <a:ln>
                  <a:noFill/>
                </a:ln>
                <a:solidFill>
                  <a:srgbClr val="000000"/>
                </a:solidFill>
                <a:effectLst/>
                <a:uLnTx/>
                <a:uFillTx/>
                <a:latin typeface="+mj-ea"/>
                <a:ea typeface="+mj-ea"/>
                <a:cs typeface="+mn-cs"/>
              </a:rPr>
              <a:t>固有の事情が影響したデータが混在するので、結果が合算されたダッシュボードでは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KPI</a:t>
            </a:r>
            <a:r>
              <a:rPr kumimoji="0" lang="ja-JP" altLang="en-US" sz="1000" b="0" i="0" u="none" strike="noStrike" kern="1200" cap="none" spc="0" normalizeH="0" baseline="0" noProof="0">
                <a:ln>
                  <a:noFill/>
                </a:ln>
                <a:solidFill>
                  <a:srgbClr val="000000"/>
                </a:solidFill>
                <a:effectLst/>
                <a:uLnTx/>
                <a:uFillTx/>
                <a:latin typeface="+mj-ea"/>
                <a:ea typeface="+mj-ea"/>
                <a:cs typeface="+mn-cs"/>
              </a:rPr>
              <a:t>達成に向けたパフォーマンス改善の検討が困難となる。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地方公共団体によっては「単独利用方式＋共同利用方式の併用」「複数のベンダーの共同利用方式の併用」等の利用形態が異なる場合やその分離構成が異なる場合がある。</a:t>
            </a:r>
          </a:p>
        </p:txBody>
      </p:sp>
      <p:sp>
        <p:nvSpPr>
          <p:cNvPr id="13" name="TextBox 475">
            <a:extLst>
              <a:ext uri="{FF2B5EF4-FFF2-40B4-BE49-F238E27FC236}">
                <a16:creationId xmlns:a16="http://schemas.microsoft.com/office/drawing/2014/main" id="{4A915E6F-512C-BDBF-02D6-2AD1EE293383}"/>
              </a:ext>
            </a:extLst>
          </p:cNvPr>
          <p:cNvSpPr txBox="1">
            <a:spLocks/>
          </p:cNvSpPr>
          <p:nvPr/>
        </p:nvSpPr>
        <p:spPr>
          <a:xfrm>
            <a:off x="1497001" y="4240600"/>
            <a:ext cx="1495385" cy="212544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指標値の表示単位・レイアウトの整理</a:t>
            </a:r>
          </a:p>
        </p:txBody>
      </p:sp>
      <p:sp>
        <p:nvSpPr>
          <p:cNvPr id="14" name="TextBox 475">
            <a:extLst>
              <a:ext uri="{FF2B5EF4-FFF2-40B4-BE49-F238E27FC236}">
                <a16:creationId xmlns:a16="http://schemas.microsoft.com/office/drawing/2014/main" id="{698EFA24-859B-30EE-9AA3-F5E2760686AC}"/>
              </a:ext>
            </a:extLst>
          </p:cNvPr>
          <p:cNvSpPr txBox="1">
            <a:spLocks/>
          </p:cNvSpPr>
          <p:nvPr/>
        </p:nvSpPr>
        <p:spPr>
          <a:xfrm>
            <a:off x="6215770" y="4244376"/>
            <a:ext cx="3156923" cy="2118564"/>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以降の指標値の詳細検討・設計段階で整理を行う。</a:t>
            </a:r>
          </a:p>
        </p:txBody>
      </p:sp>
      <p:sp>
        <p:nvSpPr>
          <p:cNvPr id="15" name="TextBox 475">
            <a:extLst>
              <a:ext uri="{FF2B5EF4-FFF2-40B4-BE49-F238E27FC236}">
                <a16:creationId xmlns:a16="http://schemas.microsoft.com/office/drawing/2014/main" id="{3A4517AA-A8F2-9AD8-B260-45E915C9D32E}"/>
              </a:ext>
            </a:extLst>
          </p:cNvPr>
          <p:cNvSpPr txBox="1">
            <a:spLocks/>
          </p:cNvSpPr>
          <p:nvPr/>
        </p:nvSpPr>
        <p:spPr>
          <a:xfrm>
            <a:off x="3025616" y="3680570"/>
            <a:ext cx="3156923" cy="51291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指標値「インフラチューニング年間に</a:t>
            </a:r>
            <a:r>
              <a:rPr kumimoji="0" lang="en-US" altLang="ja-JP" sz="1000" b="0" i="0" u="none" strike="noStrike" kern="1200" cap="none" spc="0" normalizeH="0" baseline="0" noProof="0">
                <a:ln>
                  <a:noFill/>
                </a:ln>
                <a:solidFill>
                  <a:srgbClr val="000000"/>
                </a:solidFill>
                <a:effectLst/>
                <a:uLnTx/>
                <a:uFillTx/>
                <a:latin typeface="+mj-ea"/>
                <a:ea typeface="+mj-ea"/>
                <a:cs typeface="+mn-cs"/>
              </a:rPr>
              <a:t>1</a:t>
            </a:r>
            <a:r>
              <a:rPr kumimoji="0" lang="ja-JP" altLang="en-US" sz="1000" b="0" i="0" u="none" strike="noStrike" kern="1200" cap="none" spc="0" normalizeH="0" baseline="0" noProof="0">
                <a:ln>
                  <a:noFill/>
                </a:ln>
                <a:solidFill>
                  <a:srgbClr val="000000"/>
                </a:solidFill>
                <a:effectLst/>
                <a:uLnTx/>
                <a:uFillTx/>
                <a:latin typeface="+mj-ea"/>
                <a:ea typeface="+mj-ea"/>
                <a:cs typeface="+mn-cs"/>
              </a:rPr>
              <a:t>度以上」について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EC2</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a:t>
            </a:r>
            <a:r>
              <a:rPr kumimoji="0" lang="en-US" altLang="ja-JP" sz="1000" b="0" i="0" u="none" strike="noStrike" kern="1200" cap="none" spc="0" normalizeH="0" baseline="0" noProof="0" err="1">
                <a:ln>
                  <a:noFill/>
                </a:ln>
                <a:solidFill>
                  <a:srgbClr val="000000"/>
                </a:solidFill>
                <a:effectLst/>
                <a:uLnTx/>
                <a:uFillTx/>
                <a:latin typeface="+mj-ea"/>
                <a:ea typeface="+mj-ea"/>
                <a:cs typeface="+mn-cs"/>
              </a:rPr>
              <a:t>AutoScaling</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を対象とするか検討が必要。</a:t>
            </a:r>
          </a:p>
        </p:txBody>
      </p:sp>
      <p:sp>
        <p:nvSpPr>
          <p:cNvPr id="16" name="TextBox 475">
            <a:extLst>
              <a:ext uri="{FF2B5EF4-FFF2-40B4-BE49-F238E27FC236}">
                <a16:creationId xmlns:a16="http://schemas.microsoft.com/office/drawing/2014/main" id="{6D8171D4-E949-FB28-07D8-3CD83825B688}"/>
              </a:ext>
            </a:extLst>
          </p:cNvPr>
          <p:cNvSpPr txBox="1">
            <a:spLocks/>
          </p:cNvSpPr>
          <p:nvPr/>
        </p:nvSpPr>
        <p:spPr>
          <a:xfrm>
            <a:off x="533308" y="4240602"/>
            <a:ext cx="930462" cy="2118564"/>
          </a:xfrm>
          <a:prstGeom prst="rect">
            <a:avLst/>
          </a:prstGeom>
          <a:solidFill>
            <a:srgbClr val="005EB8"/>
          </a:solidFill>
          <a:ln w="9525">
            <a:solidFill>
              <a:srgbClr val="00338D"/>
            </a:solidFill>
          </a:ln>
        </p:spPr>
        <p:txBody>
          <a:bodyPr wrap="square" lIns="43200" tIns="43200" rIns="33231"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83">
              <a:defRPr/>
            </a:pPr>
            <a:r>
              <a:rPr lang="ja-JP" altLang="en-US" sz="1015" b="1">
                <a:solidFill>
                  <a:prstClr val="white"/>
                </a:solidFill>
                <a:latin typeface="Arial"/>
              </a:rPr>
              <a:t>指標値の表示単位・レイアウト</a:t>
            </a:r>
          </a:p>
          <a:p>
            <a:pPr algn="ctr" defTabSz="844083">
              <a:defRPr/>
            </a:pPr>
            <a:endParaRPr lang="ja-JP" altLang="en-US" sz="1015" b="1">
              <a:solidFill>
                <a:prstClr val="white"/>
              </a:solidFill>
              <a:latin typeface="Arial"/>
            </a:endParaRPr>
          </a:p>
        </p:txBody>
      </p:sp>
      <p:sp>
        <p:nvSpPr>
          <p:cNvPr id="17" name="四角形: 角を丸くする 16">
            <a:extLst>
              <a:ext uri="{FF2B5EF4-FFF2-40B4-BE49-F238E27FC236}">
                <a16:creationId xmlns:a16="http://schemas.microsoft.com/office/drawing/2014/main" id="{F7BBAED3-9A18-CDEE-BC2F-69ADBDA124B3}"/>
              </a:ext>
            </a:extLst>
          </p:cNvPr>
          <p:cNvSpPr/>
          <p:nvPr/>
        </p:nvSpPr>
        <p:spPr>
          <a:xfrm rot="1185373">
            <a:off x="8880978" y="4320374"/>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1" name="TextBox 475">
            <a:extLst>
              <a:ext uri="{FF2B5EF4-FFF2-40B4-BE49-F238E27FC236}">
                <a16:creationId xmlns:a16="http://schemas.microsoft.com/office/drawing/2014/main" id="{DE6097E7-0037-976E-0786-9BBEA7F4946F}"/>
              </a:ext>
            </a:extLst>
          </p:cNvPr>
          <p:cNvSpPr txBox="1">
            <a:spLocks/>
          </p:cNvSpPr>
          <p:nvPr/>
        </p:nvSpPr>
        <p:spPr>
          <a:xfrm>
            <a:off x="6215769" y="3680569"/>
            <a:ext cx="3156923" cy="51291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以降の指標値の詳細検討・設計段階で整理を行う。</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22" name="四角形: 角を丸くする 21">
            <a:extLst>
              <a:ext uri="{FF2B5EF4-FFF2-40B4-BE49-F238E27FC236}">
                <a16:creationId xmlns:a16="http://schemas.microsoft.com/office/drawing/2014/main" id="{F1D34C00-B19D-BEAB-372F-3705BFE8B6BF}"/>
              </a:ext>
            </a:extLst>
          </p:cNvPr>
          <p:cNvSpPr/>
          <p:nvPr/>
        </p:nvSpPr>
        <p:spPr>
          <a:xfrm rot="1185373">
            <a:off x="8880976" y="3565691"/>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3" name="四角形: 角を丸くする 22">
            <a:extLst>
              <a:ext uri="{FF2B5EF4-FFF2-40B4-BE49-F238E27FC236}">
                <a16:creationId xmlns:a16="http://schemas.microsoft.com/office/drawing/2014/main" id="{1A85B31D-E818-38C0-B1BF-BF9E1F45A8B5}"/>
              </a:ext>
            </a:extLst>
          </p:cNvPr>
          <p:cNvSpPr/>
          <p:nvPr/>
        </p:nvSpPr>
        <p:spPr>
          <a:xfrm rot="1185373">
            <a:off x="8880980" y="1415072"/>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58819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運用における目標管理指標の検証（</a:t>
            </a:r>
            <a:r>
              <a:rPr lang="en-US" altLang="ja-JP"/>
              <a:t>3/5</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12</a:t>
            </a:fld>
            <a:endParaRPr lang="ja-JP" altLang="en-US"/>
          </a:p>
        </p:txBody>
      </p:sp>
      <p:sp>
        <p:nvSpPr>
          <p:cNvPr id="4" name="テキスト ボックス 3">
            <a:extLst>
              <a:ext uri="{FF2B5EF4-FFF2-40B4-BE49-F238E27FC236}">
                <a16:creationId xmlns:a16="http://schemas.microsoft.com/office/drawing/2014/main" id="{7D83BC93-5EF4-FF64-424D-B81F889D247C}"/>
              </a:ext>
            </a:extLst>
          </p:cNvPr>
          <p:cNvSpPr txBox="1">
            <a:spLocks/>
          </p:cNvSpPr>
          <p:nvPr/>
        </p:nvSpPr>
        <p:spPr bwMode="gray">
          <a:xfrm>
            <a:off x="533308" y="1042627"/>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2203B50E-F184-E913-0F4C-15D59537577F}"/>
              </a:ext>
            </a:extLst>
          </p:cNvPr>
          <p:cNvSpPr txBox="1">
            <a:spLocks/>
          </p:cNvSpPr>
          <p:nvPr/>
        </p:nvSpPr>
        <p:spPr>
          <a:xfrm>
            <a:off x="533308" y="1275241"/>
            <a:ext cx="930462" cy="790889"/>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指標値の表示単位・レイアウト</a:t>
            </a:r>
          </a:p>
        </p:txBody>
      </p:sp>
      <p:sp>
        <p:nvSpPr>
          <p:cNvPr id="6" name="テキスト ボックス 5">
            <a:extLst>
              <a:ext uri="{FF2B5EF4-FFF2-40B4-BE49-F238E27FC236}">
                <a16:creationId xmlns:a16="http://schemas.microsoft.com/office/drawing/2014/main" id="{103EFA68-41BE-4331-118F-2E6243BA2618}"/>
              </a:ext>
            </a:extLst>
          </p:cNvPr>
          <p:cNvSpPr txBox="1">
            <a:spLocks/>
          </p:cNvSpPr>
          <p:nvPr/>
        </p:nvSpPr>
        <p:spPr bwMode="gray">
          <a:xfrm>
            <a:off x="3025616" y="1042627"/>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F7868FE7-9CB9-43F9-3812-202DE0044086}"/>
              </a:ext>
            </a:extLst>
          </p:cNvPr>
          <p:cNvSpPr txBox="1">
            <a:spLocks/>
          </p:cNvSpPr>
          <p:nvPr/>
        </p:nvSpPr>
        <p:spPr bwMode="gray">
          <a:xfrm>
            <a:off x="1497001" y="1042627"/>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1197F76B-D0D9-6162-70D4-FC4F67536B6B}"/>
              </a:ext>
            </a:extLst>
          </p:cNvPr>
          <p:cNvSpPr txBox="1">
            <a:spLocks/>
          </p:cNvSpPr>
          <p:nvPr/>
        </p:nvSpPr>
        <p:spPr bwMode="gray">
          <a:xfrm>
            <a:off x="6215770" y="1042627"/>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0D0BC225-5189-D9C9-C5A1-0A63B79556B2}"/>
              </a:ext>
            </a:extLst>
          </p:cNvPr>
          <p:cNvSpPr txBox="1">
            <a:spLocks/>
          </p:cNvSpPr>
          <p:nvPr/>
        </p:nvSpPr>
        <p:spPr>
          <a:xfrm>
            <a:off x="3025616" y="1275243"/>
            <a:ext cx="3156923" cy="790889"/>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指標値「クラウド利用料全体に占める仮想サーバー及び仮想サーバーにアタッチして利用するストレージサービス利用料・</a:t>
            </a:r>
            <a:r>
              <a:rPr kumimoji="0" lang="en-US" altLang="ja-JP" sz="1000" b="0" i="0" u="none" strike="noStrike" kern="1200" cap="none" spc="0" normalizeH="0" baseline="0" noProof="0">
                <a:ln>
                  <a:noFill/>
                </a:ln>
                <a:solidFill>
                  <a:srgbClr val="000000"/>
                </a:solidFill>
                <a:effectLst/>
                <a:uLnTx/>
                <a:uFillTx/>
                <a:latin typeface="+mj-ea"/>
                <a:ea typeface="+mj-ea"/>
                <a:cs typeface="+mn-cs"/>
              </a:rPr>
              <a:t>Level</a:t>
            </a:r>
            <a:r>
              <a:rPr kumimoji="0" lang="ja-JP" altLang="en-US" sz="1000" b="0" i="0" u="none" strike="noStrike" kern="1200" cap="none" spc="0" normalizeH="0" baseline="0" noProof="0">
                <a:ln>
                  <a:noFill/>
                </a:ln>
                <a:solidFill>
                  <a:srgbClr val="000000"/>
                </a:solidFill>
                <a:effectLst/>
                <a:uLnTx/>
                <a:uFillTx/>
                <a:latin typeface="+mj-ea"/>
                <a:ea typeface="+mj-ea"/>
                <a:cs typeface="+mn-cs"/>
              </a:rPr>
              <a:t>高：</a:t>
            </a:r>
            <a:r>
              <a:rPr kumimoji="0" lang="en-US" altLang="ja-JP" sz="1000" b="0" i="0" u="none" strike="noStrike" kern="1200" cap="none" spc="0" normalizeH="0" baseline="0" noProof="0">
                <a:ln>
                  <a:noFill/>
                </a:ln>
                <a:solidFill>
                  <a:srgbClr val="000000"/>
                </a:solidFill>
                <a:effectLst/>
                <a:uLnTx/>
                <a:uFillTx/>
                <a:latin typeface="+mj-ea"/>
                <a:ea typeface="+mj-ea"/>
                <a:cs typeface="+mn-cs"/>
              </a:rPr>
              <a:t>5%</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以下、</a:t>
            </a:r>
            <a:r>
              <a:rPr kumimoji="0" lang="en-US" altLang="ja-JP" sz="1000" b="0" i="0" u="none" strike="noStrike" kern="1200" cap="none" spc="0" normalizeH="0" baseline="0" noProof="0">
                <a:ln>
                  <a:noFill/>
                </a:ln>
                <a:solidFill>
                  <a:srgbClr val="000000"/>
                </a:solidFill>
                <a:effectLst/>
                <a:uLnTx/>
                <a:uFillTx/>
                <a:latin typeface="+mj-ea"/>
                <a:ea typeface="+mj-ea"/>
                <a:cs typeface="+mn-cs"/>
              </a:rPr>
              <a:t>Level</a:t>
            </a:r>
            <a:r>
              <a:rPr kumimoji="0" lang="ja-JP" altLang="en-US" sz="1000" b="0" i="0" u="none" strike="noStrike" kern="1200" cap="none" spc="0" normalizeH="0" baseline="0" noProof="0">
                <a:ln>
                  <a:noFill/>
                </a:ln>
                <a:solidFill>
                  <a:srgbClr val="000000"/>
                </a:solidFill>
                <a:effectLst/>
                <a:uLnTx/>
                <a:uFillTx/>
                <a:latin typeface="+mj-ea"/>
                <a:ea typeface="+mj-ea"/>
                <a:cs typeface="+mn-cs"/>
              </a:rPr>
              <a:t>中：</a:t>
            </a:r>
            <a:r>
              <a:rPr kumimoji="0" lang="en-US" altLang="ja-JP" sz="1000" b="0" i="0" u="none" strike="noStrike" kern="1200" cap="none" spc="0" normalizeH="0" baseline="0" noProof="0">
                <a:ln>
                  <a:noFill/>
                </a:ln>
                <a:solidFill>
                  <a:srgbClr val="000000"/>
                </a:solidFill>
                <a:effectLst/>
                <a:uLnTx/>
                <a:uFillTx/>
                <a:latin typeface="+mj-ea"/>
                <a:ea typeface="+mj-ea"/>
                <a:cs typeface="+mn-cs"/>
              </a:rPr>
              <a:t>30%</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以下、</a:t>
            </a:r>
            <a:r>
              <a:rPr kumimoji="0" lang="en-US" altLang="ja-JP" sz="1000" b="0" i="0" u="none" strike="noStrike" kern="1200" cap="none" spc="0" normalizeH="0" baseline="0" noProof="0">
                <a:ln>
                  <a:noFill/>
                </a:ln>
                <a:solidFill>
                  <a:srgbClr val="000000"/>
                </a:solidFill>
                <a:effectLst/>
                <a:uLnTx/>
                <a:uFillTx/>
                <a:latin typeface="+mj-ea"/>
                <a:ea typeface="+mj-ea"/>
                <a:cs typeface="+mn-cs"/>
              </a:rPr>
              <a:t>Level</a:t>
            </a:r>
            <a:r>
              <a:rPr kumimoji="0" lang="ja-JP" altLang="en-US" sz="1000" b="0" i="0" u="none" strike="noStrike" kern="1200" cap="none" spc="0" normalizeH="0" baseline="0" noProof="0">
                <a:ln>
                  <a:noFill/>
                </a:ln>
                <a:solidFill>
                  <a:srgbClr val="000000"/>
                </a:solidFill>
                <a:effectLst/>
                <a:uLnTx/>
                <a:uFillTx/>
                <a:latin typeface="+mj-ea"/>
                <a:ea typeface="+mj-ea"/>
                <a:cs typeface="+mn-cs"/>
              </a:rPr>
              <a:t>低：</a:t>
            </a:r>
            <a:r>
              <a:rPr kumimoji="0" lang="en-US" altLang="ja-JP" sz="1000" b="0" i="0" u="none" strike="noStrike" kern="1200" cap="none" spc="0" normalizeH="0" baseline="0" noProof="0">
                <a:ln>
                  <a:noFill/>
                </a:ln>
                <a:solidFill>
                  <a:srgbClr val="000000"/>
                </a:solidFill>
                <a:effectLst/>
                <a:uLnTx/>
                <a:uFillTx/>
                <a:latin typeface="+mj-ea"/>
                <a:ea typeface="+mj-ea"/>
                <a:cs typeface="+mn-cs"/>
              </a:rPr>
              <a:t>50</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％以下（①</a:t>
            </a:r>
            <a:r>
              <a:rPr kumimoji="0" lang="en-US" altLang="ja-JP" sz="1000" b="0" i="0" u="none" strike="noStrike" kern="1200" cap="none" spc="0" normalizeH="0" baseline="0" noProof="0">
                <a:ln>
                  <a:noFill/>
                </a:ln>
                <a:solidFill>
                  <a:srgbClr val="000000"/>
                </a:solidFill>
                <a:effectLst/>
                <a:uLnTx/>
                <a:uFillTx/>
                <a:latin typeface="+mj-ea"/>
                <a:ea typeface="+mj-ea"/>
                <a:cs typeface="+mn-cs"/>
              </a:rPr>
              <a:t>Cost</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）」について、指標は「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Level</a:t>
            </a:r>
            <a:r>
              <a:rPr kumimoji="0" lang="ja-JP" altLang="en-US" sz="1000" b="0" i="0" u="none" strike="noStrike" kern="1200" cap="none" spc="0" normalizeH="0" baseline="0" noProof="0">
                <a:ln>
                  <a:noFill/>
                </a:ln>
                <a:solidFill>
                  <a:srgbClr val="000000"/>
                </a:solidFill>
                <a:effectLst/>
                <a:uLnTx/>
                <a:uFillTx/>
                <a:latin typeface="+mj-ea"/>
                <a:ea typeface="+mj-ea"/>
                <a:cs typeface="+mn-cs"/>
              </a:rPr>
              <a:t>表記」とするか「割合（％）表記」とするか検討が必要。</a:t>
            </a:r>
          </a:p>
        </p:txBody>
      </p:sp>
      <p:sp>
        <p:nvSpPr>
          <p:cNvPr id="10" name="TextBox 475">
            <a:extLst>
              <a:ext uri="{FF2B5EF4-FFF2-40B4-BE49-F238E27FC236}">
                <a16:creationId xmlns:a16="http://schemas.microsoft.com/office/drawing/2014/main" id="{ED4F1C94-6DF7-68DF-2754-BD3EA7A9A2E2}"/>
              </a:ext>
            </a:extLst>
          </p:cNvPr>
          <p:cNvSpPr txBox="1">
            <a:spLocks/>
          </p:cNvSpPr>
          <p:nvPr/>
        </p:nvSpPr>
        <p:spPr>
          <a:xfrm>
            <a:off x="1497001" y="1275243"/>
            <a:ext cx="1495385" cy="790889"/>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指標値の表示単位・レイアウトの整理</a:t>
            </a:r>
          </a:p>
        </p:txBody>
      </p:sp>
      <p:sp>
        <p:nvSpPr>
          <p:cNvPr id="11" name="TextBox 475">
            <a:extLst>
              <a:ext uri="{FF2B5EF4-FFF2-40B4-BE49-F238E27FC236}">
                <a16:creationId xmlns:a16="http://schemas.microsoft.com/office/drawing/2014/main" id="{3DD5569D-33F6-452F-9FCB-6847D086E94E}"/>
              </a:ext>
            </a:extLst>
          </p:cNvPr>
          <p:cNvSpPr txBox="1">
            <a:spLocks/>
          </p:cNvSpPr>
          <p:nvPr/>
        </p:nvSpPr>
        <p:spPr>
          <a:xfrm>
            <a:off x="6215770" y="1275243"/>
            <a:ext cx="3156923" cy="790889"/>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以降の指標値の詳細検討・設計段階で整理を行う。</a:t>
            </a:r>
          </a:p>
        </p:txBody>
      </p:sp>
      <p:sp>
        <p:nvSpPr>
          <p:cNvPr id="12" name="TextBox 475">
            <a:extLst>
              <a:ext uri="{FF2B5EF4-FFF2-40B4-BE49-F238E27FC236}">
                <a16:creationId xmlns:a16="http://schemas.microsoft.com/office/drawing/2014/main" id="{FF99FC46-F906-6033-CACD-B5962B5F1AB1}"/>
              </a:ext>
            </a:extLst>
          </p:cNvPr>
          <p:cNvSpPr txBox="1">
            <a:spLocks/>
          </p:cNvSpPr>
          <p:nvPr/>
        </p:nvSpPr>
        <p:spPr>
          <a:xfrm>
            <a:off x="3025616" y="2095029"/>
            <a:ext cx="3156923" cy="1080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利用システムダッシュボードの構築においてベンダーの負荷が高まることが想定されるため、サンプルテンプレート利用による効率化（カスタマイズ不要でそのまま利用できる形としての提供）や、カスタマイズが必要な場合にはガイドを整備することなどの検討が必要。（カスタマイズについてはサンプルテンプレートが対応する分離構成についても確認の上、整理する。）</a:t>
            </a:r>
          </a:p>
        </p:txBody>
      </p:sp>
      <p:sp>
        <p:nvSpPr>
          <p:cNvPr id="13" name="TextBox 475">
            <a:extLst>
              <a:ext uri="{FF2B5EF4-FFF2-40B4-BE49-F238E27FC236}">
                <a16:creationId xmlns:a16="http://schemas.microsoft.com/office/drawing/2014/main" id="{33A8C286-9546-BCE0-E768-8E52E03EAAFF}"/>
              </a:ext>
            </a:extLst>
          </p:cNvPr>
          <p:cNvSpPr txBox="1">
            <a:spLocks/>
          </p:cNvSpPr>
          <p:nvPr/>
        </p:nvSpPr>
        <p:spPr>
          <a:xfrm>
            <a:off x="6215770" y="3212754"/>
            <a:ext cx="3156923" cy="3205191"/>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以降のドキュメント整理の段階で、ダッシュボードの構築及び運用に係る費用を整理し、ガイド等を提供する。</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4" name="TextBox 475">
            <a:extLst>
              <a:ext uri="{FF2B5EF4-FFF2-40B4-BE49-F238E27FC236}">
                <a16:creationId xmlns:a16="http://schemas.microsoft.com/office/drawing/2014/main" id="{11215698-2297-036B-7789-FC3CB780CE97}"/>
              </a:ext>
            </a:extLst>
          </p:cNvPr>
          <p:cNvSpPr txBox="1">
            <a:spLocks/>
          </p:cNvSpPr>
          <p:nvPr/>
        </p:nvSpPr>
        <p:spPr>
          <a:xfrm>
            <a:off x="3028246" y="3212755"/>
            <a:ext cx="3156923" cy="3205191"/>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利用システムダッシュボード（サンプルテンプレートの提供あり）について、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OpenSearch</a:t>
            </a:r>
            <a:r>
              <a:rPr kumimoji="0" lang="ja-JP" altLang="en-US" sz="1000" b="0" i="0" u="none" strike="noStrike" kern="1200" cap="none" spc="0" normalizeH="0" baseline="0" noProof="0">
                <a:ln>
                  <a:noFill/>
                </a:ln>
                <a:solidFill>
                  <a:srgbClr val="000000"/>
                </a:solidFill>
                <a:effectLst/>
                <a:uLnTx/>
                <a:uFillTx/>
                <a:latin typeface="+mj-ea"/>
                <a:ea typeface="+mj-ea"/>
                <a:cs typeface="+mn-cs"/>
              </a:rPr>
              <a:t>ダッシュボード等どのマネージドサービスを活用するか検討が必要。また、マネージドサービスの活用は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利用料増加となる点について地方公共団体に理解いただく必要があることから、本件実現にあたっての費用に関する考え方を整理することが必要。</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a:solidFill>
                  <a:srgbClr val="000000"/>
                </a:solidFill>
                <a:latin typeface="+mj-ea"/>
                <a:ea typeface="+mj-ea"/>
              </a:rPr>
              <a:t>＜</a:t>
            </a:r>
            <a:r>
              <a:rPr kumimoji="0" lang="en-US" altLang="ja-JP" sz="1000" b="0" i="0" u="none" strike="noStrike" kern="1200" cap="none" spc="0" normalizeH="0" baseline="0" noProof="0">
                <a:ln>
                  <a:noFill/>
                </a:ln>
                <a:solidFill>
                  <a:srgbClr val="000000"/>
                </a:solidFill>
                <a:effectLst/>
                <a:uLnTx/>
                <a:uFillTx/>
                <a:latin typeface="+mj-ea"/>
                <a:ea typeface="+mj-ea"/>
                <a:cs typeface="+mn-cs"/>
              </a:rPr>
              <a:t>KPI</a:t>
            </a:r>
            <a:r>
              <a:rPr kumimoji="0" lang="ja-JP" altLang="en-US" sz="1000" b="0" i="0" u="none" strike="noStrike" kern="1200" cap="none" spc="0" normalizeH="0" baseline="0" noProof="0">
                <a:ln>
                  <a:noFill/>
                </a:ln>
                <a:solidFill>
                  <a:srgbClr val="000000"/>
                </a:solidFill>
                <a:effectLst/>
                <a:uLnTx/>
                <a:uFillTx/>
                <a:latin typeface="+mj-ea"/>
                <a:ea typeface="+mj-ea"/>
                <a:cs typeface="+mn-cs"/>
              </a:rPr>
              <a:t>運用にあたり発生する作業想定＞</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a:ln>
                  <a:noFill/>
                </a:ln>
                <a:solidFill>
                  <a:srgbClr val="000000"/>
                </a:solidFill>
                <a:effectLst/>
                <a:uLnTx/>
                <a:uFillTx/>
                <a:latin typeface="+mj-ea"/>
                <a:ea typeface="+mj-ea"/>
                <a:cs typeface="+mn-cs"/>
              </a:rPr>
              <a:t>ダッシュボード維持費（</a:t>
            </a:r>
            <a:r>
              <a:rPr kumimoji="0" lang="en-US" altLang="ja-JP" sz="900" b="0" i="0" u="none" strike="noStrike" kern="1200" cap="none" spc="0" normalizeH="0" baseline="0" noProof="0">
                <a:ln>
                  <a:noFill/>
                </a:ln>
                <a:solidFill>
                  <a:srgbClr val="000000"/>
                </a:solidFill>
                <a:effectLst/>
                <a:uLnTx/>
                <a:uFillTx/>
                <a:latin typeface="+mj-ea"/>
                <a:ea typeface="+mj-ea"/>
                <a:cs typeface="+mn-cs"/>
              </a:rPr>
              <a:t>OpenSearch</a:t>
            </a:r>
            <a:r>
              <a:rPr kumimoji="0" lang="ja-JP" altLang="en-US" sz="900" b="0" i="0" u="none" strike="noStrike" kern="1200" cap="none" spc="0" normalizeH="0" baseline="0" noProof="0">
                <a:ln>
                  <a:noFill/>
                </a:ln>
                <a:solidFill>
                  <a:srgbClr val="000000"/>
                </a:solidFill>
                <a:effectLst/>
                <a:uLnTx/>
                <a:uFillTx/>
                <a:latin typeface="+mj-ea"/>
                <a:ea typeface="+mj-ea"/>
                <a:cs typeface="+mn-cs"/>
              </a:rPr>
              <a:t>ダッシュボード、</a:t>
            </a:r>
            <a:r>
              <a:rPr kumimoji="0" lang="en-US" altLang="ja-JP" sz="900" b="0" i="0" u="none" strike="noStrike" kern="1200" cap="none" spc="0" normalizeH="0" baseline="0" noProof="0" err="1">
                <a:ln>
                  <a:noFill/>
                </a:ln>
                <a:solidFill>
                  <a:srgbClr val="000000"/>
                </a:solidFill>
                <a:effectLst/>
                <a:uLnTx/>
                <a:uFillTx/>
                <a:latin typeface="+mj-ea"/>
                <a:ea typeface="+mj-ea"/>
                <a:cs typeface="+mn-cs"/>
              </a:rPr>
              <a:t>SIEMonAWS</a:t>
            </a:r>
            <a:r>
              <a:rPr kumimoji="0" lang="ja-JP" altLang="en-US" sz="900" b="0" i="0" u="none" strike="noStrike" kern="1200" cap="none" spc="0" normalizeH="0" baseline="0" noProof="0">
                <a:ln>
                  <a:noFill/>
                </a:ln>
                <a:solidFill>
                  <a:srgbClr val="000000"/>
                </a:solidFill>
                <a:effectLst/>
                <a:uLnTx/>
                <a:uFillTx/>
                <a:latin typeface="+mj-ea"/>
                <a:ea typeface="+mj-ea"/>
                <a:cs typeface="+mn-cs"/>
              </a:rPr>
              <a:t>）</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a:ln>
                  <a:noFill/>
                </a:ln>
                <a:solidFill>
                  <a:srgbClr val="000000"/>
                </a:solidFill>
                <a:effectLst/>
                <a:uLnTx/>
                <a:uFillTx/>
                <a:latin typeface="+mj-ea"/>
                <a:ea typeface="+mj-ea"/>
                <a:cs typeface="+mn-cs"/>
              </a:rPr>
              <a:t>ログ収集等のベンダー対応作業費（自動化できるものなのか現段階では不明）</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a:ln>
                  <a:noFill/>
                </a:ln>
                <a:solidFill>
                  <a:srgbClr val="000000"/>
                </a:solidFill>
                <a:effectLst/>
                <a:uLnTx/>
                <a:uFillTx/>
                <a:latin typeface="+mj-ea"/>
                <a:ea typeface="+mj-ea"/>
                <a:cs typeface="+mn-cs"/>
              </a:rPr>
              <a:t>複数アカウント（アカウント分離方式の各団体アカウント）からのログ集約等の対応（自動化できる場合も団体追加時の対応は必要）</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a:ln>
                  <a:noFill/>
                </a:ln>
                <a:solidFill>
                  <a:srgbClr val="000000"/>
                </a:solidFill>
                <a:effectLst/>
                <a:uLnTx/>
                <a:uFillTx/>
                <a:latin typeface="+mj-ea"/>
                <a:ea typeface="+mj-ea"/>
                <a:cs typeface="+mn-cs"/>
              </a:rPr>
              <a:t>これらの仕組みの</a:t>
            </a:r>
            <a:r>
              <a:rPr kumimoji="0" lang="en-US" altLang="ja-JP" sz="900" b="0" i="0" u="none" strike="noStrike" kern="1200" cap="none" spc="0" normalizeH="0" baseline="0" noProof="0">
                <a:ln>
                  <a:noFill/>
                </a:ln>
                <a:solidFill>
                  <a:srgbClr val="000000"/>
                </a:solidFill>
                <a:effectLst/>
                <a:uLnTx/>
                <a:uFillTx/>
                <a:latin typeface="+mj-ea"/>
                <a:ea typeface="+mj-ea"/>
                <a:cs typeface="+mn-cs"/>
              </a:rPr>
              <a:t>AWS</a:t>
            </a:r>
            <a:r>
              <a:rPr kumimoji="0" lang="ja-JP" altLang="en-US" sz="900" b="0" i="0" u="none" strike="noStrike" kern="1200" cap="none" spc="0" normalizeH="0" baseline="0" noProof="0">
                <a:ln>
                  <a:noFill/>
                </a:ln>
                <a:solidFill>
                  <a:srgbClr val="000000"/>
                </a:solidFill>
                <a:effectLst/>
                <a:uLnTx/>
                <a:uFillTx/>
                <a:latin typeface="+mj-ea"/>
                <a:ea typeface="+mj-ea"/>
                <a:cs typeface="+mn-cs"/>
              </a:rPr>
              <a:t>利用料の費用按分対応</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a:ln>
                  <a:noFill/>
                </a:ln>
                <a:solidFill>
                  <a:srgbClr val="000000"/>
                </a:solidFill>
                <a:effectLst/>
                <a:uLnTx/>
                <a:uFillTx/>
                <a:latin typeface="+mj-ea"/>
                <a:ea typeface="+mj-ea"/>
                <a:cs typeface="+mn-cs"/>
              </a:rPr>
              <a:t>地方公共団体の職員へのサポート（レクチャ含む、マニュアル作成等）</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200" cap="none" spc="0" normalizeH="0" baseline="0" noProof="0">
                <a:ln>
                  <a:noFill/>
                </a:ln>
                <a:solidFill>
                  <a:srgbClr val="000000"/>
                </a:solidFill>
                <a:effectLst/>
                <a:uLnTx/>
                <a:uFillTx/>
                <a:latin typeface="+mj-ea"/>
                <a:ea typeface="+mj-ea"/>
                <a:cs typeface="+mn-cs"/>
              </a:rPr>
              <a:t>各種バージョンアップ対応（</a:t>
            </a:r>
            <a:r>
              <a:rPr kumimoji="0" lang="en-US" altLang="ja-JP" sz="900" b="0" i="0" u="none" strike="noStrike" kern="1200" cap="none" spc="0" normalizeH="0" baseline="0" noProof="0">
                <a:ln>
                  <a:noFill/>
                </a:ln>
                <a:solidFill>
                  <a:srgbClr val="000000"/>
                </a:solidFill>
                <a:effectLst/>
                <a:uLnTx/>
                <a:uFillTx/>
                <a:latin typeface="+mj-ea"/>
                <a:ea typeface="+mj-ea"/>
                <a:cs typeface="+mn-cs"/>
              </a:rPr>
              <a:t>AWS</a:t>
            </a:r>
            <a:r>
              <a:rPr kumimoji="0" lang="ja-JP" altLang="en-US" sz="900" b="0" i="0" u="none" strike="noStrike" kern="1200" cap="none" spc="0" normalizeH="0" baseline="0" noProof="0">
                <a:ln>
                  <a:noFill/>
                </a:ln>
                <a:solidFill>
                  <a:srgbClr val="000000"/>
                </a:solidFill>
                <a:effectLst/>
                <a:uLnTx/>
                <a:uFillTx/>
                <a:latin typeface="+mj-ea"/>
                <a:ea typeface="+mj-ea"/>
                <a:cs typeface="+mn-cs"/>
              </a:rPr>
              <a:t>マネージドサービス、テンプレート）</a:t>
            </a:r>
          </a:p>
          <a:p>
            <a:pPr marL="180975"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900" b="0" i="0" u="none" strike="noStrike" kern="1200" cap="none" spc="0" normalizeH="0" baseline="0" noProof="0">
                <a:ln>
                  <a:noFill/>
                </a:ln>
                <a:solidFill>
                  <a:srgbClr val="000000"/>
                </a:solidFill>
                <a:effectLst/>
                <a:uLnTx/>
                <a:uFillTx/>
                <a:latin typeface="+mj-ea"/>
                <a:ea typeface="+mj-ea"/>
                <a:cs typeface="+mn-cs"/>
              </a:rPr>
              <a:t>CEP</a:t>
            </a:r>
            <a:r>
              <a:rPr kumimoji="0" lang="ja-JP" altLang="en-US" sz="900" b="0" i="0" u="none" strike="noStrike" kern="1200" cap="none" spc="0" normalizeH="0" baseline="0" noProof="0">
                <a:ln>
                  <a:noFill/>
                </a:ln>
                <a:solidFill>
                  <a:srgbClr val="000000"/>
                </a:solidFill>
                <a:effectLst/>
                <a:uLnTx/>
                <a:uFillTx/>
                <a:latin typeface="+mj-ea"/>
                <a:ea typeface="+mj-ea"/>
                <a:cs typeface="+mn-cs"/>
              </a:rPr>
              <a:t>（</a:t>
            </a:r>
            <a:r>
              <a:rPr kumimoji="0" lang="en-US" altLang="ja-JP" sz="900" b="0" i="0" u="none" strike="noStrike" kern="1200" cap="none" spc="0" normalizeH="0" baseline="0" noProof="0">
                <a:ln>
                  <a:noFill/>
                </a:ln>
                <a:solidFill>
                  <a:srgbClr val="000000"/>
                </a:solidFill>
                <a:effectLst/>
                <a:uLnTx/>
                <a:uFillTx/>
                <a:latin typeface="+mj-ea"/>
                <a:ea typeface="+mj-ea"/>
                <a:cs typeface="+mn-cs"/>
              </a:rPr>
              <a:t>BCE</a:t>
            </a:r>
            <a:r>
              <a:rPr kumimoji="0" lang="ja-JP" altLang="en-US" sz="900" b="0" i="0" u="none" strike="noStrike" kern="1200" cap="none" spc="0" normalizeH="0" baseline="0" noProof="0">
                <a:ln>
                  <a:noFill/>
                </a:ln>
                <a:solidFill>
                  <a:srgbClr val="000000"/>
                </a:solidFill>
                <a:effectLst/>
                <a:uLnTx/>
                <a:uFillTx/>
                <a:latin typeface="+mj-ea"/>
                <a:ea typeface="+mj-ea"/>
                <a:cs typeface="+mn-cs"/>
              </a:rPr>
              <a:t>）ライセンス見積、手配（新規・更新）、ライセンス数管理</a:t>
            </a:r>
          </a:p>
        </p:txBody>
      </p:sp>
      <p:sp>
        <p:nvSpPr>
          <p:cNvPr id="15" name="TextBox 475">
            <a:extLst>
              <a:ext uri="{FF2B5EF4-FFF2-40B4-BE49-F238E27FC236}">
                <a16:creationId xmlns:a16="http://schemas.microsoft.com/office/drawing/2014/main" id="{4D8474E8-C23F-D8C0-3897-B44D99FFDE8A}"/>
              </a:ext>
            </a:extLst>
          </p:cNvPr>
          <p:cNvSpPr txBox="1">
            <a:spLocks/>
          </p:cNvSpPr>
          <p:nvPr/>
        </p:nvSpPr>
        <p:spPr>
          <a:xfrm>
            <a:off x="1499631" y="2095029"/>
            <a:ext cx="1495385" cy="108000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サンプルテンプレート利用に係るガイド等の整備</a:t>
            </a:r>
          </a:p>
        </p:txBody>
      </p:sp>
      <p:sp>
        <p:nvSpPr>
          <p:cNvPr id="16" name="TextBox 475">
            <a:extLst>
              <a:ext uri="{FF2B5EF4-FFF2-40B4-BE49-F238E27FC236}">
                <a16:creationId xmlns:a16="http://schemas.microsoft.com/office/drawing/2014/main" id="{E9E426E8-D61A-0CA6-EFDD-4F3EF358E71C}"/>
              </a:ext>
            </a:extLst>
          </p:cNvPr>
          <p:cNvSpPr txBox="1">
            <a:spLocks/>
          </p:cNvSpPr>
          <p:nvPr/>
        </p:nvSpPr>
        <p:spPr>
          <a:xfrm>
            <a:off x="535938" y="2087286"/>
            <a:ext cx="930462" cy="4352870"/>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利用システムダッシュボード（サンプルテンプレート）の利用</a:t>
            </a:r>
          </a:p>
        </p:txBody>
      </p:sp>
      <p:sp>
        <p:nvSpPr>
          <p:cNvPr id="17" name="TextBox 475">
            <a:extLst>
              <a:ext uri="{FF2B5EF4-FFF2-40B4-BE49-F238E27FC236}">
                <a16:creationId xmlns:a16="http://schemas.microsoft.com/office/drawing/2014/main" id="{3F25C627-B321-0677-EA75-A06FF5EF7A01}"/>
              </a:ext>
            </a:extLst>
          </p:cNvPr>
          <p:cNvSpPr txBox="1">
            <a:spLocks/>
          </p:cNvSpPr>
          <p:nvPr/>
        </p:nvSpPr>
        <p:spPr>
          <a:xfrm>
            <a:off x="6215769" y="2095029"/>
            <a:ext cx="3156923" cy="1080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以降の設計・ドキュメント整理の段階で利用が容易なものを設計し、ガイド等を提供する</a:t>
            </a:r>
          </a:p>
        </p:txBody>
      </p:sp>
      <p:sp>
        <p:nvSpPr>
          <p:cNvPr id="21" name="TextBox 475">
            <a:extLst>
              <a:ext uri="{FF2B5EF4-FFF2-40B4-BE49-F238E27FC236}">
                <a16:creationId xmlns:a16="http://schemas.microsoft.com/office/drawing/2014/main" id="{62F1D54C-6534-CC5D-B3E9-214B95F2F726}"/>
              </a:ext>
            </a:extLst>
          </p:cNvPr>
          <p:cNvSpPr txBox="1">
            <a:spLocks/>
          </p:cNvSpPr>
          <p:nvPr/>
        </p:nvSpPr>
        <p:spPr>
          <a:xfrm>
            <a:off x="1505966" y="3203788"/>
            <a:ext cx="1495385" cy="321415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サンプルテンプレート利用において発生する費用の整理</a:t>
            </a:r>
          </a:p>
        </p:txBody>
      </p:sp>
      <p:sp>
        <p:nvSpPr>
          <p:cNvPr id="22" name="四角形: 角を丸くする 21">
            <a:extLst>
              <a:ext uri="{FF2B5EF4-FFF2-40B4-BE49-F238E27FC236}">
                <a16:creationId xmlns:a16="http://schemas.microsoft.com/office/drawing/2014/main" id="{096B3068-743B-72D1-0A82-1D74BA0975D0}"/>
              </a:ext>
            </a:extLst>
          </p:cNvPr>
          <p:cNvSpPr/>
          <p:nvPr/>
        </p:nvSpPr>
        <p:spPr>
          <a:xfrm rot="1185373">
            <a:off x="8880980" y="1290784"/>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3" name="四角形: 角を丸くする 22">
            <a:extLst>
              <a:ext uri="{FF2B5EF4-FFF2-40B4-BE49-F238E27FC236}">
                <a16:creationId xmlns:a16="http://schemas.microsoft.com/office/drawing/2014/main" id="{8ED67E4F-0CA6-1D4D-6F74-F6875C9F0650}"/>
              </a:ext>
            </a:extLst>
          </p:cNvPr>
          <p:cNvSpPr/>
          <p:nvPr/>
        </p:nvSpPr>
        <p:spPr>
          <a:xfrm rot="1185373">
            <a:off x="8864363" y="2155167"/>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4" name="四角形: 角を丸くする 23">
            <a:extLst>
              <a:ext uri="{FF2B5EF4-FFF2-40B4-BE49-F238E27FC236}">
                <a16:creationId xmlns:a16="http://schemas.microsoft.com/office/drawing/2014/main" id="{72221CB3-657F-8949-6A78-9CEFBD89662C}"/>
              </a:ext>
            </a:extLst>
          </p:cNvPr>
          <p:cNvSpPr/>
          <p:nvPr/>
        </p:nvSpPr>
        <p:spPr>
          <a:xfrm rot="1185373">
            <a:off x="8881631" y="3365435"/>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287642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運用における目標管理指標の検証（</a:t>
            </a:r>
            <a:r>
              <a:rPr lang="en-US" altLang="ja-JP"/>
              <a:t>4/5</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13</a:t>
            </a:fld>
            <a:endParaRPr lang="ja-JP" altLang="en-US"/>
          </a:p>
        </p:txBody>
      </p:sp>
      <p:sp>
        <p:nvSpPr>
          <p:cNvPr id="4" name="テキスト ボックス 3">
            <a:extLst>
              <a:ext uri="{FF2B5EF4-FFF2-40B4-BE49-F238E27FC236}">
                <a16:creationId xmlns:a16="http://schemas.microsoft.com/office/drawing/2014/main" id="{143F002A-89CC-1AF9-8685-91D90F7BA6B1}"/>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474B30AE-3B84-1AF3-5410-D535946BF0DC}"/>
              </a:ext>
            </a:extLst>
          </p:cNvPr>
          <p:cNvSpPr txBox="1">
            <a:spLocks/>
          </p:cNvSpPr>
          <p:nvPr/>
        </p:nvSpPr>
        <p:spPr>
          <a:xfrm>
            <a:off x="533308" y="1399528"/>
            <a:ext cx="930462" cy="90968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利用システムダッシュボード（サンプルテンプレート）の利用</a:t>
            </a:r>
          </a:p>
        </p:txBody>
      </p:sp>
      <p:sp>
        <p:nvSpPr>
          <p:cNvPr id="6" name="テキスト ボックス 5">
            <a:extLst>
              <a:ext uri="{FF2B5EF4-FFF2-40B4-BE49-F238E27FC236}">
                <a16:creationId xmlns:a16="http://schemas.microsoft.com/office/drawing/2014/main" id="{E7C6955D-9870-9DC1-F455-F35C64A61BE3}"/>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03DE37B0-0E60-3421-A72E-2BDF15D704DB}"/>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65AB41D5-F227-B8F5-5109-38D57BEEF48C}"/>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47039ECB-A4A6-3DCC-F9B7-B428083DD833}"/>
              </a:ext>
            </a:extLst>
          </p:cNvPr>
          <p:cNvSpPr txBox="1">
            <a:spLocks/>
          </p:cNvSpPr>
          <p:nvPr/>
        </p:nvSpPr>
        <p:spPr>
          <a:xfrm>
            <a:off x="3025616" y="1399530"/>
            <a:ext cx="3156923" cy="90968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利用</a:t>
            </a:r>
            <a:r>
              <a:rPr kumimoji="0" lang="ja-JP" altLang="en-US" sz="1000" b="0" i="0" u="none" strike="noStrike" kern="1200" cap="none" spc="0" normalizeH="0" baseline="0" noProof="0">
                <a:ln>
                  <a:noFill/>
                </a:ln>
                <a:effectLst/>
                <a:uLnTx/>
                <a:uFillTx/>
                <a:latin typeface="+mj-ea"/>
                <a:ea typeface="+mj-ea"/>
                <a:cs typeface="+mn-cs"/>
              </a:rPr>
              <a:t>システムダッシュボードの利用において、地方公共団体及びベンダーが</a:t>
            </a:r>
            <a:r>
              <a:rPr kumimoji="0" lang="ja-JP" altLang="en-US" sz="1000" b="0" i="0" u="none" strike="noStrike" kern="1200" cap="none" spc="0" normalizeH="0" baseline="0" noProof="0">
                <a:ln>
                  <a:noFill/>
                </a:ln>
                <a:solidFill>
                  <a:srgbClr val="000000"/>
                </a:solidFill>
                <a:effectLst/>
                <a:uLnTx/>
                <a:uFillTx/>
                <a:latin typeface="+mj-ea"/>
                <a:ea typeface="+mj-ea"/>
                <a:cs typeface="+mn-cs"/>
              </a:rPr>
              <a:t>、予算上見込んでおくべき費用の整理（工数積算のための対象作業等を含む）が必要。</a:t>
            </a:r>
          </a:p>
        </p:txBody>
      </p:sp>
      <p:sp>
        <p:nvSpPr>
          <p:cNvPr id="10" name="TextBox 475">
            <a:extLst>
              <a:ext uri="{FF2B5EF4-FFF2-40B4-BE49-F238E27FC236}">
                <a16:creationId xmlns:a16="http://schemas.microsoft.com/office/drawing/2014/main" id="{5B6C1445-1CC2-239A-78F9-32A8B845AF7D}"/>
              </a:ext>
            </a:extLst>
          </p:cNvPr>
          <p:cNvSpPr txBox="1">
            <a:spLocks/>
          </p:cNvSpPr>
          <p:nvPr/>
        </p:nvSpPr>
        <p:spPr>
          <a:xfrm>
            <a:off x="1497001" y="1399530"/>
            <a:ext cx="1495385" cy="90968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サンプルテンプレートの利用において発生する費用の整理</a:t>
            </a:r>
          </a:p>
        </p:txBody>
      </p:sp>
      <p:sp>
        <p:nvSpPr>
          <p:cNvPr id="11" name="TextBox 475">
            <a:extLst>
              <a:ext uri="{FF2B5EF4-FFF2-40B4-BE49-F238E27FC236}">
                <a16:creationId xmlns:a16="http://schemas.microsoft.com/office/drawing/2014/main" id="{0FF43A1C-F94E-388E-0912-A3437B005D46}"/>
              </a:ext>
            </a:extLst>
          </p:cNvPr>
          <p:cNvSpPr txBox="1">
            <a:spLocks/>
          </p:cNvSpPr>
          <p:nvPr/>
        </p:nvSpPr>
        <p:spPr>
          <a:xfrm>
            <a:off x="6215770" y="1399530"/>
            <a:ext cx="3156923" cy="90968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以降のドキュメント整理の段階で、ダッシュボードの構築及び運用に係る費用を整理し、ガイド等を提供する。</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2" name="TextBox 475">
            <a:extLst>
              <a:ext uri="{FF2B5EF4-FFF2-40B4-BE49-F238E27FC236}">
                <a16:creationId xmlns:a16="http://schemas.microsoft.com/office/drawing/2014/main" id="{BA6D4765-B616-4227-5F9F-93AE7CC4A8F5}"/>
              </a:ext>
            </a:extLst>
          </p:cNvPr>
          <p:cNvSpPr txBox="1">
            <a:spLocks/>
          </p:cNvSpPr>
          <p:nvPr/>
        </p:nvSpPr>
        <p:spPr>
          <a:xfrm>
            <a:off x="3025616" y="516942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地方公共団体向けダッシュボード（</a:t>
            </a:r>
            <a:r>
              <a:rPr kumimoji="0" lang="en-US" altLang="ja-JP" sz="1000" b="0" i="0" u="none" strike="noStrike" kern="1200" cap="none" spc="0" normalizeH="0" baseline="0" noProof="0">
                <a:ln>
                  <a:noFill/>
                </a:ln>
                <a:solidFill>
                  <a:srgbClr val="000000"/>
                </a:solidFill>
                <a:effectLst/>
                <a:uLnTx/>
                <a:uFillTx/>
                <a:latin typeface="+mj-ea"/>
                <a:ea typeface="+mj-ea"/>
                <a:cs typeface="+mn-cs"/>
              </a:rPr>
              <a:t>GCAS</a:t>
            </a:r>
            <a:r>
              <a:rPr kumimoji="0" lang="ja-JP" altLang="en-US" sz="1000" b="0" i="0" u="none" strike="noStrike" kern="1200" cap="none" spc="0" normalizeH="0" baseline="0" noProof="0">
                <a:ln>
                  <a:noFill/>
                </a:ln>
                <a:solidFill>
                  <a:srgbClr val="000000"/>
                </a:solidFill>
                <a:effectLst/>
                <a:uLnTx/>
                <a:uFillTx/>
                <a:latin typeface="+mj-ea"/>
                <a:ea typeface="+mj-ea"/>
                <a:cs typeface="+mn-cs"/>
              </a:rPr>
              <a:t>上のダッシュボード）の利用において、地方公共団体</a:t>
            </a:r>
            <a:r>
              <a:rPr kumimoji="0" lang="ja-JP" altLang="en-US" sz="1000" b="0" i="0" u="none" strike="noStrike" kern="1200" cap="none" spc="0" normalizeH="0" baseline="0" noProof="0">
                <a:ln>
                  <a:noFill/>
                </a:ln>
                <a:effectLst/>
                <a:uLnTx/>
                <a:uFillTx/>
                <a:latin typeface="+mj-ea"/>
                <a:ea typeface="+mj-ea"/>
                <a:cs typeface="+mn-cs"/>
              </a:rPr>
              <a:t>及びベンダー</a:t>
            </a:r>
            <a:r>
              <a:rPr kumimoji="0" lang="ja-JP" altLang="en-US" sz="1000" b="0" i="0" u="none" strike="noStrike" kern="1200" cap="none" spc="0" normalizeH="0" baseline="0" noProof="0">
                <a:ln>
                  <a:noFill/>
                </a:ln>
                <a:solidFill>
                  <a:srgbClr val="000000"/>
                </a:solidFill>
                <a:effectLst/>
                <a:uLnTx/>
                <a:uFillTx/>
                <a:latin typeface="+mj-ea"/>
                <a:ea typeface="+mj-ea"/>
                <a:cs typeface="+mn-cs"/>
              </a:rPr>
              <a:t>が、予算上見込んでおくべき費用の整理（工数積算のための対象作業等を含む）が必要。</a:t>
            </a:r>
          </a:p>
        </p:txBody>
      </p:sp>
      <p:sp>
        <p:nvSpPr>
          <p:cNvPr id="13" name="TextBox 475">
            <a:extLst>
              <a:ext uri="{FF2B5EF4-FFF2-40B4-BE49-F238E27FC236}">
                <a16:creationId xmlns:a16="http://schemas.microsoft.com/office/drawing/2014/main" id="{502F94AA-899E-A767-98B8-32EA5FFD4547}"/>
              </a:ext>
            </a:extLst>
          </p:cNvPr>
          <p:cNvSpPr txBox="1">
            <a:spLocks/>
          </p:cNvSpPr>
          <p:nvPr/>
        </p:nvSpPr>
        <p:spPr>
          <a:xfrm>
            <a:off x="3025616" y="397312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地方公共団体向けダッシュボードでの情報収集に関して、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API</a:t>
            </a:r>
            <a:r>
              <a:rPr kumimoji="0" lang="ja-JP" altLang="en-US" sz="1000" b="0" i="0" u="none" strike="noStrike" kern="1200" cap="none" spc="0" normalizeH="0" baseline="0" noProof="0">
                <a:ln>
                  <a:noFill/>
                </a:ln>
                <a:solidFill>
                  <a:srgbClr val="000000"/>
                </a:solidFill>
                <a:effectLst/>
                <a:uLnTx/>
                <a:uFillTx/>
                <a:latin typeface="+mj-ea"/>
                <a:ea typeface="+mj-ea"/>
                <a:cs typeface="+mn-cs"/>
              </a:rPr>
              <a:t>呼出に費用が発生する</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マネージドサービスを活用する想定の場合、地方公共団体の</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利用料に影響するので、活用するマネージドサービス及び費用の考え方（利用規模によって変動する場合、計算式なども含め）について検討が必要。</a:t>
            </a:r>
          </a:p>
        </p:txBody>
      </p:sp>
      <p:sp>
        <p:nvSpPr>
          <p:cNvPr id="14" name="TextBox 475">
            <a:extLst>
              <a:ext uri="{FF2B5EF4-FFF2-40B4-BE49-F238E27FC236}">
                <a16:creationId xmlns:a16="http://schemas.microsoft.com/office/drawing/2014/main" id="{A3BDD4C0-F4CD-8181-8807-ACE0C8D7A9DD}"/>
              </a:ext>
            </a:extLst>
          </p:cNvPr>
          <p:cNvSpPr txBox="1">
            <a:spLocks/>
          </p:cNvSpPr>
          <p:nvPr/>
        </p:nvSpPr>
        <p:spPr>
          <a:xfrm>
            <a:off x="1497001" y="3969344"/>
            <a:ext cx="1495385" cy="2359383"/>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地方公共団体向けダッシュボードの利用において発生する費用の整理</a:t>
            </a:r>
          </a:p>
        </p:txBody>
      </p:sp>
      <p:sp>
        <p:nvSpPr>
          <p:cNvPr id="15" name="TextBox 475">
            <a:extLst>
              <a:ext uri="{FF2B5EF4-FFF2-40B4-BE49-F238E27FC236}">
                <a16:creationId xmlns:a16="http://schemas.microsoft.com/office/drawing/2014/main" id="{9395C002-9D2B-7EAD-219F-92F46344CD17}"/>
              </a:ext>
            </a:extLst>
          </p:cNvPr>
          <p:cNvSpPr txBox="1">
            <a:spLocks/>
          </p:cNvSpPr>
          <p:nvPr/>
        </p:nvSpPr>
        <p:spPr>
          <a:xfrm>
            <a:off x="6215770" y="397312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以降のドキュメント整理の段階で、ダッシュボードの構築及び運用に係る費用を整理し、ガイド等を提供する。</a:t>
            </a:r>
          </a:p>
        </p:txBody>
      </p:sp>
      <p:sp>
        <p:nvSpPr>
          <p:cNvPr id="16" name="TextBox 475">
            <a:extLst>
              <a:ext uri="{FF2B5EF4-FFF2-40B4-BE49-F238E27FC236}">
                <a16:creationId xmlns:a16="http://schemas.microsoft.com/office/drawing/2014/main" id="{B7157CC5-4037-F7BA-C33A-BF74BD2A28B8}"/>
              </a:ext>
            </a:extLst>
          </p:cNvPr>
          <p:cNvSpPr txBox="1">
            <a:spLocks/>
          </p:cNvSpPr>
          <p:nvPr/>
        </p:nvSpPr>
        <p:spPr>
          <a:xfrm>
            <a:off x="3025616" y="2345805"/>
            <a:ext cx="3156923" cy="1594086"/>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地方公共団体向けダッシュボードで表示するクラウド利用経費について、共同利用方式においては提供する費用按分情報との関係性を明確にすることが必要。（費用按分情報に基づく費用と表示（請求）されるクラウド利用経費が異なる場合、ガバメントクラウド運用管理補助者が地方公共団体への説明や指標の改善取組をすることが難しくなるため、ボリュームディスカウント等ガバメントクラウド運用管理補助者</a:t>
            </a:r>
            <a:r>
              <a:rPr kumimoji="0" lang="en-US" altLang="ja-JP" sz="1000" b="0" i="0" u="none" strike="noStrike" kern="1200" cap="none" spc="0" normalizeH="0" baseline="0" noProof="0">
                <a:ln>
                  <a:noFill/>
                </a:ln>
                <a:solidFill>
                  <a:srgbClr val="000000"/>
                </a:solidFill>
                <a:effectLst/>
                <a:uLnTx/>
                <a:uFillTx/>
                <a:latin typeface="+mj-ea"/>
                <a:ea typeface="+mj-ea"/>
                <a:cs typeface="+mn-cs"/>
              </a:rPr>
              <a:t>/ASP</a:t>
            </a:r>
            <a:r>
              <a:rPr kumimoji="0" lang="ja-JP" altLang="en-US" sz="1000" b="0" i="0" u="none" strike="noStrike" kern="1200" cap="none" spc="0" normalizeH="0" baseline="0" noProof="0">
                <a:ln>
                  <a:noFill/>
                </a:ln>
                <a:solidFill>
                  <a:srgbClr val="000000"/>
                </a:solidFill>
                <a:effectLst/>
                <a:uLnTx/>
                <a:uFillTx/>
                <a:latin typeface="+mj-ea"/>
                <a:ea typeface="+mj-ea"/>
                <a:cs typeface="+mn-cs"/>
              </a:rPr>
              <a:t>が費用按分情報をデジタル庁へ報告した後に適用される事項について明確にすることが必要。）</a:t>
            </a:r>
          </a:p>
        </p:txBody>
      </p:sp>
      <p:sp>
        <p:nvSpPr>
          <p:cNvPr id="17" name="TextBox 475">
            <a:extLst>
              <a:ext uri="{FF2B5EF4-FFF2-40B4-BE49-F238E27FC236}">
                <a16:creationId xmlns:a16="http://schemas.microsoft.com/office/drawing/2014/main" id="{DB3DEEC9-9E4F-F6D9-6AF5-7CCEB848AE67}"/>
              </a:ext>
            </a:extLst>
          </p:cNvPr>
          <p:cNvSpPr txBox="1">
            <a:spLocks/>
          </p:cNvSpPr>
          <p:nvPr/>
        </p:nvSpPr>
        <p:spPr>
          <a:xfrm>
            <a:off x="1497001" y="2345805"/>
            <a:ext cx="1495385" cy="1594086"/>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共同利用方式におけるクラウド利用経費の情報の流れ</a:t>
            </a:r>
            <a:endParaRPr lang="en-US" altLang="ja-JP" sz="1015" b="1">
              <a:solidFill>
                <a:prstClr val="white"/>
              </a:solidFill>
              <a:latin typeface="Arial"/>
            </a:endParaRPr>
          </a:p>
        </p:txBody>
      </p:sp>
      <p:sp>
        <p:nvSpPr>
          <p:cNvPr id="21" name="TextBox 475">
            <a:extLst>
              <a:ext uri="{FF2B5EF4-FFF2-40B4-BE49-F238E27FC236}">
                <a16:creationId xmlns:a16="http://schemas.microsoft.com/office/drawing/2014/main" id="{586362ED-B606-CED3-7D85-7529FC66B18B}"/>
              </a:ext>
            </a:extLst>
          </p:cNvPr>
          <p:cNvSpPr txBox="1">
            <a:spLocks/>
          </p:cNvSpPr>
          <p:nvPr/>
        </p:nvSpPr>
        <p:spPr>
          <a:xfrm>
            <a:off x="6215770" y="2345805"/>
            <a:ext cx="3156923" cy="1594086"/>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支払いスキームの検討における結果を踏まえ、</a:t>
            </a:r>
            <a:r>
              <a:rPr kumimoji="0" lang="ja-JP" altLang="en-US" sz="1000" b="0" i="0" u="none" strike="noStrike" kern="1200" cap="none" spc="0" normalizeH="0" baseline="0" noProof="0">
                <a:ln>
                  <a:noFill/>
                </a:ln>
                <a:effectLst/>
                <a:uLnTx/>
                <a:uFillTx/>
                <a:latin typeface="+mj-ea"/>
                <a:ea typeface="+mj-ea"/>
                <a:cs typeface="+mn-cs"/>
              </a:rPr>
              <a:t>令和６年度以降のドキュメント整理の段階で整理を行</a:t>
            </a:r>
            <a:r>
              <a:rPr kumimoji="0" lang="ja-JP" altLang="en-US" sz="1000" b="0" i="0" u="none" strike="noStrike" kern="1200" cap="none" spc="0" normalizeH="0" baseline="0" noProof="0">
                <a:ln>
                  <a:noFill/>
                </a:ln>
                <a:solidFill>
                  <a:srgbClr val="000000"/>
                </a:solidFill>
                <a:effectLst/>
                <a:uLnTx/>
                <a:uFillTx/>
                <a:latin typeface="+mj-ea"/>
                <a:ea typeface="+mj-ea"/>
                <a:cs typeface="+mn-cs"/>
              </a:rPr>
              <a:t>う。</a:t>
            </a:r>
          </a:p>
        </p:txBody>
      </p:sp>
      <p:sp>
        <p:nvSpPr>
          <p:cNvPr id="22" name="TextBox 475">
            <a:extLst>
              <a:ext uri="{FF2B5EF4-FFF2-40B4-BE49-F238E27FC236}">
                <a16:creationId xmlns:a16="http://schemas.microsoft.com/office/drawing/2014/main" id="{62B1B56B-25FE-ED71-4BC6-E868BA700A13}"/>
              </a:ext>
            </a:extLst>
          </p:cNvPr>
          <p:cNvSpPr txBox="1">
            <a:spLocks/>
          </p:cNvSpPr>
          <p:nvPr/>
        </p:nvSpPr>
        <p:spPr>
          <a:xfrm>
            <a:off x="533308" y="2345799"/>
            <a:ext cx="930462" cy="3986705"/>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地方公共団体向けダッシュボードの利用</a:t>
            </a:r>
          </a:p>
        </p:txBody>
      </p:sp>
      <p:sp>
        <p:nvSpPr>
          <p:cNvPr id="23" name="四角形: 角を丸くする 22">
            <a:extLst>
              <a:ext uri="{FF2B5EF4-FFF2-40B4-BE49-F238E27FC236}">
                <a16:creationId xmlns:a16="http://schemas.microsoft.com/office/drawing/2014/main" id="{308DC9DD-D307-FE62-5D9A-B5CC40FC865E}"/>
              </a:ext>
            </a:extLst>
          </p:cNvPr>
          <p:cNvSpPr/>
          <p:nvPr/>
        </p:nvSpPr>
        <p:spPr>
          <a:xfrm rot="1185373">
            <a:off x="8880979" y="1415073"/>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4" name="四角形: 角を丸くする 23">
            <a:extLst>
              <a:ext uri="{FF2B5EF4-FFF2-40B4-BE49-F238E27FC236}">
                <a16:creationId xmlns:a16="http://schemas.microsoft.com/office/drawing/2014/main" id="{D1720931-0C92-B34E-1643-EA2D2F7FDFAD}"/>
              </a:ext>
            </a:extLst>
          </p:cNvPr>
          <p:cNvSpPr/>
          <p:nvPr/>
        </p:nvSpPr>
        <p:spPr>
          <a:xfrm rot="1185373">
            <a:off x="8876413" y="2404127"/>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5" name="四角形: 角を丸くする 24">
            <a:extLst>
              <a:ext uri="{FF2B5EF4-FFF2-40B4-BE49-F238E27FC236}">
                <a16:creationId xmlns:a16="http://schemas.microsoft.com/office/drawing/2014/main" id="{8AE6B8A1-CC15-E852-CED4-2403E1C8C0B9}"/>
              </a:ext>
            </a:extLst>
          </p:cNvPr>
          <p:cNvSpPr/>
          <p:nvPr/>
        </p:nvSpPr>
        <p:spPr>
          <a:xfrm rot="1185373">
            <a:off x="8885939" y="4061674"/>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6" name="TextBox 475">
            <a:extLst>
              <a:ext uri="{FF2B5EF4-FFF2-40B4-BE49-F238E27FC236}">
                <a16:creationId xmlns:a16="http://schemas.microsoft.com/office/drawing/2014/main" id="{10A41AFA-41F7-CC54-341D-82854CF3BB16}"/>
              </a:ext>
            </a:extLst>
          </p:cNvPr>
          <p:cNvSpPr txBox="1">
            <a:spLocks/>
          </p:cNvSpPr>
          <p:nvPr/>
        </p:nvSpPr>
        <p:spPr>
          <a:xfrm>
            <a:off x="6215770" y="5169425"/>
            <a:ext cx="3156923" cy="1159301"/>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以降のドキュメント整理の段階で、ダッシュボードの構築及び運用に係る費用を整理し、ガイド等を提供する。</a:t>
            </a:r>
          </a:p>
        </p:txBody>
      </p:sp>
      <p:sp>
        <p:nvSpPr>
          <p:cNvPr id="27" name="四角形: 角を丸くする 26">
            <a:extLst>
              <a:ext uri="{FF2B5EF4-FFF2-40B4-BE49-F238E27FC236}">
                <a16:creationId xmlns:a16="http://schemas.microsoft.com/office/drawing/2014/main" id="{70AFE21B-48CE-AF71-EE81-5F8B68A3E6A6}"/>
              </a:ext>
            </a:extLst>
          </p:cNvPr>
          <p:cNvSpPr/>
          <p:nvPr/>
        </p:nvSpPr>
        <p:spPr>
          <a:xfrm rot="1185373">
            <a:off x="8885939" y="5224750"/>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700510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運用における目標管理指標の検証（</a:t>
            </a:r>
            <a:r>
              <a:rPr lang="en-US" altLang="ja-JP"/>
              <a:t>5/5</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14</a:t>
            </a:fld>
            <a:endParaRPr lang="ja-JP" altLang="en-US"/>
          </a:p>
        </p:txBody>
      </p:sp>
      <p:sp>
        <p:nvSpPr>
          <p:cNvPr id="4" name="テキスト ボックス 3">
            <a:extLst>
              <a:ext uri="{FF2B5EF4-FFF2-40B4-BE49-F238E27FC236}">
                <a16:creationId xmlns:a16="http://schemas.microsoft.com/office/drawing/2014/main" id="{034BA905-820C-9B33-A9BE-0881D2153631}"/>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E3274274-0159-FFD4-5927-B1E4D265CC91}"/>
              </a:ext>
            </a:extLst>
          </p:cNvPr>
          <p:cNvSpPr txBox="1">
            <a:spLocks/>
          </p:cNvSpPr>
          <p:nvPr/>
        </p:nvSpPr>
        <p:spPr>
          <a:xfrm>
            <a:off x="533308" y="1399528"/>
            <a:ext cx="930462" cy="141450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ガバメントクラウド運用管理補助者との契約</a:t>
            </a:r>
          </a:p>
          <a:p>
            <a:pPr algn="ctr"/>
            <a:endParaRPr kumimoji="0" lang="en-US" sz="1015" b="1">
              <a:solidFill>
                <a:prstClr val="white">
                  <a:lumMod val="95000"/>
                </a:prstClr>
              </a:solidFill>
              <a:latin typeface="Arial"/>
            </a:endParaRPr>
          </a:p>
        </p:txBody>
      </p:sp>
      <p:sp>
        <p:nvSpPr>
          <p:cNvPr id="6" name="テキスト ボックス 5">
            <a:extLst>
              <a:ext uri="{FF2B5EF4-FFF2-40B4-BE49-F238E27FC236}">
                <a16:creationId xmlns:a16="http://schemas.microsoft.com/office/drawing/2014/main" id="{FA2272D2-85FC-2B1E-51CE-F9A94898FC1A}"/>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FC61321E-E198-7993-7390-92A854DA7643}"/>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9D75E253-5715-6683-D7F3-53697DE536F7}"/>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6C15707C-9D53-27EB-F7A5-398651D60EE1}"/>
              </a:ext>
            </a:extLst>
          </p:cNvPr>
          <p:cNvSpPr txBox="1">
            <a:spLocks/>
          </p:cNvSpPr>
          <p:nvPr/>
        </p:nvSpPr>
        <p:spPr>
          <a:xfrm>
            <a:off x="3025616" y="1399530"/>
            <a:ext cx="3156923" cy="141450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KPI</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の情報収集におけるダッシュボードの構築、維持管理は</a:t>
            </a:r>
            <a:r>
              <a:rPr kumimoji="0" lang="ja-JP" altLang="en-US" sz="1000">
                <a:solidFill>
                  <a:srgbClr val="000000"/>
                </a:solidFill>
                <a:latin typeface="+mj-ea"/>
                <a:ea typeface="+mj-ea"/>
              </a:rPr>
              <a:t>地方公共団体</a:t>
            </a:r>
            <a:r>
              <a:rPr kumimoji="0" lang="ja-JP" altLang="en-US" sz="1000" b="0" i="0" u="none" strike="noStrike" kern="1200" cap="none" spc="0" normalizeH="0" baseline="0" noProof="0">
                <a:ln>
                  <a:noFill/>
                </a:ln>
                <a:solidFill>
                  <a:srgbClr val="000000"/>
                </a:solidFill>
                <a:effectLst/>
                <a:uLnTx/>
                <a:uFillTx/>
                <a:latin typeface="+mj-ea"/>
                <a:ea typeface="+mj-ea"/>
                <a:cs typeface="+mn-cs"/>
              </a:rPr>
              <a:t>単独での実施は困難であり、ガバメントクラウド運用管理補助者からの支援を受ける必要があると想定しているが、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KPI</a:t>
            </a:r>
            <a:r>
              <a:rPr kumimoji="0" lang="ja-JP" altLang="en-US" sz="1000" b="0" i="0" u="none" strike="noStrike" kern="1200" cap="none" spc="0" normalizeH="0" baseline="0" noProof="0">
                <a:ln>
                  <a:noFill/>
                </a:ln>
                <a:solidFill>
                  <a:srgbClr val="000000"/>
                </a:solidFill>
                <a:effectLst/>
                <a:uLnTx/>
                <a:uFillTx/>
                <a:latin typeface="+mj-ea"/>
                <a:ea typeface="+mj-ea"/>
                <a:cs typeface="+mn-cs"/>
              </a:rPr>
              <a:t>運用の支援をガバメントクラウド運用管理補助者に依頼する場合には、契約行為が必要になると考えている。</a:t>
            </a:r>
            <a:r>
              <a:rPr kumimoji="0" lang="en-US" altLang="ja-JP" sz="1000" b="0" i="0" u="none" strike="noStrike" kern="1200" cap="none" spc="0" normalizeH="0" baseline="0" noProof="0">
                <a:ln>
                  <a:noFill/>
                </a:ln>
                <a:solidFill>
                  <a:srgbClr val="000000"/>
                </a:solidFill>
                <a:effectLst/>
                <a:uLnTx/>
                <a:uFillTx/>
                <a:latin typeface="+mj-ea"/>
                <a:ea typeface="+mj-ea"/>
                <a:cs typeface="+mn-cs"/>
              </a:rPr>
              <a:t>KPI</a:t>
            </a:r>
            <a:r>
              <a:rPr kumimoji="0" lang="ja-JP" altLang="en-US" sz="1000" b="0" i="0" u="none" strike="noStrike" kern="1200" cap="none" spc="0" normalizeH="0" baseline="0" noProof="0">
                <a:ln>
                  <a:noFill/>
                </a:ln>
                <a:solidFill>
                  <a:srgbClr val="000000"/>
                </a:solidFill>
                <a:effectLst/>
                <a:uLnTx/>
                <a:uFillTx/>
                <a:latin typeface="+mj-ea"/>
                <a:ea typeface="+mj-ea"/>
                <a:cs typeface="+mn-cs"/>
              </a:rPr>
              <a:t>運用の支援業務については、デジタル庁より示すガバメントクラウド運用管理補助契約に係るひな型に明記し、</a:t>
            </a:r>
            <a:r>
              <a:rPr kumimoji="0" lang="ja-JP" altLang="en-US" sz="1000">
                <a:solidFill>
                  <a:srgbClr val="000000"/>
                </a:solidFill>
                <a:latin typeface="+mj-ea"/>
                <a:ea typeface="+mj-ea"/>
              </a:rPr>
              <a:t>地方公共団体</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の契約手続きの手間の削減、契約漏れによるトラブル回避を行う必要がある。</a:t>
            </a:r>
          </a:p>
        </p:txBody>
      </p:sp>
      <p:sp>
        <p:nvSpPr>
          <p:cNvPr id="10" name="TextBox 475">
            <a:extLst>
              <a:ext uri="{FF2B5EF4-FFF2-40B4-BE49-F238E27FC236}">
                <a16:creationId xmlns:a16="http://schemas.microsoft.com/office/drawing/2014/main" id="{C7EFE811-4422-D9F6-2B67-FD140C8ABCC8}"/>
              </a:ext>
            </a:extLst>
          </p:cNvPr>
          <p:cNvSpPr txBox="1">
            <a:spLocks/>
          </p:cNvSpPr>
          <p:nvPr/>
        </p:nvSpPr>
        <p:spPr>
          <a:xfrm>
            <a:off x="1497001" y="1399530"/>
            <a:ext cx="1495385" cy="141450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ガバメントクラウド運用管理補助者が担う</a:t>
            </a:r>
            <a:r>
              <a:rPr lang="en-US" altLang="ja-JP" sz="1015" b="1">
                <a:solidFill>
                  <a:prstClr val="white"/>
                </a:solidFill>
                <a:latin typeface="Arial"/>
              </a:rPr>
              <a:t>KPI</a:t>
            </a:r>
            <a:r>
              <a:rPr lang="ja-JP" altLang="en-US" sz="1015" b="1">
                <a:solidFill>
                  <a:prstClr val="white"/>
                </a:solidFill>
                <a:latin typeface="Arial"/>
              </a:rPr>
              <a:t>運用の支援業務について</a:t>
            </a:r>
          </a:p>
        </p:txBody>
      </p:sp>
      <p:sp>
        <p:nvSpPr>
          <p:cNvPr id="11" name="TextBox 475">
            <a:extLst>
              <a:ext uri="{FF2B5EF4-FFF2-40B4-BE49-F238E27FC236}">
                <a16:creationId xmlns:a16="http://schemas.microsoft.com/office/drawing/2014/main" id="{B7ABE7E6-DB27-A93C-5DAA-D897F046D961}"/>
              </a:ext>
            </a:extLst>
          </p:cNvPr>
          <p:cNvSpPr txBox="1">
            <a:spLocks/>
          </p:cNvSpPr>
          <p:nvPr/>
        </p:nvSpPr>
        <p:spPr>
          <a:xfrm>
            <a:off x="6215770" y="1399530"/>
            <a:ext cx="3156923" cy="141450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令和６年度以降のドキュメント整理の段階で、</a:t>
            </a:r>
            <a:r>
              <a:rPr kumimoji="0" lang="en-US" altLang="ja-JP" sz="1000" b="0" i="0" u="none" strike="noStrike" kern="1200" cap="none" spc="0" normalizeH="0" baseline="0" noProof="0">
                <a:ln>
                  <a:noFill/>
                </a:ln>
                <a:effectLst/>
                <a:uLnTx/>
                <a:uFillTx/>
                <a:latin typeface="+mj-ea"/>
                <a:ea typeface="+mj-ea"/>
                <a:cs typeface="+mn-cs"/>
              </a:rPr>
              <a:t>KPI</a:t>
            </a:r>
            <a:r>
              <a:rPr kumimoji="0" lang="ja-JP" altLang="en-US" sz="1000" b="0" i="0" u="none" strike="noStrike" kern="1200" cap="none" spc="0" normalizeH="0" baseline="0" noProof="0">
                <a:ln>
                  <a:noFill/>
                </a:ln>
                <a:effectLst/>
                <a:uLnTx/>
                <a:uFillTx/>
                <a:latin typeface="+mj-ea"/>
                <a:ea typeface="+mj-ea"/>
                <a:cs typeface="+mn-cs"/>
              </a:rPr>
              <a:t>運用に係る役務</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の明確化、または契約のひな型の改定を行う。</a:t>
            </a:r>
          </a:p>
        </p:txBody>
      </p:sp>
      <p:sp>
        <p:nvSpPr>
          <p:cNvPr id="12" name="四角形: 角を丸くする 11">
            <a:extLst>
              <a:ext uri="{FF2B5EF4-FFF2-40B4-BE49-F238E27FC236}">
                <a16:creationId xmlns:a16="http://schemas.microsoft.com/office/drawing/2014/main" id="{15B5398E-85C7-10C1-AAD7-529232604A64}"/>
              </a:ext>
            </a:extLst>
          </p:cNvPr>
          <p:cNvSpPr/>
          <p:nvPr/>
        </p:nvSpPr>
        <p:spPr>
          <a:xfrm rot="1185373">
            <a:off x="8880979" y="1415073"/>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2380132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15</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lang="ja-JP" altLang="en-US"/>
              <a:t>構築・運用</a:t>
            </a:r>
            <a:r>
              <a:rPr kumimoji="1" lang="ja-JP" altLang="en-US"/>
              <a:t>課題</a:t>
            </a:r>
          </a:p>
        </p:txBody>
      </p:sp>
    </p:spTree>
    <p:extLst>
      <p:ext uri="{BB962C8B-B14F-4D97-AF65-F5344CB8AC3E}">
        <p14:creationId xmlns:p14="http://schemas.microsoft.com/office/powerpoint/2010/main" val="3543531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541174"/>
          </a:xfrm>
          <a:prstGeom prst="rect">
            <a:avLst/>
          </a:prstGeom>
          <a:noFill/>
        </p:spPr>
        <p:txBody>
          <a:bodyPr wrap="square" lIns="54610" tIns="54610" rIns="54610" bIns="54610" rtlCol="0">
            <a:spAutoFit/>
          </a:bodyPr>
          <a:lstStyle/>
          <a:p>
            <a:pPr marL="285750" indent="-285750">
              <a:spcAft>
                <a:spcPts val="600"/>
              </a:spcAft>
              <a:buFont typeface="Wingdings" panose="05000000000000000000" pitchFamily="2" charset="2"/>
              <a:buChar char="n"/>
            </a:pPr>
            <a:r>
              <a:rPr kumimoji="1" lang="ja-JP" altLang="en-US" sz="1400"/>
              <a:t>地方公共団体がガバメントクラウドを利用する際の参考とするため、採択団体において構築・運用中に発生した課題及びその対策・対応方針を以下のとおり整理した。</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先行事業における構築・運用課題</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16</a:t>
            </a:fld>
            <a:endParaRPr lang="ja-JP" altLang="en-US"/>
          </a:p>
        </p:txBody>
      </p:sp>
      <p:sp>
        <p:nvSpPr>
          <p:cNvPr id="2" name="テキスト ボックス 1">
            <a:extLst>
              <a:ext uri="{FF2B5EF4-FFF2-40B4-BE49-F238E27FC236}">
                <a16:creationId xmlns:a16="http://schemas.microsoft.com/office/drawing/2014/main" id="{60447A40-E73A-06DA-D870-8E51CFEDBA6A}"/>
              </a:ext>
            </a:extLst>
          </p:cNvPr>
          <p:cNvSpPr txBox="1">
            <a:spLocks/>
          </p:cNvSpPr>
          <p:nvPr/>
        </p:nvSpPr>
        <p:spPr bwMode="gray">
          <a:xfrm>
            <a:off x="4936624" y="2282410"/>
            <a:ext cx="3828695"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108" b="1" i="0" u="none" strike="noStrike" kern="0" cap="none" spc="0" normalizeH="0" baseline="0" noProof="0">
                <a:ln>
                  <a:noFill/>
                </a:ln>
                <a:solidFill>
                  <a:prstClr val="white"/>
                </a:solidFill>
                <a:effectLst/>
                <a:uLnTx/>
                <a:uFillTx/>
                <a:latin typeface="Arial"/>
              </a:rPr>
              <a:t>詳細</a:t>
            </a:r>
            <a:endParaRPr kumimoji="0" lang="en-US" altLang="ja-JP" sz="1108" b="1" i="0" u="none" strike="noStrike" kern="0" cap="none" spc="0" normalizeH="0" baseline="0" noProof="0">
              <a:ln>
                <a:noFill/>
              </a:ln>
              <a:solidFill>
                <a:prstClr val="white"/>
              </a:solidFill>
              <a:effectLst/>
              <a:uLnTx/>
              <a:uFillTx/>
              <a:latin typeface="Arial"/>
            </a:endParaRPr>
          </a:p>
        </p:txBody>
      </p:sp>
      <p:sp>
        <p:nvSpPr>
          <p:cNvPr id="3" name="TextBox 475">
            <a:extLst>
              <a:ext uri="{FF2B5EF4-FFF2-40B4-BE49-F238E27FC236}">
                <a16:creationId xmlns:a16="http://schemas.microsoft.com/office/drawing/2014/main" id="{2714BC01-B80E-73EE-1189-C3A3E9A1AB2D}"/>
              </a:ext>
            </a:extLst>
          </p:cNvPr>
          <p:cNvSpPr txBox="1">
            <a:spLocks/>
          </p:cNvSpPr>
          <p:nvPr/>
        </p:nvSpPr>
        <p:spPr>
          <a:xfrm>
            <a:off x="4936624" y="2515026"/>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050" b="0" i="0" u="none" strike="noStrike" kern="1200" cap="none" spc="0" normalizeH="0" baseline="0" noProof="0">
                <a:ln>
                  <a:noFill/>
                </a:ln>
                <a:solidFill>
                  <a:srgbClr val="000000"/>
                </a:solidFill>
                <a:effectLst/>
                <a:uLnTx/>
                <a:uFillTx/>
                <a:latin typeface="Arial"/>
                <a:ea typeface="Meiryo UI"/>
                <a:cs typeface="+mn-cs"/>
              </a:rPr>
              <a:t>地方公共団体がガバメントクラウド利用時に留意すべき、技術的な課題</a:t>
            </a:r>
            <a:endParaRPr kumimoji="0" lang="en-US" altLang="ja-JP" sz="1050" b="0" i="0" u="none" strike="noStrike" kern="1200" cap="none" spc="0" normalizeH="0" baseline="0" noProof="0">
              <a:ln>
                <a:noFill/>
              </a:ln>
              <a:solidFill>
                <a:srgbClr val="000000"/>
              </a:solidFill>
              <a:effectLst/>
              <a:uLnTx/>
              <a:uFillTx/>
              <a:latin typeface="Arial"/>
              <a:ea typeface="Meiryo UI"/>
              <a:cs typeface="+mn-cs"/>
            </a:endParaRPr>
          </a:p>
        </p:txBody>
      </p:sp>
      <p:sp>
        <p:nvSpPr>
          <p:cNvPr id="4" name="TextBox 475">
            <a:extLst>
              <a:ext uri="{FF2B5EF4-FFF2-40B4-BE49-F238E27FC236}">
                <a16:creationId xmlns:a16="http://schemas.microsoft.com/office/drawing/2014/main" id="{A6BFF9E0-96C0-CD8B-4863-9146A88DB5CB}"/>
              </a:ext>
            </a:extLst>
          </p:cNvPr>
          <p:cNvSpPr txBox="1">
            <a:spLocks/>
          </p:cNvSpPr>
          <p:nvPr/>
        </p:nvSpPr>
        <p:spPr>
          <a:xfrm>
            <a:off x="4936624" y="3478718"/>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050" b="0" i="0" u="none" strike="noStrike" kern="1200" cap="none" spc="0" normalizeH="0" baseline="0" noProof="0">
                <a:ln>
                  <a:noFill/>
                </a:ln>
                <a:solidFill>
                  <a:srgbClr val="000000"/>
                </a:solidFill>
                <a:effectLst/>
                <a:uLnTx/>
                <a:uFillTx/>
                <a:latin typeface="Arial"/>
                <a:ea typeface="Meiryo UI"/>
                <a:cs typeface="+mn-cs"/>
              </a:rPr>
              <a:t>地方公共団体がガバメントクラウド利用時に留意すべき、アカウント申請やコスト負担等の手続きやルール面での課題</a:t>
            </a:r>
            <a:endParaRPr kumimoji="0" lang="en-US" altLang="ja-JP" sz="1050" b="0" i="0" u="none" strike="noStrike" kern="1200" cap="none" spc="0" normalizeH="0" baseline="0" noProof="0">
              <a:ln>
                <a:noFill/>
              </a:ln>
              <a:solidFill>
                <a:srgbClr val="000000"/>
              </a:solidFill>
              <a:effectLst/>
              <a:uLnTx/>
              <a:uFillTx/>
              <a:latin typeface="Arial"/>
              <a:ea typeface="Meiryo UI"/>
              <a:cs typeface="+mn-cs"/>
            </a:endParaRPr>
          </a:p>
        </p:txBody>
      </p:sp>
      <p:sp>
        <p:nvSpPr>
          <p:cNvPr id="5" name="TextBox 475">
            <a:extLst>
              <a:ext uri="{FF2B5EF4-FFF2-40B4-BE49-F238E27FC236}">
                <a16:creationId xmlns:a16="http://schemas.microsoft.com/office/drawing/2014/main" id="{C3E54BB7-37FC-2EDB-5C59-28D5155FF5EE}"/>
              </a:ext>
            </a:extLst>
          </p:cNvPr>
          <p:cNvSpPr txBox="1">
            <a:spLocks/>
          </p:cNvSpPr>
          <p:nvPr/>
        </p:nvSpPr>
        <p:spPr>
          <a:xfrm>
            <a:off x="4936624" y="4442410"/>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050" b="0" i="0" u="none" strike="noStrike" kern="1200" cap="none" spc="0" normalizeH="0" baseline="0" noProof="0">
                <a:ln>
                  <a:noFill/>
                </a:ln>
                <a:solidFill>
                  <a:srgbClr val="000000"/>
                </a:solidFill>
                <a:effectLst/>
                <a:uLnTx/>
                <a:uFillTx/>
                <a:latin typeface="Arial"/>
                <a:ea typeface="Meiryo UI"/>
                <a:cs typeface="+mn-cs"/>
              </a:rPr>
              <a:t>地方公共団体が、</a:t>
            </a:r>
            <a:r>
              <a:rPr kumimoji="0" lang="en-US" altLang="ja-JP" sz="1050" b="0" i="0" u="none" strike="noStrike" kern="1200" cap="none" spc="0" normalizeH="0" baseline="0" noProof="0">
                <a:ln>
                  <a:noFill/>
                </a:ln>
                <a:solidFill>
                  <a:srgbClr val="000000"/>
                </a:solidFill>
                <a:effectLst/>
                <a:uLnTx/>
                <a:uFillTx/>
                <a:latin typeface="Arial"/>
                <a:ea typeface="Meiryo UI"/>
                <a:cs typeface="+mn-cs"/>
              </a:rPr>
              <a:t>AWS</a:t>
            </a:r>
            <a:r>
              <a:rPr kumimoji="0" lang="ja-JP" altLang="en-US" sz="1050" b="0" i="0" u="none" strike="noStrike" kern="1200" cap="none" spc="0" normalizeH="0" baseline="0" noProof="0">
                <a:ln>
                  <a:noFill/>
                </a:ln>
                <a:solidFill>
                  <a:srgbClr val="000000"/>
                </a:solidFill>
                <a:effectLst/>
                <a:uLnTx/>
                <a:uFillTx/>
                <a:latin typeface="Arial"/>
                <a:ea typeface="Meiryo UI"/>
                <a:cs typeface="+mn-cs"/>
              </a:rPr>
              <a:t>等のパブリッククラウドを利用する際に留意すべき課題</a:t>
            </a:r>
            <a:endParaRPr kumimoji="0" lang="en-US" altLang="ja-JP" sz="1050" b="0" i="0" u="none" strike="noStrike" kern="1200" cap="none" spc="0" normalizeH="0" baseline="0" noProof="0">
              <a:ln>
                <a:noFill/>
              </a:ln>
              <a:solidFill>
                <a:srgbClr val="000000"/>
              </a:solidFill>
              <a:effectLst/>
              <a:uLnTx/>
              <a:uFillTx/>
              <a:latin typeface="Arial"/>
              <a:ea typeface="Meiryo UI"/>
              <a:cs typeface="+mn-cs"/>
            </a:endParaRPr>
          </a:p>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050" b="0" i="0" u="none" strike="noStrike" kern="1200" cap="none" spc="0" normalizeH="0" baseline="0" noProof="0">
                <a:ln>
                  <a:noFill/>
                </a:ln>
                <a:solidFill>
                  <a:srgbClr val="000000"/>
                </a:solidFill>
                <a:effectLst/>
                <a:uLnTx/>
                <a:uFillTx/>
                <a:latin typeface="Arial"/>
                <a:ea typeface="Meiryo UI"/>
                <a:cs typeface="+mn-cs"/>
              </a:rPr>
              <a:t>ガバメントクラウド特有の課題に限らず、一般にパブリッククラウドを利用する際の課題を記載</a:t>
            </a:r>
            <a:endParaRPr kumimoji="0" lang="en-US" altLang="ja-JP" sz="1050" b="0" i="0" u="none" strike="noStrike" kern="1200" cap="none" spc="0" normalizeH="0" baseline="0" noProof="0">
              <a:ln>
                <a:noFill/>
              </a:ln>
              <a:solidFill>
                <a:srgbClr val="000000"/>
              </a:solidFill>
              <a:effectLst/>
              <a:uLnTx/>
              <a:uFillTx/>
              <a:latin typeface="Arial"/>
              <a:ea typeface="Meiryo UI"/>
              <a:cs typeface="+mn-cs"/>
            </a:endParaRPr>
          </a:p>
        </p:txBody>
      </p:sp>
      <p:sp>
        <p:nvSpPr>
          <p:cNvPr id="6" name="テキスト ボックス 5">
            <a:extLst>
              <a:ext uri="{FF2B5EF4-FFF2-40B4-BE49-F238E27FC236}">
                <a16:creationId xmlns:a16="http://schemas.microsoft.com/office/drawing/2014/main" id="{29AC0988-910C-3B5B-FB42-D6B542A55B62}"/>
              </a:ext>
            </a:extLst>
          </p:cNvPr>
          <p:cNvSpPr txBox="1">
            <a:spLocks/>
          </p:cNvSpPr>
          <p:nvPr/>
        </p:nvSpPr>
        <p:spPr bwMode="gray">
          <a:xfrm>
            <a:off x="1140681" y="2282410"/>
            <a:ext cx="3746255" cy="199385"/>
          </a:xfrm>
          <a:prstGeom prst="round2SameRect">
            <a:avLst>
              <a:gd name="adj1" fmla="val 28426"/>
              <a:gd name="adj2" fmla="val 0"/>
            </a:avLst>
          </a:prstGeom>
          <a:solidFill>
            <a:srgbClr val="00338D"/>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108" b="1" i="0" u="none" strike="noStrike" kern="0" cap="none" spc="0" normalizeH="0" baseline="0" noProof="0">
                <a:ln>
                  <a:noFill/>
                </a:ln>
                <a:solidFill>
                  <a:prstClr val="white"/>
                </a:solidFill>
                <a:effectLst/>
                <a:uLnTx/>
                <a:uFillTx/>
                <a:latin typeface="Arial"/>
              </a:rPr>
              <a:t>カテゴリ</a:t>
            </a:r>
            <a:endParaRPr kumimoji="0" lang="en-US" altLang="ja-JP" sz="1108" b="1" i="0" u="none" strike="noStrike" kern="0" cap="none" spc="0" normalizeH="0" baseline="0" noProof="0">
              <a:ln>
                <a:noFill/>
              </a:ln>
              <a:solidFill>
                <a:prstClr val="white"/>
              </a:solidFill>
              <a:effectLst/>
              <a:uLnTx/>
              <a:uFillTx/>
              <a:latin typeface="Arial"/>
            </a:endParaRPr>
          </a:p>
        </p:txBody>
      </p:sp>
      <p:sp>
        <p:nvSpPr>
          <p:cNvPr id="7" name="TextBox 475">
            <a:extLst>
              <a:ext uri="{FF2B5EF4-FFF2-40B4-BE49-F238E27FC236}">
                <a16:creationId xmlns:a16="http://schemas.microsoft.com/office/drawing/2014/main" id="{E2580945-F932-3329-433A-10F04BECFF2F}"/>
              </a:ext>
            </a:extLst>
          </p:cNvPr>
          <p:cNvSpPr txBox="1">
            <a:spLocks/>
          </p:cNvSpPr>
          <p:nvPr/>
        </p:nvSpPr>
        <p:spPr>
          <a:xfrm>
            <a:off x="1140681" y="2515026"/>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１．ガバメントクラウド利用時の技術観点での課題</a:t>
            </a:r>
          </a:p>
        </p:txBody>
      </p:sp>
      <p:sp>
        <p:nvSpPr>
          <p:cNvPr id="8" name="TextBox 475">
            <a:extLst>
              <a:ext uri="{FF2B5EF4-FFF2-40B4-BE49-F238E27FC236}">
                <a16:creationId xmlns:a16="http://schemas.microsoft.com/office/drawing/2014/main" id="{438D9636-C7AF-9F92-29D3-5F6027F3C6C0}"/>
              </a:ext>
            </a:extLst>
          </p:cNvPr>
          <p:cNvSpPr txBox="1">
            <a:spLocks/>
          </p:cNvSpPr>
          <p:nvPr/>
        </p:nvSpPr>
        <p:spPr>
          <a:xfrm>
            <a:off x="1140681" y="3478718"/>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２．ガバメントクラウド利用時の手続き・ルール観点での課題</a:t>
            </a:r>
          </a:p>
        </p:txBody>
      </p:sp>
      <p:sp>
        <p:nvSpPr>
          <p:cNvPr id="9" name="TextBox 475">
            <a:extLst>
              <a:ext uri="{FF2B5EF4-FFF2-40B4-BE49-F238E27FC236}">
                <a16:creationId xmlns:a16="http://schemas.microsoft.com/office/drawing/2014/main" id="{B2FA3023-0A98-CA9F-9FA3-CFE61782A750}"/>
              </a:ext>
            </a:extLst>
          </p:cNvPr>
          <p:cNvSpPr txBox="1">
            <a:spLocks/>
          </p:cNvSpPr>
          <p:nvPr/>
        </p:nvSpPr>
        <p:spPr>
          <a:xfrm>
            <a:off x="1140681" y="4442410"/>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３．ガバメントクラウド利用有無に限らない、パブリッククラウド</a:t>
            </a:r>
            <a:endParaRPr kumimoji="0" lang="en-US" altLang="ja-JP" sz="1108" b="1" i="0" u="none" strike="noStrike" kern="1200" cap="none" spc="0" normalizeH="0" baseline="0" noProof="0">
              <a:ln>
                <a:noFill/>
              </a:ln>
              <a:solidFill>
                <a:prstClr val="white"/>
              </a:solidFill>
              <a:effectLst/>
              <a:uLnTx/>
              <a:uFillTx/>
              <a:latin typeface="Arial"/>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　　　利用時の課題</a:t>
            </a:r>
          </a:p>
        </p:txBody>
      </p:sp>
    </p:spTree>
    <p:extLst>
      <p:ext uri="{BB962C8B-B14F-4D97-AF65-F5344CB8AC3E}">
        <p14:creationId xmlns:p14="http://schemas.microsoft.com/office/powerpoint/2010/main" val="58612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ガバメントクラウド利用時の技術観点での課題</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17</a:t>
            </a:fld>
            <a:endParaRPr lang="ja-JP" altLang="en-US"/>
          </a:p>
        </p:txBody>
      </p:sp>
      <p:sp>
        <p:nvSpPr>
          <p:cNvPr id="4" name="テキスト ボックス 3">
            <a:extLst>
              <a:ext uri="{FF2B5EF4-FFF2-40B4-BE49-F238E27FC236}">
                <a16:creationId xmlns:a16="http://schemas.microsoft.com/office/drawing/2014/main" id="{DCA235D1-B995-FC8F-B6CF-EDAC374CE596}"/>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380048C3-F0DC-CCC4-E8AD-93876CEC8B98}"/>
              </a:ext>
            </a:extLst>
          </p:cNvPr>
          <p:cNvSpPr txBox="1">
            <a:spLocks/>
          </p:cNvSpPr>
          <p:nvPr/>
        </p:nvSpPr>
        <p:spPr>
          <a:xfrm>
            <a:off x="533308" y="1399528"/>
            <a:ext cx="930462" cy="116307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ライセンス</a:t>
            </a:r>
            <a:endParaRPr kumimoji="0" lang="en-US" sz="1015" b="1">
              <a:solidFill>
                <a:prstClr val="white">
                  <a:lumMod val="95000"/>
                </a:prstClr>
              </a:solidFill>
              <a:latin typeface="Arial"/>
            </a:endParaRPr>
          </a:p>
        </p:txBody>
      </p:sp>
      <p:sp>
        <p:nvSpPr>
          <p:cNvPr id="6" name="テキスト ボックス 5">
            <a:extLst>
              <a:ext uri="{FF2B5EF4-FFF2-40B4-BE49-F238E27FC236}">
                <a16:creationId xmlns:a16="http://schemas.microsoft.com/office/drawing/2014/main" id="{0C2C006B-09F8-60DF-BDA7-C77F530F260F}"/>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DE3F5632-DAD7-E1EB-FB7F-CC67AAE4526C}"/>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C38B8C9E-E8C4-0079-B0A1-02C6B915AB67}"/>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5F8FB065-8BA3-E6AA-4C13-2DF33FA05694}"/>
              </a:ext>
            </a:extLst>
          </p:cNvPr>
          <p:cNvSpPr txBox="1">
            <a:spLocks/>
          </p:cNvSpPr>
          <p:nvPr/>
        </p:nvSpPr>
        <p:spPr>
          <a:xfrm>
            <a:off x="3025616"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セキュリティアラート「廃止されたラインタイムを使用する</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 Lambda</a:t>
            </a:r>
            <a:r>
              <a:rPr kumimoji="0" lang="ja-JP" altLang="en-US" sz="1000" b="0" i="0" u="none" strike="noStrike" kern="1200" cap="none" spc="0" normalizeH="0" baseline="0" noProof="0">
                <a:ln>
                  <a:noFill/>
                </a:ln>
                <a:solidFill>
                  <a:srgbClr val="000000"/>
                </a:solidFill>
                <a:effectLst/>
                <a:uLnTx/>
                <a:uFillTx/>
                <a:latin typeface="+mj-ea"/>
                <a:ea typeface="+mj-ea"/>
                <a:cs typeface="+mn-cs"/>
              </a:rPr>
              <a:t>関数」の対処として、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Service</a:t>
            </a:r>
            <a:r>
              <a:rPr kumimoji="0" lang="ja-JP" altLang="en-US" sz="1000" b="0" i="0" u="none" strike="noStrike" kern="1200" cap="none" spc="0" normalizeH="0" baseline="0" noProof="0">
                <a:ln>
                  <a:noFill/>
                </a:ln>
                <a:solidFill>
                  <a:srgbClr val="000000"/>
                </a:solidFill>
                <a:effectLst/>
                <a:uLnTx/>
                <a:uFillTx/>
                <a:latin typeface="+mj-ea"/>
                <a:ea typeface="+mj-ea"/>
                <a:cs typeface="+mn-cs"/>
              </a:rPr>
              <a:t> </a:t>
            </a:r>
            <a:r>
              <a:rPr kumimoji="0" lang="en-US" altLang="ja-JP" sz="1000" b="0" i="0" u="none" strike="noStrike" kern="1200" cap="none" spc="0" normalizeH="0" baseline="0" noProof="0">
                <a:ln>
                  <a:noFill/>
                </a:ln>
                <a:solidFill>
                  <a:srgbClr val="000000"/>
                </a:solidFill>
                <a:effectLst/>
                <a:uLnTx/>
                <a:uFillTx/>
                <a:latin typeface="+mj-ea"/>
                <a:ea typeface="+mj-ea"/>
                <a:cs typeface="+mn-cs"/>
              </a:rPr>
              <a:t>Catalog</a:t>
            </a:r>
            <a:r>
              <a:rPr kumimoji="0" lang="ja-JP" altLang="en-US" sz="1000" b="0" i="0" u="none" strike="noStrike" kern="1200" cap="none" spc="0" normalizeH="0" baseline="0" noProof="0">
                <a:ln>
                  <a:noFill/>
                </a:ln>
                <a:solidFill>
                  <a:srgbClr val="000000"/>
                </a:solidFill>
                <a:effectLst/>
                <a:uLnTx/>
                <a:uFillTx/>
                <a:latin typeface="+mj-ea"/>
                <a:ea typeface="+mj-ea"/>
                <a:cs typeface="+mn-cs"/>
              </a:rPr>
              <a:t>での展開で対応しようとしたところ、</a:t>
            </a:r>
            <a:r>
              <a:rPr kumimoji="0" lang="en-US" altLang="ja-JP" sz="1000" b="0" i="0" u="none" strike="noStrike" kern="1200" cap="none" spc="0" normalizeH="0" baseline="0" noProof="0">
                <a:ln>
                  <a:noFill/>
                </a:ln>
                <a:solidFill>
                  <a:srgbClr val="000000"/>
                </a:solidFill>
                <a:effectLst/>
                <a:uLnTx/>
                <a:uFillTx/>
                <a:latin typeface="+mj-ea"/>
                <a:ea typeface="+mj-ea"/>
                <a:cs typeface="+mn-cs"/>
              </a:rPr>
              <a:t>Service Catalog</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の製品一覧に</a:t>
            </a:r>
            <a:r>
              <a:rPr kumimoji="0" lang="en-US" altLang="ja-JP" sz="1000" b="0" i="0" u="none" strike="noStrike" kern="1200" cap="none" spc="0" normalizeH="0" baseline="0" noProof="0" err="1">
                <a:ln>
                  <a:noFill/>
                </a:ln>
                <a:solidFill>
                  <a:srgbClr val="000000"/>
                </a:solidFill>
                <a:effectLst/>
                <a:uLnTx/>
                <a:uFillTx/>
                <a:latin typeface="+mj-ea"/>
                <a:ea typeface="+mj-ea"/>
                <a:cs typeface="+mn-cs"/>
              </a:rPr>
              <a:t>DigitalAgencyProduct</a:t>
            </a:r>
            <a:r>
              <a:rPr kumimoji="0" lang="ja-JP" altLang="en-US" sz="1000" b="0" i="0" u="none" strike="noStrike" kern="1200" cap="none" spc="0" normalizeH="0" baseline="0" noProof="0">
                <a:ln>
                  <a:noFill/>
                </a:ln>
                <a:solidFill>
                  <a:srgbClr val="000000"/>
                </a:solidFill>
                <a:effectLst/>
                <a:uLnTx/>
                <a:uFillTx/>
                <a:latin typeface="+mj-ea"/>
                <a:ea typeface="+mj-ea"/>
                <a:cs typeface="+mn-cs"/>
              </a:rPr>
              <a:t>」が表示されず、必須適用テンプレートを更新できない。</a:t>
            </a:r>
          </a:p>
        </p:txBody>
      </p:sp>
      <p:sp>
        <p:nvSpPr>
          <p:cNvPr id="10" name="TextBox 475">
            <a:extLst>
              <a:ext uri="{FF2B5EF4-FFF2-40B4-BE49-F238E27FC236}">
                <a16:creationId xmlns:a16="http://schemas.microsoft.com/office/drawing/2014/main" id="{6CB15D32-6891-D9B7-8530-4519A8FE016A}"/>
              </a:ext>
            </a:extLst>
          </p:cNvPr>
          <p:cNvSpPr txBox="1">
            <a:spLocks/>
          </p:cNvSpPr>
          <p:nvPr/>
        </p:nvSpPr>
        <p:spPr>
          <a:xfrm>
            <a:off x="1497001" y="2595838"/>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z="1015" b="1">
                <a:solidFill>
                  <a:prstClr val="white"/>
                </a:solidFill>
                <a:latin typeface="Arial"/>
              </a:rPr>
              <a:t>Service Catalog</a:t>
            </a:r>
            <a:r>
              <a:rPr lang="ja-JP" altLang="en-US" sz="1015" b="1">
                <a:solidFill>
                  <a:prstClr val="white"/>
                </a:solidFill>
                <a:latin typeface="Arial"/>
              </a:rPr>
              <a:t>での展開対応</a:t>
            </a:r>
            <a:endParaRPr lang="en-US" altLang="ja-JP" sz="1015" b="1">
              <a:solidFill>
                <a:prstClr val="white"/>
              </a:solidFill>
              <a:latin typeface="Arial"/>
            </a:endParaRPr>
          </a:p>
        </p:txBody>
      </p:sp>
      <p:sp>
        <p:nvSpPr>
          <p:cNvPr id="11" name="TextBox 475">
            <a:extLst>
              <a:ext uri="{FF2B5EF4-FFF2-40B4-BE49-F238E27FC236}">
                <a16:creationId xmlns:a16="http://schemas.microsoft.com/office/drawing/2014/main" id="{A7CAA037-047E-D1C9-2B65-73389CC41F6E}"/>
              </a:ext>
            </a:extLst>
          </p:cNvPr>
          <p:cNvSpPr txBox="1">
            <a:spLocks/>
          </p:cNvSpPr>
          <p:nvPr/>
        </p:nvSpPr>
        <p:spPr>
          <a:xfrm>
            <a:off x="6215770"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原因は、先行事業のアカウントが所属する</a:t>
            </a:r>
            <a:r>
              <a:rPr kumimoji="0" lang="en-US" altLang="ja-JP" sz="1000" b="0" i="0" u="none" strike="noStrike" kern="1200" cap="none" spc="0" normalizeH="0" baseline="0" noProof="0">
                <a:ln>
                  <a:noFill/>
                </a:ln>
                <a:solidFill>
                  <a:srgbClr val="000000"/>
                </a:solidFill>
                <a:effectLst/>
                <a:uLnTx/>
                <a:uFillTx/>
                <a:latin typeface="+mj-ea"/>
                <a:ea typeface="+mj-ea"/>
                <a:cs typeface="+mn-cs"/>
              </a:rPr>
              <a:t>Control Tower</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のバージョンが、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Service Catalog</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を展開するために必要なバージョンと異なり、バージョンアップに対応できていない​ためとなる。対応としては、デジタル庁側で</a:t>
            </a:r>
            <a:r>
              <a:rPr kumimoji="0" lang="en-US" altLang="ja-JP" sz="1000" b="0" i="0" u="none" strike="noStrike" kern="1200" cap="none" spc="0" normalizeH="0" baseline="0" noProof="0">
                <a:ln>
                  <a:noFill/>
                </a:ln>
                <a:solidFill>
                  <a:srgbClr val="000000"/>
                </a:solidFill>
                <a:effectLst/>
                <a:uLnTx/>
                <a:uFillTx/>
                <a:latin typeface="+mj-ea"/>
                <a:ea typeface="+mj-ea"/>
                <a:cs typeface="+mn-cs"/>
              </a:rPr>
              <a:t>Control Tower</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のバージョンアップの上、採択団体側でテンプレートの更新を行った。</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2" name="TextBox 475">
            <a:extLst>
              <a:ext uri="{FF2B5EF4-FFF2-40B4-BE49-F238E27FC236}">
                <a16:creationId xmlns:a16="http://schemas.microsoft.com/office/drawing/2014/main" id="{7155F9D4-642E-2308-20F0-5201A4F4E514}"/>
              </a:ext>
            </a:extLst>
          </p:cNvPr>
          <p:cNvSpPr txBox="1">
            <a:spLocks/>
          </p:cNvSpPr>
          <p:nvPr/>
        </p:nvSpPr>
        <p:spPr>
          <a:xfrm>
            <a:off x="3025616"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ガバメントクラウド内で</a:t>
            </a:r>
            <a:r>
              <a:rPr kumimoji="0" lang="en-US" altLang="ja-JP" sz="1000" b="0" i="0" u="none" strike="noStrike" kern="1200" cap="none" spc="0" normalizeH="0" baseline="0" noProof="0">
                <a:ln>
                  <a:noFill/>
                </a:ln>
                <a:solidFill>
                  <a:srgbClr val="000000"/>
                </a:solidFill>
                <a:effectLst/>
                <a:uLnTx/>
                <a:uFillTx/>
                <a:latin typeface="+mj-ea"/>
                <a:ea typeface="+mj-ea"/>
                <a:cs typeface="+mn-cs"/>
              </a:rPr>
              <a:t>Office</a:t>
            </a:r>
            <a:r>
              <a:rPr kumimoji="0" lang="ja-JP" altLang="en-US" sz="1000" b="0" i="0" u="none" strike="noStrike" kern="1200" cap="none" spc="0" normalizeH="0" baseline="0" noProof="0">
                <a:ln>
                  <a:noFill/>
                </a:ln>
                <a:solidFill>
                  <a:srgbClr val="000000"/>
                </a:solidFill>
                <a:effectLst/>
                <a:uLnTx/>
                <a:uFillTx/>
                <a:latin typeface="+mj-ea"/>
                <a:ea typeface="+mj-ea"/>
                <a:cs typeface="+mn-cs"/>
              </a:rPr>
              <a:t>製品を利用しようとしたが、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SPLA</a:t>
            </a:r>
            <a:r>
              <a:rPr kumimoji="0" lang="ja-JP" altLang="en-US" sz="1000" b="0" i="0" u="none" strike="noStrike" kern="1200" cap="none" spc="0" normalizeH="0" baseline="0" noProof="0">
                <a:ln>
                  <a:noFill/>
                </a:ln>
                <a:solidFill>
                  <a:srgbClr val="000000"/>
                </a:solidFill>
                <a:effectLst/>
                <a:uLnTx/>
                <a:uFillTx/>
                <a:latin typeface="+mj-ea"/>
                <a:ea typeface="+mj-ea"/>
                <a:cs typeface="+mn-cs"/>
              </a:rPr>
              <a:t>ライセンスを共有ホスト型の</a:t>
            </a:r>
            <a:r>
              <a:rPr kumimoji="0" lang="en-US" altLang="ja-JP" sz="1000" b="0" i="0" u="none" strike="noStrike" kern="1200" cap="none" spc="0" normalizeH="0" baseline="0" noProof="0">
                <a:ln>
                  <a:noFill/>
                </a:ln>
                <a:solidFill>
                  <a:srgbClr val="000000"/>
                </a:solidFill>
                <a:effectLst/>
                <a:uLnTx/>
                <a:uFillTx/>
                <a:latin typeface="+mj-ea"/>
                <a:ea typeface="+mj-ea"/>
                <a:cs typeface="+mn-cs"/>
              </a:rPr>
              <a:t>EC2</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に持ち込んで利用することができず（ガバメントクラウドにおける</a:t>
            </a:r>
            <a:r>
              <a:rPr kumimoji="0" lang="ja-JP" altLang="en-US" sz="1000" b="0" i="0" u="none" strike="noStrike" kern="1200" cap="none" spc="0" normalizeH="0" baseline="0" noProof="0">
                <a:ln>
                  <a:noFill/>
                </a:ln>
                <a:effectLst/>
                <a:uLnTx/>
                <a:uFillTx/>
                <a:latin typeface="+mj-ea"/>
                <a:ea typeface="+mj-ea"/>
                <a:cs typeface="+mn-cs"/>
              </a:rPr>
              <a:t>クラウドサービス提供元はデジタル庁となり、地方公共団体の利用はライセンスの再提供にあたり不可となるため）、対応</a:t>
            </a:r>
            <a:r>
              <a:rPr kumimoji="0" lang="ja-JP" altLang="en-US" sz="1000" b="0" i="0" u="none" strike="noStrike" kern="1200" cap="none" spc="0" normalizeH="0" baseline="0" noProof="0">
                <a:ln>
                  <a:noFill/>
                </a:ln>
                <a:solidFill>
                  <a:srgbClr val="000000"/>
                </a:solidFill>
                <a:effectLst/>
                <a:uLnTx/>
                <a:uFillTx/>
                <a:latin typeface="+mj-ea"/>
                <a:ea typeface="+mj-ea"/>
                <a:cs typeface="+mn-cs"/>
              </a:rPr>
              <a:t>策を検討した。</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3" name="TextBox 475">
            <a:extLst>
              <a:ext uri="{FF2B5EF4-FFF2-40B4-BE49-F238E27FC236}">
                <a16:creationId xmlns:a16="http://schemas.microsoft.com/office/drawing/2014/main" id="{A4D4FF6B-84E3-2231-7635-30D1BFC9974E}"/>
              </a:ext>
            </a:extLst>
          </p:cNvPr>
          <p:cNvSpPr txBox="1">
            <a:spLocks/>
          </p:cNvSpPr>
          <p:nvPr/>
        </p:nvSpPr>
        <p:spPr>
          <a:xfrm>
            <a:off x="1497001"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33231"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z="1015" b="1">
                <a:solidFill>
                  <a:prstClr val="white"/>
                </a:solidFill>
                <a:latin typeface="Arial"/>
              </a:rPr>
              <a:t>AWS</a:t>
            </a:r>
            <a:r>
              <a:rPr lang="ja-JP" altLang="en-US" sz="1015" b="1">
                <a:solidFill>
                  <a:prstClr val="white"/>
                </a:solidFill>
                <a:latin typeface="Arial"/>
              </a:rPr>
              <a:t>上での</a:t>
            </a:r>
            <a:r>
              <a:rPr lang="en-US" altLang="ja-JP" sz="1015" b="1">
                <a:solidFill>
                  <a:prstClr val="white"/>
                </a:solidFill>
                <a:latin typeface="Arial"/>
              </a:rPr>
              <a:t>Office</a:t>
            </a:r>
            <a:r>
              <a:rPr lang="ja-JP" altLang="en-US" sz="1015" b="1">
                <a:solidFill>
                  <a:prstClr val="white"/>
                </a:solidFill>
                <a:latin typeface="Arial"/>
              </a:rPr>
              <a:t>の</a:t>
            </a:r>
            <a:r>
              <a:rPr lang="en-US" altLang="ja-JP" sz="1015" b="1">
                <a:solidFill>
                  <a:prstClr val="white"/>
                </a:solidFill>
                <a:latin typeface="Arial"/>
              </a:rPr>
              <a:t>SPLA</a:t>
            </a:r>
            <a:r>
              <a:rPr lang="ja-JP" altLang="en-US" sz="1015" b="1">
                <a:solidFill>
                  <a:prstClr val="white"/>
                </a:solidFill>
                <a:latin typeface="Arial"/>
              </a:rPr>
              <a:t>ライセンス</a:t>
            </a:r>
            <a:endParaRPr lang="en-US" altLang="ja-JP" sz="1015" b="1">
              <a:solidFill>
                <a:prstClr val="white"/>
              </a:solidFill>
              <a:latin typeface="Arial"/>
            </a:endParaRPr>
          </a:p>
          <a:p>
            <a:r>
              <a:rPr lang="en-US" altLang="ja-JP" sz="900" b="1">
                <a:solidFill>
                  <a:prstClr val="white"/>
                </a:solidFill>
                <a:latin typeface="Arial"/>
              </a:rPr>
              <a:t>(</a:t>
            </a:r>
            <a:r>
              <a:rPr lang="ja-JP" altLang="en-US" sz="900" b="1">
                <a:solidFill>
                  <a:prstClr val="white"/>
                </a:solidFill>
                <a:latin typeface="Arial"/>
              </a:rPr>
              <a:t>令和</a:t>
            </a:r>
            <a:r>
              <a:rPr lang="en-US" altLang="ja-JP" sz="900" b="1">
                <a:solidFill>
                  <a:prstClr val="white"/>
                </a:solidFill>
                <a:latin typeface="Arial"/>
              </a:rPr>
              <a:t>4</a:t>
            </a:r>
            <a:r>
              <a:rPr lang="ja-JP" altLang="en-US" sz="900" b="1">
                <a:solidFill>
                  <a:prstClr val="white"/>
                </a:solidFill>
                <a:latin typeface="Arial"/>
              </a:rPr>
              <a:t>年度からの継続課題</a:t>
            </a:r>
            <a:r>
              <a:rPr lang="en-US" altLang="ja-JP" sz="900" b="1">
                <a:solidFill>
                  <a:prstClr val="white"/>
                </a:solidFill>
                <a:latin typeface="Arial"/>
              </a:rPr>
              <a:t>)</a:t>
            </a:r>
          </a:p>
        </p:txBody>
      </p:sp>
      <p:sp>
        <p:nvSpPr>
          <p:cNvPr id="14" name="TextBox 475">
            <a:extLst>
              <a:ext uri="{FF2B5EF4-FFF2-40B4-BE49-F238E27FC236}">
                <a16:creationId xmlns:a16="http://schemas.microsoft.com/office/drawing/2014/main" id="{223540C0-5876-7077-874A-027B52621195}"/>
              </a:ext>
            </a:extLst>
          </p:cNvPr>
          <p:cNvSpPr txBox="1">
            <a:spLocks/>
          </p:cNvSpPr>
          <p:nvPr/>
        </p:nvSpPr>
        <p:spPr>
          <a:xfrm>
            <a:off x="6215770"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対応策①：保守作業での利用であったため、</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Amazon</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 </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Workspaces</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にバンドルされた</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Office</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にて対応した。</a:t>
            </a:r>
            <a:endParaRPr kumimoji="0" lang="en-US" altLang="ja-JP" sz="1000" b="0" i="0" u="none" strike="noStrike" kern="1200" cap="none" spc="0" normalizeH="0" baseline="0" noProof="0" dirty="0">
              <a:ln>
                <a:noFill/>
              </a:ln>
              <a:solidFill>
                <a:srgbClr val="000000"/>
              </a:solidFill>
              <a:effectLst/>
              <a:uLnTx/>
              <a:uFillTx/>
              <a:latin typeface="+mj-ea"/>
              <a:ea typeface="+mj-ea"/>
              <a:cs typeface="+mn-cs"/>
            </a:endParaRPr>
          </a:p>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対応策②：</a:t>
            </a:r>
            <a:r>
              <a:rPr kumimoji="0" lang="ja-JP" altLang="en-US" sz="1000" dirty="0">
                <a:latin typeface="+mj-ea"/>
                <a:ea typeface="+mj-ea"/>
              </a:rPr>
              <a:t>令和元年（</a:t>
            </a:r>
            <a:r>
              <a:rPr kumimoji="0" lang="en-US" altLang="ja-JP" sz="1000" b="0" i="0" u="none" strike="noStrike" kern="1200" cap="none" spc="0" normalizeH="0" baseline="0" noProof="0" dirty="0">
                <a:ln>
                  <a:noFill/>
                </a:ln>
                <a:effectLst/>
                <a:uLnTx/>
                <a:uFillTx/>
                <a:latin typeface="+mj-ea"/>
                <a:ea typeface="+mj-ea"/>
                <a:cs typeface="+mn-cs"/>
              </a:rPr>
              <a:t>2019</a:t>
            </a:r>
            <a:r>
              <a:rPr kumimoji="0" lang="ja-JP" altLang="en-US" sz="1000" b="0" i="0" u="none" strike="noStrike" kern="1200" cap="none" spc="0" normalizeH="0" baseline="0" noProof="0" dirty="0">
                <a:ln>
                  <a:noFill/>
                </a:ln>
                <a:effectLst/>
                <a:uLnTx/>
                <a:uFillTx/>
                <a:latin typeface="+mj-ea"/>
                <a:ea typeface="+mj-ea"/>
                <a:cs typeface="+mn-cs"/>
              </a:rPr>
              <a:t>年）</a:t>
            </a:r>
            <a:r>
              <a:rPr kumimoji="0" lang="en-US" altLang="ja-JP" sz="1000" b="0" i="0" u="none" strike="noStrike" kern="1200" cap="none" spc="0" normalizeH="0" baseline="0" noProof="0" dirty="0">
                <a:ln>
                  <a:noFill/>
                </a:ln>
                <a:effectLst/>
                <a:uLnTx/>
                <a:uFillTx/>
                <a:latin typeface="+mj-ea"/>
                <a:ea typeface="+mj-ea"/>
                <a:cs typeface="+mn-cs"/>
              </a:rPr>
              <a:t>10</a:t>
            </a:r>
            <a:r>
              <a:rPr kumimoji="0" lang="ja-JP" altLang="en-US" sz="1000" b="0" i="0" u="none" strike="noStrike" kern="1200" cap="none" spc="0" normalizeH="0" baseline="0" noProof="0" dirty="0">
                <a:ln>
                  <a:noFill/>
                </a:ln>
                <a:effectLst/>
                <a:uLnTx/>
                <a:uFillTx/>
                <a:latin typeface="+mj-ea"/>
                <a:ea typeface="+mj-ea"/>
                <a:cs typeface="+mn-cs"/>
              </a:rPr>
              <a:t>月</a:t>
            </a:r>
            <a:r>
              <a:rPr kumimoji="0" lang="en-US" altLang="ja-JP" sz="1000" b="0" i="0" u="none" strike="noStrike" kern="1200" cap="none" spc="0" normalizeH="0" baseline="0" noProof="0" dirty="0">
                <a:ln>
                  <a:noFill/>
                </a:ln>
                <a:effectLst/>
                <a:uLnTx/>
                <a:uFillTx/>
                <a:latin typeface="+mj-ea"/>
                <a:ea typeface="+mj-ea"/>
                <a:cs typeface="+mn-cs"/>
              </a:rPr>
              <a:t>1</a:t>
            </a:r>
            <a:r>
              <a:rPr kumimoji="0" lang="ja-JP" altLang="en-US" sz="1000" b="0" i="0" u="none" strike="noStrike" kern="1200" cap="none" spc="0" normalizeH="0" baseline="0" noProof="0" dirty="0">
                <a:ln>
                  <a:noFill/>
                </a:ln>
                <a:effectLst/>
                <a:uLnTx/>
                <a:uFillTx/>
                <a:latin typeface="+mj-ea"/>
                <a:ea typeface="+mj-ea"/>
                <a:cs typeface="+mn-cs"/>
              </a:rPr>
              <a:t>以前購入の</a:t>
            </a:r>
            <a:r>
              <a:rPr kumimoji="0" lang="en-US" altLang="ja-JP" sz="1000" b="0" i="0" u="none" strike="noStrike" kern="1200" cap="none" spc="0" normalizeH="0" baseline="0" noProof="0" dirty="0">
                <a:ln>
                  <a:noFill/>
                </a:ln>
                <a:effectLst/>
                <a:uLnTx/>
                <a:uFillTx/>
                <a:latin typeface="+mj-ea"/>
                <a:ea typeface="+mj-ea"/>
                <a:cs typeface="+mn-cs"/>
              </a:rPr>
              <a:t>SPLA</a:t>
            </a:r>
            <a:r>
              <a:rPr kumimoji="0" lang="ja-JP" altLang="en-US" sz="1000" b="0" i="0" u="none" strike="noStrike" kern="1200" cap="none" spc="0" normalizeH="0" baseline="0" noProof="0" dirty="0">
                <a:ln>
                  <a:noFill/>
                </a:ln>
                <a:effectLst/>
                <a:uLnTx/>
                <a:uFillTx/>
                <a:latin typeface="+mj-ea"/>
                <a:ea typeface="+mj-ea"/>
                <a:cs typeface="+mn-cs"/>
              </a:rPr>
              <a:t>ライセンス利用のため、</a:t>
            </a:r>
            <a:r>
              <a:rPr kumimoji="0" lang="en-US" altLang="ja-JP" sz="1000" b="0" i="0" u="none" strike="noStrike" kern="1200" cap="none" spc="0" normalizeH="0" baseline="0" noProof="0" dirty="0">
                <a:ln>
                  <a:noFill/>
                </a:ln>
                <a:effectLst/>
                <a:uLnTx/>
                <a:uFillTx/>
                <a:latin typeface="+mj-ea"/>
                <a:ea typeface="+mj-ea"/>
                <a:cs typeface="+mn-cs"/>
              </a:rPr>
              <a:t>Dedicated Hosts</a:t>
            </a:r>
            <a:r>
              <a:rPr kumimoji="0" lang="ja-JP" altLang="en-US" sz="1000" b="0" i="0" u="none" strike="noStrike" kern="1200" cap="none" spc="0" normalizeH="0" baseline="0" noProof="0" dirty="0">
                <a:ln>
                  <a:noFill/>
                </a:ln>
                <a:effectLst/>
                <a:uLnTx/>
                <a:uFillTx/>
                <a:latin typeface="+mj-ea"/>
                <a:ea typeface="+mj-ea"/>
                <a:cs typeface="+mn-cs"/>
              </a:rPr>
              <a:t>を採用した。</a:t>
            </a:r>
            <a:r>
              <a:rPr kumimoji="0" lang="en-US" altLang="ja-JP" sz="1000" b="0" i="0" u="none" strike="noStrike" kern="1200" cap="none" spc="0" normalizeH="0" baseline="0" noProof="0" dirty="0">
                <a:ln>
                  <a:noFill/>
                </a:ln>
                <a:effectLst/>
                <a:uLnTx/>
                <a:uFillTx/>
                <a:latin typeface="+mj-ea"/>
                <a:ea typeface="+mj-ea"/>
                <a:cs typeface="+mn-cs"/>
              </a:rPr>
              <a:t>(</a:t>
            </a:r>
            <a:r>
              <a:rPr kumimoji="0" lang="ja-JP" altLang="en-US" sz="1000" b="0" i="0" u="none" strike="noStrike" kern="1200" cap="none" spc="0" normalizeH="0" baseline="0" noProof="0" dirty="0">
                <a:ln>
                  <a:noFill/>
                </a:ln>
                <a:effectLst/>
                <a:uLnTx/>
                <a:uFillTx/>
                <a:latin typeface="+mj-ea"/>
                <a:ea typeface="+mj-ea"/>
                <a:cs typeface="+mn-cs"/>
              </a:rPr>
              <a:t>しかし、</a:t>
            </a:r>
            <a:r>
              <a:rPr kumimoji="0" lang="en-US" altLang="ja-JP" sz="1000" b="0" i="0" u="none" strike="noStrike" kern="1200" cap="none" spc="0" normalizeH="0" baseline="0" noProof="0" dirty="0">
                <a:ln>
                  <a:noFill/>
                </a:ln>
                <a:effectLst/>
                <a:uLnTx/>
                <a:uFillTx/>
                <a:latin typeface="+mj-ea"/>
                <a:ea typeface="+mj-ea"/>
                <a:cs typeface="+mn-cs"/>
              </a:rPr>
              <a:t> </a:t>
            </a:r>
            <a:r>
              <a:rPr kumimoji="0" lang="ja-JP" altLang="en-US" sz="1000" b="0" i="0" u="none" strike="noStrike" kern="1200" cap="none" spc="0" normalizeH="0" baseline="0" noProof="0" dirty="0">
                <a:ln>
                  <a:noFill/>
                </a:ln>
                <a:effectLst/>
                <a:uLnTx/>
                <a:uFillTx/>
                <a:latin typeface="+mj-ea"/>
                <a:ea typeface="+mj-ea"/>
                <a:cs typeface="+mn-cs"/>
              </a:rPr>
              <a:t>費用が高額になっているため、変更予定</a:t>
            </a:r>
            <a:r>
              <a:rPr kumimoji="0" lang="en-US" altLang="ja-JP" sz="1000" b="0" i="0" u="none" strike="noStrike" kern="1200" cap="none" spc="0" normalizeH="0" baseline="0" noProof="0" dirty="0">
                <a:ln>
                  <a:noFill/>
                </a:ln>
                <a:effectLst/>
                <a:uLnTx/>
                <a:uFillTx/>
                <a:latin typeface="+mj-ea"/>
                <a:ea typeface="+mj-ea"/>
                <a:cs typeface="+mn-cs"/>
              </a:rPr>
              <a:t>)</a:t>
            </a:r>
          </a:p>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dirty="0">
                <a:ln>
                  <a:noFill/>
                </a:ln>
                <a:effectLst/>
                <a:uLnTx/>
                <a:uFillTx/>
                <a:latin typeface="+mj-ea"/>
                <a:ea typeface="+mj-ea"/>
                <a:cs typeface="+mn-cs"/>
              </a:rPr>
              <a:t>対応策③：</a:t>
            </a:r>
            <a:r>
              <a:rPr kumimoji="0" lang="en-US" altLang="ja-JP" sz="1000" b="0" i="0" u="none" strike="noStrike" kern="1200" cap="none" spc="0" normalizeH="0" baseline="0" noProof="0" dirty="0">
                <a:ln>
                  <a:noFill/>
                </a:ln>
                <a:effectLst/>
                <a:uLnTx/>
                <a:uFillTx/>
                <a:latin typeface="+mj-ea"/>
                <a:ea typeface="+mj-ea"/>
                <a:cs typeface="+mn-cs"/>
              </a:rPr>
              <a:t>Office </a:t>
            </a:r>
            <a:r>
              <a:rPr kumimoji="0" lang="ja-JP" altLang="en-US" sz="1000" b="0" i="0" u="none" strike="noStrike" kern="1200" cap="none" spc="0" normalizeH="0" baseline="0" noProof="0" dirty="0">
                <a:ln>
                  <a:noFill/>
                </a:ln>
                <a:effectLst/>
                <a:uLnTx/>
                <a:uFillTx/>
                <a:latin typeface="+mj-ea"/>
                <a:ea typeface="+mj-ea"/>
                <a:cs typeface="+mn-cs"/>
              </a:rPr>
              <a:t>ライセンスが含まれている</a:t>
            </a:r>
            <a:r>
              <a:rPr kumimoji="0" lang="en-US" altLang="ja-JP" sz="1000" b="0" i="0" u="none" strike="noStrike" kern="1200" cap="none" spc="0" normalizeH="0" baseline="0" noProof="0" dirty="0">
                <a:ln>
                  <a:noFill/>
                </a:ln>
                <a:effectLst/>
                <a:uLnTx/>
                <a:uFillTx/>
                <a:latin typeface="+mj-ea"/>
                <a:ea typeface="+mj-ea"/>
                <a:cs typeface="+mn-cs"/>
              </a:rPr>
              <a:t>AMI</a:t>
            </a:r>
            <a:r>
              <a:rPr kumimoji="0" lang="ja-JP" altLang="en-US" sz="1000" b="0" i="0" u="none" strike="noStrike" kern="1200" cap="none" spc="0" normalizeH="0" baseline="0" noProof="0" dirty="0">
                <a:ln>
                  <a:noFill/>
                </a:ln>
                <a:effectLst/>
                <a:uLnTx/>
                <a:uFillTx/>
                <a:latin typeface="+mj-ea"/>
                <a:ea typeface="+mj-ea"/>
                <a:cs typeface="+mn-cs"/>
              </a:rPr>
              <a:t>が提供されたことによって</a:t>
            </a:r>
            <a:r>
              <a:rPr kumimoji="0" lang="ja-JP" altLang="en-US" sz="1000" b="0" i="0" u="none" strike="sngStrike" kern="1200" cap="none" spc="0" normalizeH="0" baseline="0" noProof="0" dirty="0">
                <a:ln>
                  <a:noFill/>
                </a:ln>
                <a:effectLst/>
                <a:uLnTx/>
                <a:uFillTx/>
                <a:latin typeface="+mj-ea"/>
                <a:ea typeface="+mj-ea"/>
                <a:cs typeface="+mn-cs"/>
              </a:rPr>
              <a:t>も</a:t>
            </a:r>
            <a:r>
              <a:rPr kumimoji="0" lang="ja-JP" altLang="en-US" sz="1000" b="0" i="0" u="none" strike="noStrike" kern="1200" cap="none" spc="0" normalizeH="0" baseline="0" noProof="0" dirty="0">
                <a:ln>
                  <a:noFill/>
                </a:ln>
                <a:effectLst/>
                <a:uLnTx/>
                <a:uFillTx/>
                <a:latin typeface="+mj-ea"/>
                <a:ea typeface="+mj-ea"/>
                <a:cs typeface="+mn-cs"/>
              </a:rPr>
              <a:t>対応可能。</a:t>
            </a:r>
            <a:endParaRPr kumimoji="0" lang="en-US" altLang="ja-JP" sz="1000" b="0" i="0" u="none" strike="noStrike" kern="1200" cap="none" spc="0" normalizeH="0" baseline="0" noProof="0" dirty="0">
              <a:ln>
                <a:noFill/>
              </a:ln>
              <a:effectLst/>
              <a:uLnTx/>
              <a:uFillTx/>
              <a:latin typeface="+mj-ea"/>
              <a:ea typeface="+mj-ea"/>
              <a:cs typeface="+mn-cs"/>
            </a:endParaRPr>
          </a:p>
        </p:txBody>
      </p:sp>
      <p:sp>
        <p:nvSpPr>
          <p:cNvPr id="15" name="TextBox 475">
            <a:extLst>
              <a:ext uri="{FF2B5EF4-FFF2-40B4-BE49-F238E27FC236}">
                <a16:creationId xmlns:a16="http://schemas.microsoft.com/office/drawing/2014/main" id="{B6EF5D18-DFFF-C9EB-9A83-96E2C7EBBB6D}"/>
              </a:ext>
            </a:extLst>
          </p:cNvPr>
          <p:cNvSpPr txBox="1">
            <a:spLocks/>
          </p:cNvSpPr>
          <p:nvPr/>
        </p:nvSpPr>
        <p:spPr>
          <a:xfrm>
            <a:off x="533308" y="2595834"/>
            <a:ext cx="930462" cy="1163081"/>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テンプレート</a:t>
            </a:r>
            <a:endParaRPr kumimoji="0" lang="en-US" sz="1015" b="1">
              <a:solidFill>
                <a:prstClr val="white">
                  <a:lumMod val="95000"/>
                </a:prstClr>
              </a:solidFill>
              <a:latin typeface="Arial"/>
            </a:endParaRPr>
          </a:p>
        </p:txBody>
      </p:sp>
      <p:sp>
        <p:nvSpPr>
          <p:cNvPr id="16" name="TextBox 475">
            <a:extLst>
              <a:ext uri="{FF2B5EF4-FFF2-40B4-BE49-F238E27FC236}">
                <a16:creationId xmlns:a16="http://schemas.microsoft.com/office/drawing/2014/main" id="{BD955F85-F95D-440F-3B6F-2EF79BFFFD60}"/>
              </a:ext>
            </a:extLst>
          </p:cNvPr>
          <p:cNvSpPr txBox="1">
            <a:spLocks/>
          </p:cNvSpPr>
          <p:nvPr/>
        </p:nvSpPr>
        <p:spPr>
          <a:xfrm>
            <a:off x="3025616" y="379214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デジタル庁にて、地方公共団体システムの</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SSO</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ユーザー向けに新しい権限セット「</a:t>
            </a:r>
            <a:r>
              <a:rPr kumimoji="0" lang="en-US" altLang="ja-JP" sz="1000" b="0" i="0" u="none" strike="noStrike" kern="1200" cap="none" spc="0" normalizeH="0" baseline="0" noProof="0" dirty="0" err="1">
                <a:ln>
                  <a:noFill/>
                </a:ln>
                <a:solidFill>
                  <a:srgbClr val="000000"/>
                </a:solidFill>
                <a:effectLst/>
                <a:uLnTx/>
                <a:uFillTx/>
                <a:latin typeface="+mj-ea"/>
                <a:ea typeface="+mj-ea"/>
                <a:cs typeface="+mn-cs"/>
              </a:rPr>
              <a:t>GovCloudLgDataResidency</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」を追加し、既存の「</a:t>
            </a:r>
            <a:r>
              <a:rPr kumimoji="0" lang="en-US" altLang="ja-JP" sz="1000" b="0" i="0" u="none" strike="noStrike" kern="1200" cap="none" spc="0" normalizeH="0" baseline="0" noProof="0" dirty="0" err="1">
                <a:ln>
                  <a:noFill/>
                </a:ln>
                <a:solidFill>
                  <a:srgbClr val="000000"/>
                </a:solidFill>
                <a:effectLst/>
                <a:uLnTx/>
                <a:uFillTx/>
                <a:latin typeface="+mj-ea"/>
                <a:ea typeface="+mj-ea"/>
                <a:cs typeface="+mn-cs"/>
              </a:rPr>
              <a:t>AdministratorAccess</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」は令和</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6</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年（</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2024</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年）</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7</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月に削除する見込みのため、採択団体は新しい権限セットへの移行が必要となった。</a:t>
            </a:r>
          </a:p>
        </p:txBody>
      </p:sp>
      <p:sp>
        <p:nvSpPr>
          <p:cNvPr id="17" name="TextBox 475">
            <a:extLst>
              <a:ext uri="{FF2B5EF4-FFF2-40B4-BE49-F238E27FC236}">
                <a16:creationId xmlns:a16="http://schemas.microsoft.com/office/drawing/2014/main" id="{5CC188DE-1E6D-E1CA-B6B0-155BFD750BC8}"/>
              </a:ext>
            </a:extLst>
          </p:cNvPr>
          <p:cNvSpPr txBox="1">
            <a:spLocks/>
          </p:cNvSpPr>
          <p:nvPr/>
        </p:nvSpPr>
        <p:spPr>
          <a:xfrm>
            <a:off x="1497001" y="3788370"/>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権限セットの変更対応</a:t>
            </a:r>
          </a:p>
        </p:txBody>
      </p:sp>
      <p:sp>
        <p:nvSpPr>
          <p:cNvPr id="21" name="TextBox 475">
            <a:extLst>
              <a:ext uri="{FF2B5EF4-FFF2-40B4-BE49-F238E27FC236}">
                <a16:creationId xmlns:a16="http://schemas.microsoft.com/office/drawing/2014/main" id="{0B4E4079-42CA-CC0F-D28C-907642CA3DF2}"/>
              </a:ext>
            </a:extLst>
          </p:cNvPr>
          <p:cNvSpPr txBox="1">
            <a:spLocks/>
          </p:cNvSpPr>
          <p:nvPr/>
        </p:nvSpPr>
        <p:spPr>
          <a:xfrm>
            <a:off x="6215770" y="379214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採択団体は、</a:t>
            </a:r>
            <a:r>
              <a:rPr kumimoji="0" lang="ja-JP" altLang="en-US" sz="1000" b="0" i="0" u="none" strike="noStrike" kern="1200" cap="none" spc="0" normalizeH="0" baseline="0" noProof="0" dirty="0">
                <a:ln>
                  <a:noFill/>
                </a:ln>
                <a:effectLst/>
                <a:uLnTx/>
                <a:uFillTx/>
                <a:latin typeface="+mj-ea"/>
                <a:ea typeface="+mj-ea"/>
                <a:cs typeface="+mn-cs"/>
              </a:rPr>
              <a:t>令和</a:t>
            </a:r>
            <a:r>
              <a:rPr kumimoji="0" lang="en-US" altLang="ja-JP" sz="1000" b="0" i="0" u="none" strike="noStrike" kern="1200" cap="none" spc="0" normalizeH="0" baseline="0" noProof="0" dirty="0">
                <a:ln>
                  <a:noFill/>
                </a:ln>
                <a:effectLst/>
                <a:uLnTx/>
                <a:uFillTx/>
                <a:latin typeface="+mj-ea"/>
                <a:ea typeface="+mj-ea"/>
                <a:cs typeface="+mn-cs"/>
              </a:rPr>
              <a:t>6</a:t>
            </a:r>
            <a:r>
              <a:rPr kumimoji="0" lang="ja-JP" altLang="en-US" sz="1000" b="0" i="0" u="none" strike="noStrike" kern="1200" cap="none" spc="0" normalizeH="0" baseline="0" noProof="0" dirty="0">
                <a:ln>
                  <a:noFill/>
                </a:ln>
                <a:effectLst/>
                <a:uLnTx/>
                <a:uFillTx/>
                <a:latin typeface="+mj-ea"/>
                <a:ea typeface="+mj-ea"/>
                <a:cs typeface="+mn-cs"/>
              </a:rPr>
              <a:t>年（</a:t>
            </a:r>
            <a:r>
              <a:rPr kumimoji="0" lang="en-US" altLang="ja-JP" sz="1000" b="0" i="0" u="none" strike="noStrike" kern="1200" cap="none" spc="0" normalizeH="0" baseline="0" noProof="0" dirty="0">
                <a:ln>
                  <a:noFill/>
                </a:ln>
                <a:effectLst/>
                <a:uLnTx/>
                <a:uFillTx/>
                <a:latin typeface="+mj-ea"/>
                <a:ea typeface="+mj-ea"/>
                <a:cs typeface="+mn-cs"/>
              </a:rPr>
              <a:t>2024</a:t>
            </a:r>
            <a:r>
              <a:rPr kumimoji="0" lang="ja-JP" altLang="en-US" sz="1000" b="0" i="0" u="none" strike="noStrike" kern="1200" cap="none" spc="0" normalizeH="0" baseline="0" noProof="0" dirty="0">
                <a:ln>
                  <a:noFill/>
                </a:ln>
                <a:effectLst/>
                <a:uLnTx/>
                <a:uFillTx/>
                <a:latin typeface="+mj-ea"/>
                <a:ea typeface="+mj-ea"/>
                <a:cs typeface="+mn-cs"/>
              </a:rPr>
              <a:t>年）</a:t>
            </a:r>
            <a:r>
              <a:rPr kumimoji="0" lang="en-US" altLang="ja-JP" sz="1000" b="0" i="0" u="none" strike="noStrike" kern="1200" cap="none" spc="0" normalizeH="0" baseline="0" noProof="0" dirty="0">
                <a:ln>
                  <a:noFill/>
                </a:ln>
                <a:solidFill>
                  <a:srgbClr val="000000"/>
                </a:solidFill>
                <a:effectLst/>
                <a:uLnTx/>
                <a:uFillTx/>
                <a:latin typeface="+mj-ea"/>
                <a:ea typeface="+mj-ea"/>
                <a:cs typeface="+mn-cs"/>
              </a:rPr>
              <a:t>6</a:t>
            </a:r>
            <a:r>
              <a:rPr kumimoji="0" lang="ja-JP" altLang="en-US" sz="1000" b="0" i="0" u="none" strike="noStrike" kern="1200" cap="none" spc="0" normalizeH="0" baseline="0" noProof="0" dirty="0">
                <a:ln>
                  <a:noFill/>
                </a:ln>
                <a:solidFill>
                  <a:srgbClr val="000000"/>
                </a:solidFill>
                <a:effectLst/>
                <a:uLnTx/>
                <a:uFillTx/>
                <a:latin typeface="+mj-ea"/>
                <a:ea typeface="+mj-ea"/>
                <a:cs typeface="+mn-cs"/>
              </a:rPr>
              <a:t>月末までに新しい権限セットへの移行を進め、エラーや要望があれば、デジタル庁へ共有している状況。</a:t>
            </a:r>
          </a:p>
        </p:txBody>
      </p:sp>
      <p:sp>
        <p:nvSpPr>
          <p:cNvPr id="22" name="TextBox 475">
            <a:extLst>
              <a:ext uri="{FF2B5EF4-FFF2-40B4-BE49-F238E27FC236}">
                <a16:creationId xmlns:a16="http://schemas.microsoft.com/office/drawing/2014/main" id="{A6D6B534-B98F-454B-C6D4-0FE882AAEFB5}"/>
              </a:ext>
            </a:extLst>
          </p:cNvPr>
          <p:cNvSpPr txBox="1">
            <a:spLocks/>
          </p:cNvSpPr>
          <p:nvPr/>
        </p:nvSpPr>
        <p:spPr>
          <a:xfrm>
            <a:off x="533308" y="3786483"/>
            <a:ext cx="930462" cy="116685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権限セット</a:t>
            </a:r>
            <a:endParaRPr kumimoji="0" lang="en-US" sz="1015" b="1">
              <a:solidFill>
                <a:prstClr val="white">
                  <a:lumMod val="95000"/>
                </a:prstClr>
              </a:solidFill>
              <a:latin typeface="Arial"/>
            </a:endParaRPr>
          </a:p>
        </p:txBody>
      </p:sp>
      <p:sp>
        <p:nvSpPr>
          <p:cNvPr id="23" name="四角形: 角を丸くする 22">
            <a:extLst>
              <a:ext uri="{FF2B5EF4-FFF2-40B4-BE49-F238E27FC236}">
                <a16:creationId xmlns:a16="http://schemas.microsoft.com/office/drawing/2014/main" id="{1C1D9C68-3EC5-A40E-6D64-0A3B8AF2879A}"/>
              </a:ext>
            </a:extLst>
          </p:cNvPr>
          <p:cNvSpPr/>
          <p:nvPr/>
        </p:nvSpPr>
        <p:spPr>
          <a:xfrm rot="1185373">
            <a:off x="8880980" y="3843028"/>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332627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8370511"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ガバメントクラウド利用時の手続き・ルール観点での課題（</a:t>
            </a:r>
            <a:r>
              <a:rPr lang="en-US" altLang="ja-JP"/>
              <a:t>1/2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18</a:t>
            </a:fld>
            <a:endParaRPr lang="ja-JP" altLang="en-US"/>
          </a:p>
        </p:txBody>
      </p:sp>
      <p:sp>
        <p:nvSpPr>
          <p:cNvPr id="4" name="テキスト ボックス 3">
            <a:extLst>
              <a:ext uri="{FF2B5EF4-FFF2-40B4-BE49-F238E27FC236}">
                <a16:creationId xmlns:a16="http://schemas.microsoft.com/office/drawing/2014/main" id="{6E3C49DA-E9BA-A2F7-1427-2BA37BC728C5}"/>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9A20C6E0-78A5-98A8-6099-0E16DF1111D2}"/>
              </a:ext>
            </a:extLst>
          </p:cNvPr>
          <p:cNvSpPr txBox="1">
            <a:spLocks/>
          </p:cNvSpPr>
          <p:nvPr/>
        </p:nvSpPr>
        <p:spPr>
          <a:xfrm>
            <a:off x="533308" y="1399528"/>
            <a:ext cx="930462" cy="2359386"/>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クラウド</a:t>
            </a:r>
            <a:endParaRPr lang="en-US" altLang="ja-JP" sz="1015" b="1">
              <a:solidFill>
                <a:prstClr val="white"/>
              </a:solidFill>
              <a:latin typeface="Arial"/>
            </a:endParaRPr>
          </a:p>
          <a:p>
            <a:pPr algn="ctr"/>
            <a:r>
              <a:rPr lang="ja-JP" altLang="en-US" sz="1015" b="1">
                <a:solidFill>
                  <a:prstClr val="white"/>
                </a:solidFill>
                <a:latin typeface="Arial"/>
              </a:rPr>
              <a:t>利用経費</a:t>
            </a:r>
            <a:endParaRPr kumimoji="0" lang="en-US" sz="1015" b="1">
              <a:solidFill>
                <a:prstClr val="white">
                  <a:lumMod val="95000"/>
                </a:prstClr>
              </a:solidFill>
              <a:latin typeface="Arial"/>
            </a:endParaRPr>
          </a:p>
        </p:txBody>
      </p:sp>
      <p:sp>
        <p:nvSpPr>
          <p:cNvPr id="6" name="テキスト ボックス 5">
            <a:extLst>
              <a:ext uri="{FF2B5EF4-FFF2-40B4-BE49-F238E27FC236}">
                <a16:creationId xmlns:a16="http://schemas.microsoft.com/office/drawing/2014/main" id="{ED6E0C3A-156B-F820-F14C-433E0415D3E8}"/>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1B19795D-904D-BB07-A738-4A497BA33941}"/>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CA60A6BD-EB43-1BD9-1412-49FF99E8D4AC}"/>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　</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57741540-54F5-CA98-1489-FC5768293CD3}"/>
              </a:ext>
            </a:extLst>
          </p:cNvPr>
          <p:cNvSpPr txBox="1">
            <a:spLocks/>
          </p:cNvSpPr>
          <p:nvPr/>
        </p:nvSpPr>
        <p:spPr>
          <a:xfrm>
            <a:off x="3025616"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デジタル庁によるボリュームディスカウントと</a:t>
            </a:r>
            <a:r>
              <a:rPr kumimoji="0" lang="en-US" altLang="ja-JP" sz="1000" b="0" i="0" u="none" strike="noStrike" kern="1200" cap="none" spc="0" normalizeH="0" baseline="0" noProof="0">
                <a:ln>
                  <a:noFill/>
                </a:ln>
                <a:solidFill>
                  <a:srgbClr val="000000"/>
                </a:solidFill>
                <a:effectLst/>
                <a:uLnTx/>
                <a:uFillTx/>
                <a:latin typeface="+mj-ea"/>
                <a:ea typeface="+mj-ea"/>
                <a:cs typeface="+mn-cs"/>
              </a:rPr>
              <a:t>Reserved Instance</a:t>
            </a:r>
            <a:r>
              <a:rPr kumimoji="0" lang="ja-JP" altLang="en-US" sz="1000" b="0" i="0" u="none" strike="noStrike" kern="1200" cap="none" spc="0" normalizeH="0" baseline="0" noProof="0">
                <a:ln>
                  <a:noFill/>
                </a:ln>
                <a:solidFill>
                  <a:srgbClr val="000000"/>
                </a:solidFill>
                <a:effectLst/>
                <a:uLnTx/>
                <a:uFillTx/>
                <a:latin typeface="+mj-ea"/>
                <a:ea typeface="+mj-ea"/>
                <a:cs typeface="+mn-cs"/>
              </a:rPr>
              <a:t>や</a:t>
            </a:r>
            <a:r>
              <a:rPr kumimoji="0" lang="en-US" altLang="ja-JP" sz="1000" b="0" i="0" u="none" strike="noStrike" kern="1200" cap="none" spc="0" normalizeH="0" baseline="0" noProof="0">
                <a:ln>
                  <a:noFill/>
                </a:ln>
                <a:solidFill>
                  <a:srgbClr val="000000"/>
                </a:solidFill>
                <a:effectLst/>
                <a:uLnTx/>
                <a:uFillTx/>
                <a:latin typeface="+mj-ea"/>
                <a:ea typeface="+mj-ea"/>
                <a:cs typeface="+mn-cs"/>
              </a:rPr>
              <a:t>Saving Plans</a:t>
            </a:r>
            <a:r>
              <a:rPr kumimoji="0" lang="ja-JP" altLang="en-US" sz="1000" b="0" i="0" u="none" strike="noStrike" kern="1200" cap="none" spc="0" normalizeH="0" baseline="0" noProof="0">
                <a:ln>
                  <a:noFill/>
                </a:ln>
                <a:solidFill>
                  <a:srgbClr val="000000"/>
                </a:solidFill>
                <a:effectLst/>
                <a:uLnTx/>
                <a:uFillTx/>
                <a:latin typeface="+mj-ea"/>
                <a:ea typeface="+mj-ea"/>
                <a:cs typeface="+mn-cs"/>
              </a:rPr>
              <a:t>は併用できるかを確認する必要がある。また、申請等の手続きを確認する必要がある。</a:t>
            </a:r>
          </a:p>
        </p:txBody>
      </p:sp>
      <p:sp>
        <p:nvSpPr>
          <p:cNvPr id="10" name="TextBox 475">
            <a:extLst>
              <a:ext uri="{FF2B5EF4-FFF2-40B4-BE49-F238E27FC236}">
                <a16:creationId xmlns:a16="http://schemas.microsoft.com/office/drawing/2014/main" id="{5D7C1C82-C622-5FD0-7A24-8D5FA704EB04}"/>
              </a:ext>
            </a:extLst>
          </p:cNvPr>
          <p:cNvSpPr txBox="1">
            <a:spLocks/>
          </p:cNvSpPr>
          <p:nvPr/>
        </p:nvSpPr>
        <p:spPr>
          <a:xfrm>
            <a:off x="1497001"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ボリュームディスカウント</a:t>
            </a:r>
          </a:p>
        </p:txBody>
      </p:sp>
      <p:sp>
        <p:nvSpPr>
          <p:cNvPr id="11" name="TextBox 475">
            <a:extLst>
              <a:ext uri="{FF2B5EF4-FFF2-40B4-BE49-F238E27FC236}">
                <a16:creationId xmlns:a16="http://schemas.microsoft.com/office/drawing/2014/main" id="{DB0429D5-0D8C-25D1-522C-A3B4E95E5644}"/>
              </a:ext>
            </a:extLst>
          </p:cNvPr>
          <p:cNvSpPr txBox="1">
            <a:spLocks/>
          </p:cNvSpPr>
          <p:nvPr/>
        </p:nvSpPr>
        <p:spPr>
          <a:xfrm>
            <a:off x="6215770"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ボリュームディスカウントはデジタル庁による一括調達により適用される方針であり、</a:t>
            </a:r>
            <a:r>
              <a:rPr kumimoji="0" lang="en-US" altLang="ja-JP" sz="1000" b="0" i="0" u="none" strike="noStrike" kern="1200" cap="none" spc="0" normalizeH="0" baseline="0" noProof="0">
                <a:ln>
                  <a:noFill/>
                </a:ln>
                <a:solidFill>
                  <a:srgbClr val="000000"/>
                </a:solidFill>
                <a:effectLst/>
                <a:uLnTx/>
                <a:uFillTx/>
                <a:latin typeface="+mj-ea"/>
                <a:ea typeface="+mj-ea"/>
                <a:cs typeface="+mn-cs"/>
              </a:rPr>
              <a:t>Reserved Instance</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については、</a:t>
            </a:r>
            <a:r>
              <a:rPr kumimoji="0" lang="ja-JP" altLang="en-US" sz="1000">
                <a:solidFill>
                  <a:srgbClr val="000000"/>
                </a:solidFill>
                <a:latin typeface="+mj-ea"/>
                <a:ea typeface="+mj-ea"/>
              </a:rPr>
              <a:t>地方公共団体</a:t>
            </a:r>
            <a:r>
              <a:rPr kumimoji="0" lang="ja-JP" altLang="en-US" sz="1000" b="0" i="0" u="none" strike="noStrike" kern="1200" cap="none" spc="0" normalizeH="0" baseline="0" noProof="0">
                <a:ln>
                  <a:noFill/>
                </a:ln>
                <a:solidFill>
                  <a:srgbClr val="000000"/>
                </a:solidFill>
                <a:effectLst/>
                <a:uLnTx/>
                <a:uFillTx/>
                <a:latin typeface="+mj-ea"/>
                <a:ea typeface="+mj-ea"/>
                <a:cs typeface="+mn-cs"/>
              </a:rPr>
              <a:t>向け説明会や</a:t>
            </a:r>
            <a:r>
              <a:rPr kumimoji="0" lang="en-US" altLang="ja-JP" sz="1000" b="0" i="0" u="none" strike="noStrike" kern="1200" cap="none" spc="0" normalizeH="0" baseline="0" noProof="0">
                <a:ln>
                  <a:noFill/>
                </a:ln>
                <a:solidFill>
                  <a:srgbClr val="000000"/>
                </a:solidFill>
                <a:effectLst/>
                <a:uLnTx/>
                <a:uFillTx/>
                <a:latin typeface="+mj-ea"/>
                <a:ea typeface="+mj-ea"/>
                <a:cs typeface="+mn-cs"/>
              </a:rPr>
              <a:t>GCAS</a:t>
            </a:r>
            <a:r>
              <a:rPr kumimoji="0" lang="ja-JP" altLang="en-US" sz="1000" b="0" i="0" u="none" strike="noStrike" kern="1200" cap="none" spc="0" normalizeH="0" baseline="0" noProof="0">
                <a:ln>
                  <a:noFill/>
                </a:ln>
                <a:solidFill>
                  <a:srgbClr val="000000"/>
                </a:solidFill>
                <a:effectLst/>
                <a:uLnTx/>
                <a:uFillTx/>
                <a:latin typeface="+mj-ea"/>
                <a:ea typeface="+mj-ea"/>
                <a:cs typeface="+mn-cs"/>
              </a:rPr>
              <a:t>ガイドにて適用手順の説明済みの状況。今後、ボリュームディスカウントが適用された際は、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Reserved Instance</a:t>
            </a:r>
            <a:r>
              <a:rPr kumimoji="0" lang="ja-JP" altLang="en-US" sz="1000" b="0" i="0" u="none" strike="noStrike" kern="1200" cap="none" spc="0" normalizeH="0" baseline="0" noProof="0">
                <a:ln>
                  <a:noFill/>
                </a:ln>
                <a:solidFill>
                  <a:srgbClr val="000000"/>
                </a:solidFill>
                <a:effectLst/>
                <a:uLnTx/>
                <a:uFillTx/>
                <a:latin typeface="+mj-ea"/>
                <a:ea typeface="+mj-ea"/>
                <a:cs typeface="+mn-cs"/>
              </a:rPr>
              <a:t>と併用されるものとなる。</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2" name="TextBox 475">
            <a:extLst>
              <a:ext uri="{FF2B5EF4-FFF2-40B4-BE49-F238E27FC236}">
                <a16:creationId xmlns:a16="http://schemas.microsoft.com/office/drawing/2014/main" id="{C3C8AEF3-CC51-2C8C-4213-B1E71646EDF6}"/>
              </a:ext>
            </a:extLst>
          </p:cNvPr>
          <p:cNvSpPr txBox="1">
            <a:spLocks/>
          </p:cNvSpPr>
          <p:nvPr/>
        </p:nvSpPr>
        <p:spPr>
          <a:xfrm>
            <a:off x="3025616" y="498845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err="1">
                <a:ln>
                  <a:noFill/>
                </a:ln>
                <a:solidFill>
                  <a:srgbClr val="000000"/>
                </a:solidFill>
                <a:effectLst/>
                <a:uLnTx/>
                <a:uFillTx/>
                <a:latin typeface="+mj-ea"/>
                <a:ea typeface="+mj-ea"/>
                <a:cs typeface="+mn-cs"/>
              </a:rPr>
              <a:t>ServiceQuotas</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の上限値に関する情報が公開されれば、「ネットワーク分離」や「アプリケーション分離」を採用するベンダーが増えるのではないかと考えるが、デジタル庁にて情報公開を検討いただきたい。</a:t>
            </a:r>
          </a:p>
        </p:txBody>
      </p:sp>
      <p:sp>
        <p:nvSpPr>
          <p:cNvPr id="13" name="TextBox 475">
            <a:extLst>
              <a:ext uri="{FF2B5EF4-FFF2-40B4-BE49-F238E27FC236}">
                <a16:creationId xmlns:a16="http://schemas.microsoft.com/office/drawing/2014/main" id="{030BB4DB-6D9F-C2C4-1B3D-46C62D7670FE}"/>
              </a:ext>
            </a:extLst>
          </p:cNvPr>
          <p:cNvSpPr txBox="1">
            <a:spLocks/>
          </p:cNvSpPr>
          <p:nvPr/>
        </p:nvSpPr>
        <p:spPr>
          <a:xfrm>
            <a:off x="1497001" y="4984678"/>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en-US" altLang="ja-JP" sz="1015" b="1" err="1">
                <a:solidFill>
                  <a:prstClr val="white"/>
                </a:solidFill>
                <a:latin typeface="Arial"/>
              </a:rPr>
              <a:t>ServiceQuotas</a:t>
            </a:r>
            <a:r>
              <a:rPr lang="ja-JP" altLang="en-US" sz="1015" b="1">
                <a:solidFill>
                  <a:prstClr val="white"/>
                </a:solidFill>
                <a:latin typeface="Arial"/>
              </a:rPr>
              <a:t>上限値</a:t>
            </a:r>
          </a:p>
        </p:txBody>
      </p:sp>
      <p:sp>
        <p:nvSpPr>
          <p:cNvPr id="14" name="TextBox 475">
            <a:extLst>
              <a:ext uri="{FF2B5EF4-FFF2-40B4-BE49-F238E27FC236}">
                <a16:creationId xmlns:a16="http://schemas.microsoft.com/office/drawing/2014/main" id="{C987FD01-330E-0EBE-7E2A-3DCAC6F84049}"/>
              </a:ext>
            </a:extLst>
          </p:cNvPr>
          <p:cNvSpPr txBox="1">
            <a:spLocks/>
          </p:cNvSpPr>
          <p:nvPr/>
        </p:nvSpPr>
        <p:spPr>
          <a:xfrm>
            <a:off x="6215770" y="498845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デジタル庁では上限値の情報は保持しておらず、またアカウントあたりの利用可能なリソース（クォータ）の値も初期状態から変更していない。なお、</a:t>
            </a:r>
            <a:r>
              <a:rPr kumimoji="0" lang="en-US" altLang="ja-JP" sz="1000" b="0" i="0" u="none" strike="noStrike" kern="1200" cap="none" spc="0" normalizeH="0" baseline="0" noProof="0">
                <a:ln>
                  <a:noFill/>
                </a:ln>
                <a:effectLst/>
                <a:uLnTx/>
                <a:uFillTx/>
                <a:latin typeface="+mj-ea"/>
                <a:ea typeface="+mj-ea"/>
                <a:cs typeface="+mn-cs"/>
              </a:rPr>
              <a:t>AWS</a:t>
            </a:r>
            <a:r>
              <a:rPr kumimoji="0" lang="ja-JP" altLang="en-US" sz="1000" b="0" i="0" u="none" strike="noStrike" kern="1200" cap="none" spc="0" normalizeH="0" baseline="0" noProof="0">
                <a:ln>
                  <a:noFill/>
                </a:ln>
                <a:effectLst/>
                <a:uLnTx/>
                <a:uFillTx/>
                <a:latin typeface="+mj-ea"/>
                <a:ea typeface="+mj-ea"/>
                <a:cs typeface="+mn-cs"/>
              </a:rPr>
              <a:t>サポート</a:t>
            </a:r>
            <a:r>
              <a:rPr kumimoji="0" lang="ja-JP" altLang="en-US" sz="1000" b="0" i="0" u="none" kern="1200" cap="none" spc="0" normalizeH="0" baseline="0" noProof="0">
                <a:ln>
                  <a:noFill/>
                </a:ln>
                <a:effectLst/>
                <a:uLnTx/>
                <a:uFillTx/>
                <a:latin typeface="+mj-ea"/>
                <a:ea typeface="+mj-ea"/>
                <a:cs typeface="+mn-cs"/>
              </a:rPr>
              <a:t>よ</a:t>
            </a:r>
            <a:r>
              <a:rPr kumimoji="0" lang="ja-JP" altLang="en-US" sz="1000" b="0" i="0" u="none" strike="noStrike" kern="1200" cap="none" spc="0" normalizeH="0" baseline="0" noProof="0">
                <a:ln>
                  <a:noFill/>
                </a:ln>
                <a:effectLst/>
                <a:uLnTx/>
                <a:uFillTx/>
                <a:latin typeface="+mj-ea"/>
                <a:ea typeface="+mj-ea"/>
                <a:cs typeface="+mn-cs"/>
              </a:rPr>
              <a:t>り、申請の都度ユースケースに基づき上限緩和の審査が行われる、との回答を得た。</a:t>
            </a:r>
            <a:endParaRPr kumimoji="0" lang="ja-JP" altLang="en-US" sz="1000" b="0" i="0" u="none" strike="sngStrike" kern="1200" cap="none" spc="0" normalizeH="0" baseline="0" noProof="0">
              <a:ln>
                <a:noFill/>
              </a:ln>
              <a:effectLst/>
              <a:uLnTx/>
              <a:uFillTx/>
              <a:latin typeface="+mj-ea"/>
              <a:ea typeface="+mj-ea"/>
              <a:cs typeface="+mn-cs"/>
            </a:endParaRPr>
          </a:p>
        </p:txBody>
      </p:sp>
      <p:sp>
        <p:nvSpPr>
          <p:cNvPr id="15" name="TextBox 475">
            <a:extLst>
              <a:ext uri="{FF2B5EF4-FFF2-40B4-BE49-F238E27FC236}">
                <a16:creationId xmlns:a16="http://schemas.microsoft.com/office/drawing/2014/main" id="{9478D22A-FB92-415C-C8A1-6C41DA72C0BF}"/>
              </a:ext>
            </a:extLst>
          </p:cNvPr>
          <p:cNvSpPr txBox="1">
            <a:spLocks/>
          </p:cNvSpPr>
          <p:nvPr/>
        </p:nvSpPr>
        <p:spPr>
          <a:xfrm>
            <a:off x="3025616" y="379214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代理店ベンダーの再委託先が、ガバメントクラウドの環境構築や一部作業委託することについて、問題ないかを確認する必要がある。</a:t>
            </a:r>
          </a:p>
        </p:txBody>
      </p:sp>
      <p:sp>
        <p:nvSpPr>
          <p:cNvPr id="16" name="TextBox 475">
            <a:extLst>
              <a:ext uri="{FF2B5EF4-FFF2-40B4-BE49-F238E27FC236}">
                <a16:creationId xmlns:a16="http://schemas.microsoft.com/office/drawing/2014/main" id="{89DDCCC5-C11B-ECC2-10C8-C42C9C6E2005}"/>
              </a:ext>
            </a:extLst>
          </p:cNvPr>
          <p:cNvSpPr txBox="1">
            <a:spLocks/>
          </p:cNvSpPr>
          <p:nvPr/>
        </p:nvSpPr>
        <p:spPr>
          <a:xfrm>
            <a:off x="1497001" y="3788370"/>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代理店が絡む運用形態</a:t>
            </a:r>
          </a:p>
        </p:txBody>
      </p:sp>
      <p:sp>
        <p:nvSpPr>
          <p:cNvPr id="17" name="TextBox 475">
            <a:extLst>
              <a:ext uri="{FF2B5EF4-FFF2-40B4-BE49-F238E27FC236}">
                <a16:creationId xmlns:a16="http://schemas.microsoft.com/office/drawing/2014/main" id="{1F2EFF80-8733-77F1-6161-DABBC38ECF1F}"/>
              </a:ext>
            </a:extLst>
          </p:cNvPr>
          <p:cNvSpPr txBox="1">
            <a:spLocks/>
          </p:cNvSpPr>
          <p:nvPr/>
        </p:nvSpPr>
        <p:spPr>
          <a:xfrm>
            <a:off x="6215770" y="379214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「ガバメントクラウド利用権付与・運用管理委託規約」では、地方公共団体と契約したベンダーの再委託先に対してもガバメントクラウド個別領域利用権限を行使することも可能としている。</a:t>
            </a:r>
          </a:p>
        </p:txBody>
      </p:sp>
      <p:sp>
        <p:nvSpPr>
          <p:cNvPr id="22" name="TextBox 475">
            <a:extLst>
              <a:ext uri="{FF2B5EF4-FFF2-40B4-BE49-F238E27FC236}">
                <a16:creationId xmlns:a16="http://schemas.microsoft.com/office/drawing/2014/main" id="{A86AFDDF-EB40-9892-6953-6FD9DEFCEE33}"/>
              </a:ext>
            </a:extLst>
          </p:cNvPr>
          <p:cNvSpPr txBox="1">
            <a:spLocks/>
          </p:cNvSpPr>
          <p:nvPr/>
        </p:nvSpPr>
        <p:spPr>
          <a:xfrm>
            <a:off x="3025616"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アプリケーション分離方式でシステム構成を組んだ際の、クラウド利用経費の按分方法を検討する必要がある。</a:t>
            </a:r>
          </a:p>
        </p:txBody>
      </p:sp>
      <p:sp>
        <p:nvSpPr>
          <p:cNvPr id="23" name="TextBox 475">
            <a:extLst>
              <a:ext uri="{FF2B5EF4-FFF2-40B4-BE49-F238E27FC236}">
                <a16:creationId xmlns:a16="http://schemas.microsoft.com/office/drawing/2014/main" id="{5D331CA2-C2AF-230A-C0EF-F6A3572B17FF}"/>
              </a:ext>
            </a:extLst>
          </p:cNvPr>
          <p:cNvSpPr txBox="1">
            <a:spLocks/>
          </p:cNvSpPr>
          <p:nvPr/>
        </p:nvSpPr>
        <p:spPr>
          <a:xfrm>
            <a:off x="1497001" y="2595838"/>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クラウド利用経費の按分方法</a:t>
            </a:r>
            <a:endParaRPr lang="en-US" altLang="ja-JP" sz="1015" b="1">
              <a:solidFill>
                <a:prstClr val="white"/>
              </a:solidFill>
              <a:latin typeface="Arial"/>
            </a:endParaRPr>
          </a:p>
        </p:txBody>
      </p:sp>
      <p:sp>
        <p:nvSpPr>
          <p:cNvPr id="24" name="TextBox 475">
            <a:extLst>
              <a:ext uri="{FF2B5EF4-FFF2-40B4-BE49-F238E27FC236}">
                <a16:creationId xmlns:a16="http://schemas.microsoft.com/office/drawing/2014/main" id="{B601CBA4-11C4-5587-AE0C-27AE59EAF1C1}"/>
              </a:ext>
            </a:extLst>
          </p:cNvPr>
          <p:cNvSpPr txBox="1">
            <a:spLocks/>
          </p:cNvSpPr>
          <p:nvPr/>
        </p:nvSpPr>
        <p:spPr>
          <a:xfrm>
            <a:off x="6215770"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早期移行団体等の団体・ベンダーで検討した按</a:t>
            </a:r>
            <a:r>
              <a:rPr kumimoji="0" lang="ja-JP" altLang="en-US" sz="1000" b="0" i="0" u="none" strike="noStrike" kern="1200" cap="none" spc="0" normalizeH="0" baseline="0" noProof="0">
                <a:ln>
                  <a:noFill/>
                </a:ln>
                <a:effectLst/>
                <a:uLnTx/>
                <a:uFillTx/>
                <a:latin typeface="+mj-ea"/>
                <a:ea typeface="+mj-ea"/>
                <a:cs typeface="+mn-cs"/>
              </a:rPr>
              <a:t>分方法を確認の上、デジタル庁にて検討中。今後</a:t>
            </a:r>
            <a:r>
              <a:rPr kumimoji="0" lang="ja-JP" altLang="en-US" sz="1000">
                <a:latin typeface="+mj-ea"/>
                <a:ea typeface="+mj-ea"/>
              </a:rPr>
              <a:t>地方公共団体</a:t>
            </a:r>
            <a:r>
              <a:rPr kumimoji="0" lang="ja-JP" altLang="en-US" sz="1000" b="0" i="0" u="none" strike="noStrike" kern="1200" cap="none" spc="0" normalizeH="0" baseline="0" noProof="0">
                <a:ln>
                  <a:noFill/>
                </a:ln>
                <a:effectLst/>
                <a:uLnTx/>
                <a:uFillTx/>
                <a:latin typeface="+mj-ea"/>
                <a:ea typeface="+mj-ea"/>
                <a:cs typeface="+mn-cs"/>
              </a:rPr>
              <a:t>やベンダーの意見を聞きながら整理していく見込み。</a:t>
            </a:r>
            <a:endParaRPr kumimoji="0" lang="en-US" altLang="ja-JP" sz="1000" b="0" i="0" u="none" strike="sngStrike" kern="1200" cap="none" spc="0" normalizeH="0" baseline="0" noProof="0">
              <a:ln>
                <a:noFill/>
              </a:ln>
              <a:effectLst/>
              <a:uLnTx/>
              <a:uFillTx/>
              <a:latin typeface="+mj-ea"/>
              <a:ea typeface="+mj-ea"/>
              <a:cs typeface="+mn-cs"/>
            </a:endParaRPr>
          </a:p>
        </p:txBody>
      </p:sp>
      <p:sp>
        <p:nvSpPr>
          <p:cNvPr id="25" name="TextBox 475">
            <a:extLst>
              <a:ext uri="{FF2B5EF4-FFF2-40B4-BE49-F238E27FC236}">
                <a16:creationId xmlns:a16="http://schemas.microsoft.com/office/drawing/2014/main" id="{E72265D4-548A-E2AD-D175-12B8651817DA}"/>
              </a:ext>
            </a:extLst>
          </p:cNvPr>
          <p:cNvSpPr txBox="1">
            <a:spLocks/>
          </p:cNvSpPr>
          <p:nvPr/>
        </p:nvSpPr>
        <p:spPr>
          <a:xfrm>
            <a:off x="533308" y="3786483"/>
            <a:ext cx="930462" cy="116685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運用形態</a:t>
            </a:r>
            <a:endParaRPr kumimoji="0" lang="en-US" sz="1015" b="1">
              <a:solidFill>
                <a:prstClr val="white">
                  <a:lumMod val="95000"/>
                </a:prstClr>
              </a:solidFill>
              <a:latin typeface="Arial"/>
            </a:endParaRPr>
          </a:p>
        </p:txBody>
      </p:sp>
      <p:sp>
        <p:nvSpPr>
          <p:cNvPr id="26" name="TextBox 475">
            <a:extLst>
              <a:ext uri="{FF2B5EF4-FFF2-40B4-BE49-F238E27FC236}">
                <a16:creationId xmlns:a16="http://schemas.microsoft.com/office/drawing/2014/main" id="{CDAFD12F-0042-BA52-2877-58B245F5D889}"/>
              </a:ext>
            </a:extLst>
          </p:cNvPr>
          <p:cNvSpPr txBox="1">
            <a:spLocks/>
          </p:cNvSpPr>
          <p:nvPr/>
        </p:nvSpPr>
        <p:spPr>
          <a:xfrm>
            <a:off x="533308" y="4984679"/>
            <a:ext cx="930462" cy="1163077"/>
          </a:xfrm>
          <a:prstGeom prst="rect">
            <a:avLst/>
          </a:prstGeom>
          <a:solidFill>
            <a:srgbClr val="005EB8"/>
          </a:solidFill>
          <a:ln w="9525">
            <a:solidFill>
              <a:srgbClr val="00338D"/>
            </a:solidFill>
          </a:ln>
        </p:spPr>
        <p:txBody>
          <a:bodyPr wrap="square" lIns="43200" tIns="43200" rIns="33231"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83">
              <a:defRPr/>
            </a:pPr>
            <a:r>
              <a:rPr lang="ja-JP" altLang="en-US" sz="1015" b="1">
                <a:solidFill>
                  <a:prstClr val="white"/>
                </a:solidFill>
                <a:latin typeface="Arial"/>
              </a:rPr>
              <a:t>情報公開</a:t>
            </a:r>
          </a:p>
        </p:txBody>
      </p:sp>
      <p:sp>
        <p:nvSpPr>
          <p:cNvPr id="27" name="四角形: 角を丸くする 26">
            <a:extLst>
              <a:ext uri="{FF2B5EF4-FFF2-40B4-BE49-F238E27FC236}">
                <a16:creationId xmlns:a16="http://schemas.microsoft.com/office/drawing/2014/main" id="{0C3F4F73-A90A-8AC1-A264-88003F871DE7}"/>
              </a:ext>
            </a:extLst>
          </p:cNvPr>
          <p:cNvSpPr/>
          <p:nvPr/>
        </p:nvSpPr>
        <p:spPr>
          <a:xfrm rot="1185373">
            <a:off x="8880980" y="2642381"/>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120396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8224228"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ガバメントクラウド利用時の手続き・ルール観点での課題（</a:t>
            </a:r>
            <a:r>
              <a:rPr lang="en-US" altLang="ja-JP"/>
              <a:t>2/2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19</a:t>
            </a:fld>
            <a:endParaRPr lang="ja-JP" altLang="en-US"/>
          </a:p>
        </p:txBody>
      </p:sp>
      <p:sp>
        <p:nvSpPr>
          <p:cNvPr id="4" name="テキスト ボックス 3">
            <a:extLst>
              <a:ext uri="{FF2B5EF4-FFF2-40B4-BE49-F238E27FC236}">
                <a16:creationId xmlns:a16="http://schemas.microsoft.com/office/drawing/2014/main" id="{C4605D09-6D32-0759-4603-164971D4FBB3}"/>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0F4F2043-0288-D0B3-4F43-1718E8D8AD1F}"/>
              </a:ext>
            </a:extLst>
          </p:cNvPr>
          <p:cNvSpPr txBox="1">
            <a:spLocks/>
          </p:cNvSpPr>
          <p:nvPr/>
        </p:nvSpPr>
        <p:spPr>
          <a:xfrm>
            <a:off x="533308" y="1399528"/>
            <a:ext cx="930462" cy="116296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構築に関するルール</a:t>
            </a:r>
            <a:endParaRPr kumimoji="0" lang="en-US" sz="1015" b="1">
              <a:solidFill>
                <a:prstClr val="white">
                  <a:lumMod val="95000"/>
                </a:prstClr>
              </a:solidFill>
              <a:latin typeface="Arial"/>
            </a:endParaRPr>
          </a:p>
        </p:txBody>
      </p:sp>
      <p:sp>
        <p:nvSpPr>
          <p:cNvPr id="6" name="テキスト ボックス 5">
            <a:extLst>
              <a:ext uri="{FF2B5EF4-FFF2-40B4-BE49-F238E27FC236}">
                <a16:creationId xmlns:a16="http://schemas.microsoft.com/office/drawing/2014/main" id="{17922113-3D59-95D1-AAE9-4C591FED1F1C}"/>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36838292-BD23-15F2-C8C6-972133D8B037}"/>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963A88D6-16BC-F45D-C7EC-8A3F6AB08EB3}"/>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579929FF-04CD-EBAC-BE20-CAF95FD0FB51}"/>
              </a:ext>
            </a:extLst>
          </p:cNvPr>
          <p:cNvSpPr txBox="1">
            <a:spLocks/>
          </p:cNvSpPr>
          <p:nvPr/>
        </p:nvSpPr>
        <p:spPr>
          <a:xfrm>
            <a:off x="3025616" y="139941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a:t>
            </a:r>
            <a:r>
              <a:rPr kumimoji="0" lang="en-US" altLang="ja-JP" sz="1000" b="0" i="0" u="none" strike="noStrike" kern="1200" cap="none" spc="0" normalizeH="0" baseline="0" noProof="0">
                <a:ln>
                  <a:noFill/>
                </a:ln>
                <a:solidFill>
                  <a:srgbClr val="000000"/>
                </a:solidFill>
                <a:effectLst/>
                <a:uLnTx/>
                <a:uFillTx/>
                <a:latin typeface="+mj-ea"/>
                <a:ea typeface="+mj-ea"/>
                <a:cs typeface="+mn-cs"/>
              </a:rPr>
              <a:t>RDS</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を活用する方法」と「</a:t>
            </a:r>
            <a:r>
              <a:rPr kumimoji="0" lang="en-US" altLang="ja-JP" sz="1000" b="0" i="0" u="none" strike="noStrike" kern="1200" cap="none" spc="0" normalizeH="0" baseline="0" noProof="0">
                <a:ln>
                  <a:noFill/>
                </a:ln>
                <a:solidFill>
                  <a:srgbClr val="000000"/>
                </a:solidFill>
                <a:effectLst/>
                <a:uLnTx/>
                <a:uFillTx/>
                <a:latin typeface="+mj-ea"/>
                <a:ea typeface="+mj-ea"/>
                <a:cs typeface="+mn-cs"/>
              </a:rPr>
              <a:t>EC2</a:t>
            </a:r>
            <a:r>
              <a:rPr kumimoji="0" lang="ja-JP" altLang="en-US" sz="1000" b="0" i="0" u="none" strike="noStrike" kern="1200" cap="none" spc="0" normalizeH="0" baseline="0" noProof="0">
                <a:ln>
                  <a:noFill/>
                </a:ln>
                <a:solidFill>
                  <a:srgbClr val="000000"/>
                </a:solidFill>
                <a:effectLst/>
                <a:uLnTx/>
                <a:uFillTx/>
                <a:latin typeface="+mj-ea"/>
                <a:ea typeface="+mj-ea"/>
                <a:cs typeface="+mn-cs"/>
              </a:rPr>
              <a:t>で</a:t>
            </a:r>
            <a:r>
              <a:rPr kumimoji="0" lang="en-US" altLang="ja-JP" sz="1000" b="0" i="0" u="none" strike="noStrike" kern="1200" cap="none" spc="0" normalizeH="0" baseline="0" noProof="0">
                <a:ln>
                  <a:noFill/>
                </a:ln>
                <a:solidFill>
                  <a:srgbClr val="000000"/>
                </a:solidFill>
                <a:effectLst/>
                <a:uLnTx/>
                <a:uFillTx/>
                <a:latin typeface="+mj-ea"/>
                <a:ea typeface="+mj-ea"/>
                <a:cs typeface="+mn-cs"/>
              </a:rPr>
              <a:t>RDB</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を構築する方法」の</a:t>
            </a:r>
            <a:r>
              <a:rPr kumimoji="0" lang="en-US" altLang="ja-JP" sz="1000" b="0" i="0" u="none" strike="noStrike" kern="1200" cap="none" spc="0" normalizeH="0" baseline="0" noProof="0">
                <a:ln>
                  <a:noFill/>
                </a:ln>
                <a:solidFill>
                  <a:srgbClr val="000000"/>
                </a:solidFill>
                <a:effectLst/>
                <a:uLnTx/>
                <a:uFillTx/>
                <a:latin typeface="+mj-ea"/>
                <a:ea typeface="+mj-ea"/>
                <a:cs typeface="+mn-cs"/>
              </a:rPr>
              <a:t>2</a:t>
            </a:r>
            <a:r>
              <a:rPr kumimoji="0" lang="ja-JP" altLang="en-US" sz="1000" b="0" i="0" u="none" strike="noStrike" kern="1200" cap="none" spc="0" normalizeH="0" baseline="0" noProof="0">
                <a:ln>
                  <a:noFill/>
                </a:ln>
                <a:solidFill>
                  <a:srgbClr val="000000"/>
                </a:solidFill>
                <a:effectLst/>
                <a:uLnTx/>
                <a:uFillTx/>
                <a:latin typeface="+mj-ea"/>
                <a:ea typeface="+mj-ea"/>
                <a:cs typeface="+mn-cs"/>
              </a:rPr>
              <a:t>つのパターンを比較検討の上、現時点では、「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EC2</a:t>
            </a:r>
            <a:r>
              <a:rPr kumimoji="0" lang="ja-JP" altLang="en-US" sz="1000" b="0" i="0" u="none" strike="noStrike" kern="1200" cap="none" spc="0" normalizeH="0" baseline="0" noProof="0">
                <a:ln>
                  <a:noFill/>
                </a:ln>
                <a:solidFill>
                  <a:srgbClr val="000000"/>
                </a:solidFill>
                <a:effectLst/>
                <a:uLnTx/>
                <a:uFillTx/>
                <a:latin typeface="+mj-ea"/>
                <a:ea typeface="+mj-ea"/>
                <a:cs typeface="+mn-cs"/>
              </a:rPr>
              <a:t>で</a:t>
            </a:r>
            <a:r>
              <a:rPr kumimoji="0" lang="en-US" altLang="ja-JP" sz="1000" b="0" i="0" u="none" strike="noStrike" kern="1200" cap="none" spc="0" normalizeH="0" baseline="0" noProof="0">
                <a:ln>
                  <a:noFill/>
                </a:ln>
                <a:solidFill>
                  <a:srgbClr val="000000"/>
                </a:solidFill>
                <a:effectLst/>
                <a:uLnTx/>
                <a:uFillTx/>
                <a:latin typeface="+mj-ea"/>
                <a:ea typeface="+mj-ea"/>
                <a:cs typeface="+mn-cs"/>
              </a:rPr>
              <a:t>RDB</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を構築する方法」の方がコストメリットがあると判断しているが、デジタル庁へ不足観点や今後の方針を確認する必要がある。</a:t>
            </a:r>
          </a:p>
        </p:txBody>
      </p:sp>
      <p:sp>
        <p:nvSpPr>
          <p:cNvPr id="10" name="TextBox 475">
            <a:extLst>
              <a:ext uri="{FF2B5EF4-FFF2-40B4-BE49-F238E27FC236}">
                <a16:creationId xmlns:a16="http://schemas.microsoft.com/office/drawing/2014/main" id="{556A9A0E-6629-515A-B315-AB17729A453A}"/>
              </a:ext>
            </a:extLst>
          </p:cNvPr>
          <p:cNvSpPr txBox="1">
            <a:spLocks/>
          </p:cNvSpPr>
          <p:nvPr/>
        </p:nvSpPr>
        <p:spPr>
          <a:xfrm>
            <a:off x="1497001" y="1399413"/>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z="1015" b="1">
                <a:solidFill>
                  <a:prstClr val="white"/>
                </a:solidFill>
                <a:latin typeface="Arial"/>
              </a:rPr>
              <a:t>RDS</a:t>
            </a:r>
            <a:r>
              <a:rPr lang="ja-JP" altLang="en-US" sz="1015" b="1">
                <a:solidFill>
                  <a:prstClr val="white"/>
                </a:solidFill>
                <a:latin typeface="Arial"/>
              </a:rPr>
              <a:t>採用に向けた見解</a:t>
            </a:r>
          </a:p>
        </p:txBody>
      </p:sp>
      <p:sp>
        <p:nvSpPr>
          <p:cNvPr id="11" name="TextBox 475">
            <a:extLst>
              <a:ext uri="{FF2B5EF4-FFF2-40B4-BE49-F238E27FC236}">
                <a16:creationId xmlns:a16="http://schemas.microsoft.com/office/drawing/2014/main" id="{F410A08F-70EB-29B8-F814-0DA0AD09A7E5}"/>
              </a:ext>
            </a:extLst>
          </p:cNvPr>
          <p:cNvSpPr txBox="1">
            <a:spLocks/>
          </p:cNvSpPr>
          <p:nvPr/>
        </p:nvSpPr>
        <p:spPr>
          <a:xfrm>
            <a:off x="6215770" y="139941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a:ln>
                  <a:noFill/>
                </a:ln>
                <a:effectLst/>
                <a:uLnTx/>
                <a:uFillTx/>
                <a:latin typeface="+mj-ea"/>
                <a:ea typeface="+mj-ea"/>
                <a:cs typeface="+mn-cs"/>
              </a:rPr>
              <a:t>EC2</a:t>
            </a:r>
            <a:r>
              <a:rPr kumimoji="0" lang="ja-JP" altLang="en-US" sz="1000" b="0" i="0" u="none" strike="noStrike" kern="1200" cap="none" spc="0" normalizeH="0" baseline="0" noProof="0">
                <a:ln>
                  <a:noFill/>
                </a:ln>
                <a:effectLst/>
                <a:uLnTx/>
                <a:uFillTx/>
                <a:latin typeface="+mj-ea"/>
                <a:ea typeface="+mj-ea"/>
                <a:cs typeface="+mn-cs"/>
              </a:rPr>
              <a:t>で</a:t>
            </a:r>
            <a:r>
              <a:rPr kumimoji="0" lang="en-US" altLang="ja-JP" sz="1000" b="0" i="0" u="none" strike="noStrike" kern="1200" cap="none" spc="0" normalizeH="0" baseline="0" noProof="0">
                <a:ln>
                  <a:noFill/>
                </a:ln>
                <a:effectLst/>
                <a:uLnTx/>
                <a:uFillTx/>
                <a:latin typeface="+mj-ea"/>
                <a:ea typeface="+mj-ea"/>
                <a:cs typeface="+mn-cs"/>
              </a:rPr>
              <a:t>RDB</a:t>
            </a:r>
            <a:r>
              <a:rPr kumimoji="0" lang="ja-JP" altLang="en-US" sz="1000" b="0" i="0" u="none" strike="noStrike" kern="1200" cap="none" spc="0" normalizeH="0" baseline="0" noProof="0">
                <a:ln>
                  <a:noFill/>
                </a:ln>
                <a:effectLst/>
                <a:uLnTx/>
                <a:uFillTx/>
                <a:latin typeface="+mj-ea"/>
                <a:ea typeface="+mj-ea"/>
                <a:cs typeface="+mn-cs"/>
              </a:rPr>
              <a:t>を構築する方針について、バックアップや監視の仕組みについて考慮し、可用性やコスト等の観点で合理性があれば特に問題ない。</a:t>
            </a:r>
            <a:r>
              <a:rPr kumimoji="0" lang="en-US" altLang="ja-JP" sz="1000" b="0" i="0" u="none" strike="noStrike" kern="1200" cap="none" spc="0" normalizeH="0" baseline="0" noProof="0">
                <a:ln>
                  <a:noFill/>
                </a:ln>
                <a:effectLst/>
                <a:uLnTx/>
                <a:uFillTx/>
                <a:latin typeface="+mj-ea"/>
                <a:ea typeface="+mj-ea"/>
                <a:cs typeface="+mn-cs"/>
              </a:rPr>
              <a:t>EC2</a:t>
            </a:r>
            <a:r>
              <a:rPr kumimoji="0" lang="ja-JP" altLang="en-US" sz="1000" b="0" i="0" u="none" strike="noStrike" kern="1200" cap="none" spc="0" normalizeH="0" baseline="0" noProof="0">
                <a:ln>
                  <a:noFill/>
                </a:ln>
                <a:effectLst/>
                <a:uLnTx/>
                <a:uFillTx/>
                <a:latin typeface="+mj-ea"/>
                <a:ea typeface="+mj-ea"/>
                <a:cs typeface="+mn-cs"/>
              </a:rPr>
              <a:t>で</a:t>
            </a:r>
            <a:r>
              <a:rPr kumimoji="0" lang="en-US" altLang="ja-JP" sz="1000" b="0" i="0" u="none" strike="noStrike" kern="1200" cap="none" spc="0" normalizeH="0" baseline="0" noProof="0">
                <a:ln>
                  <a:noFill/>
                </a:ln>
                <a:effectLst/>
                <a:uLnTx/>
                <a:uFillTx/>
                <a:latin typeface="+mj-ea"/>
                <a:ea typeface="+mj-ea"/>
                <a:cs typeface="+mn-cs"/>
              </a:rPr>
              <a:t>RDB</a:t>
            </a:r>
            <a:r>
              <a:rPr kumimoji="0" lang="ja-JP" altLang="en-US" sz="1000" b="0" i="0" u="none" strike="noStrike" kern="1200" cap="none" spc="0" normalizeH="0" baseline="0" noProof="0">
                <a:ln>
                  <a:noFill/>
                </a:ln>
                <a:effectLst/>
                <a:uLnTx/>
                <a:uFillTx/>
                <a:latin typeface="+mj-ea"/>
                <a:ea typeface="+mj-ea"/>
                <a:cs typeface="+mn-cs"/>
              </a:rPr>
              <a:t>を構築する方法を妨げるものではない。</a:t>
            </a:r>
          </a:p>
        </p:txBody>
      </p:sp>
    </p:spTree>
    <p:extLst>
      <p:ext uri="{BB962C8B-B14F-4D97-AF65-F5344CB8AC3E}">
        <p14:creationId xmlns:p14="http://schemas.microsoft.com/office/powerpoint/2010/main" val="210788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先行事業における各採択団体の課題の種別について</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2</a:t>
            </a:fld>
            <a:endParaRPr lang="ja-JP" altLang="en-US"/>
          </a:p>
        </p:txBody>
      </p:sp>
      <p:grpSp>
        <p:nvGrpSpPr>
          <p:cNvPr id="46" name="グループ化 45">
            <a:extLst>
              <a:ext uri="{FF2B5EF4-FFF2-40B4-BE49-F238E27FC236}">
                <a16:creationId xmlns:a16="http://schemas.microsoft.com/office/drawing/2014/main" id="{C8D85C31-54FF-1ED0-2AE2-81682D0F8D5A}"/>
              </a:ext>
            </a:extLst>
          </p:cNvPr>
          <p:cNvGrpSpPr/>
          <p:nvPr/>
        </p:nvGrpSpPr>
        <p:grpSpPr>
          <a:xfrm>
            <a:off x="1191614" y="2167323"/>
            <a:ext cx="7522772" cy="3205372"/>
            <a:chOff x="923992" y="1760723"/>
            <a:chExt cx="8149670" cy="3472486"/>
          </a:xfrm>
        </p:grpSpPr>
        <p:sp>
          <p:nvSpPr>
            <p:cNvPr id="49" name="Rectangle 3">
              <a:extLst>
                <a:ext uri="{FF2B5EF4-FFF2-40B4-BE49-F238E27FC236}">
                  <a16:creationId xmlns:a16="http://schemas.microsoft.com/office/drawing/2014/main" id="{07787C21-BC65-ABAC-EA0A-692D7B53965E}"/>
                </a:ext>
              </a:extLst>
            </p:cNvPr>
            <p:cNvSpPr>
              <a:spLocks noChangeArrowheads="1"/>
            </p:cNvSpPr>
            <p:nvPr/>
          </p:nvSpPr>
          <p:spPr bwMode="gray">
            <a:xfrm>
              <a:off x="2558172" y="2197950"/>
              <a:ext cx="1305371" cy="1235266"/>
            </a:xfrm>
            <a:prstGeom prst="rect">
              <a:avLst/>
            </a:prstGeom>
            <a:solidFill>
              <a:srgbClr val="00338D"/>
            </a:solidFill>
            <a:ln w="9525" algn="ctr">
              <a:noFill/>
              <a:miter lim="800000"/>
              <a:headEnd/>
              <a:tailEnd/>
            </a:ln>
            <a:effectLst/>
          </p:spPr>
          <p:txBody>
            <a:bodyPr lIns="16611" tIns="16611" rIns="16611" bIns="1661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92" b="1" i="0" u="none" strike="noStrike" kern="1200" cap="none" spc="0" normalizeH="0" baseline="0" noProof="0">
                  <a:ln>
                    <a:noFill/>
                  </a:ln>
                  <a:solidFill>
                    <a:prstClr val="white"/>
                  </a:solidFill>
                  <a:effectLst/>
                  <a:uLnTx/>
                  <a:uFillTx/>
                  <a:latin typeface="Arial"/>
                  <a:ea typeface="Meiryo UI"/>
                  <a:cs typeface="+mn-cs"/>
                </a:rPr>
                <a:t>検証課題</a:t>
              </a:r>
              <a:endParaRPr kumimoji="0" lang="en-US" altLang="en-US" sz="1292" b="1" i="0" u="none" strike="noStrike" kern="1200" cap="none" spc="0" normalizeH="0" baseline="0" noProof="0">
                <a:ln>
                  <a:noFill/>
                </a:ln>
                <a:solidFill>
                  <a:prstClr val="white"/>
                </a:solidFill>
                <a:effectLst/>
                <a:uLnTx/>
                <a:uFillTx/>
                <a:latin typeface="Arial"/>
                <a:ea typeface="Meiryo UI"/>
                <a:cs typeface="+mn-cs"/>
              </a:endParaRPr>
            </a:p>
          </p:txBody>
        </p:sp>
        <p:sp>
          <p:nvSpPr>
            <p:cNvPr id="54" name="Rectangle 5">
              <a:extLst>
                <a:ext uri="{FF2B5EF4-FFF2-40B4-BE49-F238E27FC236}">
                  <a16:creationId xmlns:a16="http://schemas.microsoft.com/office/drawing/2014/main" id="{BD9A5B64-E7AB-5CEB-C465-6C1CF2510EEC}"/>
                </a:ext>
              </a:extLst>
            </p:cNvPr>
            <p:cNvSpPr>
              <a:spLocks noChangeArrowheads="1"/>
            </p:cNvSpPr>
            <p:nvPr/>
          </p:nvSpPr>
          <p:spPr bwMode="gray">
            <a:xfrm>
              <a:off x="2558172" y="3988442"/>
              <a:ext cx="1305371" cy="1244767"/>
            </a:xfrm>
            <a:prstGeom prst="rect">
              <a:avLst/>
            </a:prstGeom>
            <a:solidFill>
              <a:srgbClr val="00338D"/>
            </a:solidFill>
            <a:ln w="9525" algn="ctr">
              <a:noFill/>
              <a:miter lim="800000"/>
              <a:headEnd/>
              <a:tailEnd/>
            </a:ln>
            <a:effectLst/>
          </p:spPr>
          <p:txBody>
            <a:bodyPr lIns="16611" tIns="16611" rIns="16611" bIns="1661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92" b="1" i="0" u="none" strike="noStrike" kern="1200" cap="none" spc="0" normalizeH="0" baseline="0" noProof="0">
                  <a:ln>
                    <a:noFill/>
                  </a:ln>
                  <a:solidFill>
                    <a:prstClr val="white"/>
                  </a:solidFill>
                  <a:effectLst/>
                  <a:uLnTx/>
                  <a:uFillTx/>
                  <a:latin typeface="Arial"/>
                  <a:ea typeface="Meiryo UI"/>
                  <a:cs typeface="+mn-cs"/>
                </a:rPr>
                <a:t>構築・運用課題</a:t>
              </a:r>
              <a:endParaRPr kumimoji="0" lang="en-US" altLang="en-US" sz="1292" b="1" i="0" u="none" strike="noStrike" kern="1200" cap="none" spc="0" normalizeH="0" baseline="0" noProof="0">
                <a:ln>
                  <a:noFill/>
                </a:ln>
                <a:solidFill>
                  <a:prstClr val="white"/>
                </a:solidFill>
                <a:effectLst/>
                <a:uLnTx/>
                <a:uFillTx/>
                <a:latin typeface="Arial"/>
                <a:ea typeface="Meiryo UI"/>
                <a:cs typeface="+mn-cs"/>
              </a:endParaRPr>
            </a:p>
          </p:txBody>
        </p:sp>
        <p:sp>
          <p:nvSpPr>
            <p:cNvPr id="57" name="Rectangle 9">
              <a:extLst>
                <a:ext uri="{FF2B5EF4-FFF2-40B4-BE49-F238E27FC236}">
                  <a16:creationId xmlns:a16="http://schemas.microsoft.com/office/drawing/2014/main" id="{45C95D5C-2CEA-0EB7-E5AD-DE18240CDBA5}"/>
                </a:ext>
              </a:extLst>
            </p:cNvPr>
            <p:cNvSpPr>
              <a:spLocks noChangeArrowheads="1"/>
            </p:cNvSpPr>
            <p:nvPr/>
          </p:nvSpPr>
          <p:spPr bwMode="gray">
            <a:xfrm>
              <a:off x="923992" y="2791361"/>
              <a:ext cx="1291096" cy="1771039"/>
            </a:xfrm>
            <a:prstGeom prst="rect">
              <a:avLst/>
            </a:prstGeom>
            <a:solidFill>
              <a:srgbClr val="00338D"/>
            </a:solidFill>
            <a:ln w="9525" algn="ctr">
              <a:noFill/>
              <a:miter lim="800000"/>
              <a:headEnd/>
              <a:tailEnd/>
            </a:ln>
            <a:effectLst/>
          </p:spPr>
          <p:txBody>
            <a:bodyPr lIns="16611" tIns="16611" rIns="16611" bIns="1661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92" b="1" i="0" u="none" strike="noStrike" kern="1200" cap="none" spc="0" normalizeH="0" baseline="0" noProof="0">
                  <a:ln>
                    <a:noFill/>
                  </a:ln>
                  <a:solidFill>
                    <a:prstClr val="white"/>
                  </a:solidFill>
                  <a:effectLst/>
                  <a:uLnTx/>
                  <a:uFillTx/>
                  <a:latin typeface="Arial"/>
                  <a:ea typeface="Meiryo UI"/>
                  <a:cs typeface="+mn-cs"/>
                </a:rPr>
                <a:t>先行事業全体の課題</a:t>
              </a:r>
              <a:endParaRPr kumimoji="0" lang="en-US" altLang="en-US" sz="1292" b="1" i="0" u="none" strike="noStrike" kern="1200" cap="none" spc="0" normalizeH="0" baseline="0" noProof="0">
                <a:ln>
                  <a:noFill/>
                </a:ln>
                <a:solidFill>
                  <a:prstClr val="white"/>
                </a:solidFill>
                <a:effectLst/>
                <a:uLnTx/>
                <a:uFillTx/>
                <a:latin typeface="Arial"/>
                <a:ea typeface="Meiryo UI"/>
                <a:cs typeface="+mn-cs"/>
              </a:endParaRPr>
            </a:p>
          </p:txBody>
        </p:sp>
        <p:cxnSp>
          <p:nvCxnSpPr>
            <p:cNvPr id="58" name="AutoShape 20">
              <a:extLst>
                <a:ext uri="{FF2B5EF4-FFF2-40B4-BE49-F238E27FC236}">
                  <a16:creationId xmlns:a16="http://schemas.microsoft.com/office/drawing/2014/main" id="{BB0C44F4-396E-1DB5-C628-285BBF11130B}"/>
                </a:ext>
              </a:extLst>
            </p:cNvPr>
            <p:cNvCxnSpPr>
              <a:cxnSpLocks noChangeShapeType="1"/>
              <a:stCxn id="57" idx="3"/>
              <a:endCxn id="49" idx="1"/>
            </p:cNvCxnSpPr>
            <p:nvPr/>
          </p:nvCxnSpPr>
          <p:spPr bwMode="gray">
            <a:xfrm flipV="1">
              <a:off x="2215088" y="2815583"/>
              <a:ext cx="343084" cy="861298"/>
            </a:xfrm>
            <a:prstGeom prst="bentConnector3">
              <a:avLst>
                <a:gd name="adj1" fmla="val 50000"/>
              </a:avLst>
            </a:prstGeom>
            <a:noFill/>
            <a:ln w="9525">
              <a:solidFill>
                <a:srgbClr val="00338D"/>
              </a:solidFill>
              <a:miter lim="800000"/>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AutoShape 20">
              <a:extLst>
                <a:ext uri="{FF2B5EF4-FFF2-40B4-BE49-F238E27FC236}">
                  <a16:creationId xmlns:a16="http://schemas.microsoft.com/office/drawing/2014/main" id="{72150FF2-9972-4A4D-25BA-36DDB82576D7}"/>
                </a:ext>
              </a:extLst>
            </p:cNvPr>
            <p:cNvCxnSpPr>
              <a:cxnSpLocks noChangeShapeType="1"/>
              <a:stCxn id="57" idx="3"/>
              <a:endCxn id="54" idx="1"/>
            </p:cNvCxnSpPr>
            <p:nvPr/>
          </p:nvCxnSpPr>
          <p:spPr bwMode="gray">
            <a:xfrm>
              <a:off x="2215088" y="3676881"/>
              <a:ext cx="343084" cy="933945"/>
            </a:xfrm>
            <a:prstGeom prst="bentConnector3">
              <a:avLst>
                <a:gd name="adj1" fmla="val 50000"/>
              </a:avLst>
            </a:prstGeom>
            <a:noFill/>
            <a:ln w="9525">
              <a:solidFill>
                <a:srgbClr val="00338D"/>
              </a:solidFill>
              <a:miter lim="800000"/>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コネクタ 59">
              <a:extLst>
                <a:ext uri="{FF2B5EF4-FFF2-40B4-BE49-F238E27FC236}">
                  <a16:creationId xmlns:a16="http://schemas.microsoft.com/office/drawing/2014/main" id="{9805FB90-AA22-B322-07F1-1AF5F474560A}"/>
                </a:ext>
              </a:extLst>
            </p:cNvPr>
            <p:cNvCxnSpPr>
              <a:cxnSpLocks/>
            </p:cNvCxnSpPr>
            <p:nvPr/>
          </p:nvCxnSpPr>
          <p:spPr>
            <a:xfrm flipH="1">
              <a:off x="6465968" y="2042902"/>
              <a:ext cx="2520000" cy="0"/>
            </a:xfrm>
            <a:prstGeom prst="line">
              <a:avLst/>
            </a:prstGeom>
            <a:noFill/>
            <a:ln w="6350" cap="flat" cmpd="sng" algn="ctr">
              <a:solidFill>
                <a:srgbClr val="000000"/>
              </a:solidFill>
              <a:prstDash val="solid"/>
              <a:miter lim="800000"/>
            </a:ln>
            <a:effectLst/>
          </p:spPr>
        </p:cxnSp>
        <p:sp>
          <p:nvSpPr>
            <p:cNvPr id="61" name="正方形/長方形 60">
              <a:extLst>
                <a:ext uri="{FF2B5EF4-FFF2-40B4-BE49-F238E27FC236}">
                  <a16:creationId xmlns:a16="http://schemas.microsoft.com/office/drawing/2014/main" id="{650AF893-61E7-4CAC-1FD5-B68EA70617F9}"/>
                </a:ext>
              </a:extLst>
            </p:cNvPr>
            <p:cNvSpPr/>
            <p:nvPr/>
          </p:nvSpPr>
          <p:spPr>
            <a:xfrm>
              <a:off x="7343666" y="1760723"/>
              <a:ext cx="764605" cy="349630"/>
            </a:xfrm>
            <a:prstGeom prst="rect">
              <a:avLst/>
            </a:prstGeom>
            <a:noFill/>
            <a:ln w="6350" cap="flat" cmpd="sng" algn="ctr">
              <a:noFill/>
              <a:prstDash val="solid"/>
              <a:miter lim="800000"/>
            </a:ln>
            <a:effectLst/>
          </p:spPr>
          <p:txBody>
            <a:bodyPr wrap="none" lIns="61350" tIns="61350" rIns="61350" bIns="61350" rtlCol="0" anchor="t" anchorCtr="1">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1506" marR="0" lvl="0" indent="-151506" algn="ctr" defTabSz="914400" rtl="0" eaLnBrk="1" fontAlgn="auto" latinLnBrk="0" hangingPunct="1">
                <a:lnSpc>
                  <a:spcPct val="100000"/>
                </a:lnSpc>
                <a:spcBef>
                  <a:spcPts val="171"/>
                </a:spcBef>
                <a:spcAft>
                  <a:spcPts val="0"/>
                </a:spcAft>
                <a:buClrTx/>
                <a:buSzTx/>
                <a:buFontTx/>
                <a:buNone/>
                <a:tabLst/>
                <a:defRPr/>
              </a:pPr>
              <a:r>
                <a:rPr kumimoji="0" lang="ja-JP" altLang="en-US" sz="1292" b="0" i="0" u="none" strike="noStrike" kern="1200" cap="none" spc="0" normalizeH="0" baseline="0" noProof="0">
                  <a:ln>
                    <a:noFill/>
                  </a:ln>
                  <a:solidFill>
                    <a:srgbClr val="000000"/>
                  </a:solidFill>
                  <a:effectLst/>
                  <a:uLnTx/>
                  <a:uFillTx/>
                  <a:latin typeface="Arial"/>
                  <a:ea typeface="Meiryo UI"/>
                  <a:cs typeface="+mn-cs"/>
                </a:rPr>
                <a:t>インプット</a:t>
              </a:r>
              <a:endParaRPr kumimoji="0" lang="en-US" altLang="ja-JP" sz="1292" b="0" i="0" u="none" strike="noStrike" kern="1200" cap="none" spc="0" normalizeH="0" baseline="0" noProof="0">
                <a:ln>
                  <a:noFill/>
                </a:ln>
                <a:solidFill>
                  <a:srgbClr val="000000"/>
                </a:solidFill>
                <a:effectLst/>
                <a:uLnTx/>
                <a:uFillTx/>
                <a:latin typeface="Arial"/>
                <a:ea typeface="Meiryo UI"/>
                <a:cs typeface="+mn-cs"/>
              </a:endParaRPr>
            </a:p>
          </p:txBody>
        </p:sp>
        <p:sp>
          <p:nvSpPr>
            <p:cNvPr id="62" name="テキスト プレースホルダー 1">
              <a:extLst>
                <a:ext uri="{FF2B5EF4-FFF2-40B4-BE49-F238E27FC236}">
                  <a16:creationId xmlns:a16="http://schemas.microsoft.com/office/drawing/2014/main" id="{BA9B63F5-860B-FED5-A8B2-0A36E91FA5E7}"/>
                </a:ext>
              </a:extLst>
            </p:cNvPr>
            <p:cNvSpPr txBox="1">
              <a:spLocks/>
            </p:cNvSpPr>
            <p:nvPr/>
          </p:nvSpPr>
          <p:spPr>
            <a:xfrm>
              <a:off x="6465968" y="2197950"/>
              <a:ext cx="2607694" cy="284731"/>
            </a:xfrm>
            <a:prstGeom prst="rect">
              <a:avLst/>
            </a:prstGeom>
          </p:spPr>
          <p:txBody>
            <a:bodyPr wrap="square"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62662" marR="0" lvl="2" indent="-162662" algn="l" defTabSz="914400" rtl="0" eaLnBrk="1" fontAlgn="auto" latinLnBrk="0" hangingPunct="1">
                <a:lnSpc>
                  <a:spcPct val="100000"/>
                </a:lnSpc>
                <a:spcBef>
                  <a:spcPts val="0"/>
                </a:spcBef>
                <a:spcAft>
                  <a:spcPts val="0"/>
                </a:spcAft>
                <a:buClr>
                  <a:srgbClr val="00338D"/>
                </a:buClr>
                <a:buSzPct val="80000"/>
                <a:buFont typeface="Wingdings" panose="05000000000000000000" pitchFamily="2" charset="2"/>
                <a:buChar char="n"/>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各検証課題管理表</a:t>
              </a:r>
              <a:endParaRPr kumimoji="0" lang="en-US" altLang="ja-JP" sz="1108" b="0" i="0" u="none" strike="noStrike" kern="1200" cap="none" spc="0" normalizeH="0" baseline="0" noProof="0">
                <a:ln>
                  <a:noFill/>
                </a:ln>
                <a:solidFill>
                  <a:srgbClr val="000000"/>
                </a:solidFill>
                <a:effectLst/>
                <a:uLnTx/>
                <a:uFillTx/>
                <a:latin typeface="Arial"/>
                <a:ea typeface="Meiryo UI"/>
                <a:cs typeface="+mn-cs"/>
              </a:endParaRPr>
            </a:p>
          </p:txBody>
        </p:sp>
        <p:grpSp>
          <p:nvGrpSpPr>
            <p:cNvPr id="63" name="グループ化 62">
              <a:extLst>
                <a:ext uri="{FF2B5EF4-FFF2-40B4-BE49-F238E27FC236}">
                  <a16:creationId xmlns:a16="http://schemas.microsoft.com/office/drawing/2014/main" id="{7EA72A19-6480-A852-2C30-A437433A8D35}"/>
                </a:ext>
              </a:extLst>
            </p:cNvPr>
            <p:cNvGrpSpPr/>
            <p:nvPr/>
          </p:nvGrpSpPr>
          <p:grpSpPr>
            <a:xfrm>
              <a:off x="4263932" y="1760723"/>
              <a:ext cx="1980000" cy="349630"/>
              <a:chOff x="3966645" y="1814285"/>
              <a:chExt cx="2520000" cy="349630"/>
            </a:xfrm>
          </p:grpSpPr>
          <p:cxnSp>
            <p:nvCxnSpPr>
              <p:cNvPr id="73" name="直線コネクタ 72">
                <a:extLst>
                  <a:ext uri="{FF2B5EF4-FFF2-40B4-BE49-F238E27FC236}">
                    <a16:creationId xmlns:a16="http://schemas.microsoft.com/office/drawing/2014/main" id="{78DFF083-8324-B2FA-A822-B708AD8DA856}"/>
                  </a:ext>
                </a:extLst>
              </p:cNvPr>
              <p:cNvCxnSpPr>
                <a:cxnSpLocks/>
              </p:cNvCxnSpPr>
              <p:nvPr/>
            </p:nvCxnSpPr>
            <p:spPr>
              <a:xfrm flipH="1">
                <a:off x="3966645" y="2096464"/>
                <a:ext cx="2520000" cy="0"/>
              </a:xfrm>
              <a:prstGeom prst="line">
                <a:avLst/>
              </a:prstGeom>
              <a:noFill/>
              <a:ln w="6350" cap="flat" cmpd="sng" algn="ctr">
                <a:solidFill>
                  <a:srgbClr val="000000"/>
                </a:solidFill>
                <a:prstDash val="solid"/>
                <a:miter lim="800000"/>
              </a:ln>
              <a:effectLst/>
            </p:spPr>
          </p:cxnSp>
          <p:sp>
            <p:nvSpPr>
              <p:cNvPr id="74" name="正方形/長方形 73">
                <a:extLst>
                  <a:ext uri="{FF2B5EF4-FFF2-40B4-BE49-F238E27FC236}">
                    <a16:creationId xmlns:a16="http://schemas.microsoft.com/office/drawing/2014/main" id="{AA0F1900-5A4D-D3B1-05BB-6C7669ECA13A}"/>
                  </a:ext>
                </a:extLst>
              </p:cNvPr>
              <p:cNvSpPr/>
              <p:nvPr/>
            </p:nvSpPr>
            <p:spPr>
              <a:xfrm>
                <a:off x="4625895" y="1814285"/>
                <a:ext cx="1216796" cy="349630"/>
              </a:xfrm>
              <a:prstGeom prst="rect">
                <a:avLst/>
              </a:prstGeom>
              <a:noFill/>
              <a:ln w="6350" cap="flat" cmpd="sng" algn="ctr">
                <a:noFill/>
                <a:prstDash val="solid"/>
                <a:miter lim="800000"/>
              </a:ln>
              <a:effectLst/>
            </p:spPr>
            <p:txBody>
              <a:bodyPr wrap="square" lIns="61350" tIns="61350" rIns="61350" bIns="61350" rtlCol="0" anchor="t" anchorCtr="1">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1506" marR="0" lvl="0" indent="-151506" algn="ctr" defTabSz="914400" rtl="0" eaLnBrk="1" fontAlgn="auto" latinLnBrk="0" hangingPunct="1">
                  <a:lnSpc>
                    <a:spcPct val="100000"/>
                  </a:lnSpc>
                  <a:spcBef>
                    <a:spcPts val="171"/>
                  </a:spcBef>
                  <a:spcAft>
                    <a:spcPts val="0"/>
                  </a:spcAft>
                  <a:buClrTx/>
                  <a:buSzTx/>
                  <a:buFontTx/>
                  <a:buNone/>
                  <a:tabLst/>
                  <a:defRPr/>
                </a:pPr>
                <a:r>
                  <a:rPr kumimoji="0" lang="ja-JP" altLang="en-US" sz="1292" b="0" i="0" u="none" strike="noStrike" kern="1200" cap="none" spc="0" normalizeH="0" baseline="0" noProof="0">
                    <a:ln>
                      <a:noFill/>
                    </a:ln>
                    <a:solidFill>
                      <a:srgbClr val="000000"/>
                    </a:solidFill>
                    <a:effectLst/>
                    <a:uLnTx/>
                    <a:uFillTx/>
                    <a:latin typeface="Arial"/>
                    <a:ea typeface="Meiryo UI"/>
                    <a:cs typeface="+mn-cs"/>
                  </a:rPr>
                  <a:t>課題内容</a:t>
                </a:r>
                <a:endParaRPr kumimoji="0" lang="en-US" altLang="ja-JP" sz="1292" b="0" i="0" u="none" strike="noStrike" kern="1200" cap="none" spc="0" normalizeH="0" baseline="0" noProof="0">
                  <a:ln>
                    <a:noFill/>
                  </a:ln>
                  <a:solidFill>
                    <a:srgbClr val="000000"/>
                  </a:solidFill>
                  <a:effectLst/>
                  <a:uLnTx/>
                  <a:uFillTx/>
                  <a:latin typeface="Arial"/>
                  <a:ea typeface="Meiryo UI"/>
                  <a:cs typeface="+mn-cs"/>
                </a:endParaRPr>
              </a:p>
            </p:txBody>
          </p:sp>
        </p:grpSp>
        <p:sp>
          <p:nvSpPr>
            <p:cNvPr id="64" name="テキスト プレースホルダー 1">
              <a:extLst>
                <a:ext uri="{FF2B5EF4-FFF2-40B4-BE49-F238E27FC236}">
                  <a16:creationId xmlns:a16="http://schemas.microsoft.com/office/drawing/2014/main" id="{21B60CA9-889B-1434-DB91-1FB849F1EE2A}"/>
                </a:ext>
              </a:extLst>
            </p:cNvPr>
            <p:cNvSpPr txBox="1">
              <a:spLocks/>
            </p:cNvSpPr>
            <p:nvPr/>
          </p:nvSpPr>
          <p:spPr>
            <a:xfrm>
              <a:off x="4283388" y="2197950"/>
              <a:ext cx="1960544" cy="654138"/>
            </a:xfrm>
            <a:prstGeom prst="rect">
              <a:avLst/>
            </a:prstGeom>
          </p:spPr>
          <p:txBody>
            <a:bodyPr wrap="square"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62662" marR="0" lvl="2" indent="-162662" algn="l" defTabSz="914400" rtl="0" eaLnBrk="1" fontAlgn="auto" latinLnBrk="0" hangingPunct="1">
                <a:lnSpc>
                  <a:spcPct val="100000"/>
                </a:lnSpc>
                <a:spcBef>
                  <a:spcPts val="0"/>
                </a:spcBef>
                <a:spcAft>
                  <a:spcPts val="0"/>
                </a:spcAft>
                <a:buClr>
                  <a:srgbClr val="00338D"/>
                </a:buClr>
                <a:buSzPct val="80000"/>
                <a:buFont typeface="Wingdings" panose="05000000000000000000" pitchFamily="2" charset="2"/>
                <a:buChar char="n"/>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採択団体にて、検証を進めていく中で発生した課題を記載</a:t>
              </a:r>
              <a:endParaRPr kumimoji="0" lang="en-US" altLang="ja-JP" sz="1108" b="0" i="0" u="none" strike="noStrike" kern="1200" cap="none" spc="0" normalizeH="0" baseline="0" noProof="0">
                <a:ln>
                  <a:noFill/>
                </a:ln>
                <a:solidFill>
                  <a:srgbClr val="000000"/>
                </a:solidFill>
                <a:effectLst/>
                <a:uLnTx/>
                <a:uFillTx/>
                <a:latin typeface="Arial"/>
                <a:ea typeface="Meiryo UI"/>
                <a:cs typeface="+mn-cs"/>
              </a:endParaRPr>
            </a:p>
          </p:txBody>
        </p:sp>
        <p:sp>
          <p:nvSpPr>
            <p:cNvPr id="65" name="テキスト プレースホルダー 1">
              <a:extLst>
                <a:ext uri="{FF2B5EF4-FFF2-40B4-BE49-F238E27FC236}">
                  <a16:creationId xmlns:a16="http://schemas.microsoft.com/office/drawing/2014/main" id="{C29A44D4-683C-F609-C529-8B32569C36B9}"/>
                </a:ext>
              </a:extLst>
            </p:cNvPr>
            <p:cNvSpPr txBox="1">
              <a:spLocks/>
            </p:cNvSpPr>
            <p:nvPr/>
          </p:nvSpPr>
          <p:spPr>
            <a:xfrm>
              <a:off x="6465968" y="3988443"/>
              <a:ext cx="2412000" cy="284731"/>
            </a:xfrm>
            <a:prstGeom prst="rect">
              <a:avLst/>
            </a:prstGeom>
          </p:spPr>
          <p:txBody>
            <a:bodyPr wrap="square"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62662" marR="0" lvl="2" indent="-162662" algn="l" defTabSz="914400" rtl="0" eaLnBrk="1" fontAlgn="auto" latinLnBrk="0" hangingPunct="1">
                <a:lnSpc>
                  <a:spcPct val="100000"/>
                </a:lnSpc>
                <a:spcBef>
                  <a:spcPts val="0"/>
                </a:spcBef>
                <a:spcAft>
                  <a:spcPts val="0"/>
                </a:spcAft>
                <a:buClr>
                  <a:srgbClr val="00338D"/>
                </a:buClr>
                <a:buSzPct val="80000"/>
                <a:buFont typeface="Wingdings" panose="05000000000000000000" pitchFamily="2" charset="2"/>
                <a:buChar char="n"/>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採択団体個別の課題管理表</a:t>
              </a:r>
              <a:endParaRPr kumimoji="0" lang="en-US" altLang="ja-JP" sz="1108" b="0" i="0" u="none" strike="noStrike" kern="1200" cap="none" spc="0" normalizeH="0" baseline="0" noProof="0">
                <a:ln>
                  <a:noFill/>
                </a:ln>
                <a:solidFill>
                  <a:srgbClr val="000000"/>
                </a:solidFill>
                <a:effectLst/>
                <a:uLnTx/>
                <a:uFillTx/>
                <a:latin typeface="Arial"/>
                <a:ea typeface="Meiryo UI"/>
                <a:cs typeface="+mn-cs"/>
              </a:endParaRPr>
            </a:p>
          </p:txBody>
        </p:sp>
        <p:sp>
          <p:nvSpPr>
            <p:cNvPr id="66" name="テキスト プレースホルダー 1">
              <a:extLst>
                <a:ext uri="{FF2B5EF4-FFF2-40B4-BE49-F238E27FC236}">
                  <a16:creationId xmlns:a16="http://schemas.microsoft.com/office/drawing/2014/main" id="{35A92AB1-1389-D0BA-B59C-8F02B8D38155}"/>
                </a:ext>
              </a:extLst>
            </p:cNvPr>
            <p:cNvSpPr txBox="1">
              <a:spLocks/>
            </p:cNvSpPr>
            <p:nvPr/>
          </p:nvSpPr>
          <p:spPr>
            <a:xfrm>
              <a:off x="4283388" y="3988443"/>
              <a:ext cx="1960544" cy="838841"/>
            </a:xfrm>
            <a:prstGeom prst="rect">
              <a:avLst/>
            </a:prstGeom>
          </p:spPr>
          <p:txBody>
            <a:bodyPr wrap="square"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62662" marR="0" lvl="2" indent="-162662" algn="l" defTabSz="914400" rtl="0" eaLnBrk="1" fontAlgn="auto" latinLnBrk="0" hangingPunct="1">
                <a:lnSpc>
                  <a:spcPct val="100000"/>
                </a:lnSpc>
                <a:spcBef>
                  <a:spcPts val="0"/>
                </a:spcBef>
                <a:spcAft>
                  <a:spcPts val="0"/>
                </a:spcAft>
                <a:buClr>
                  <a:srgbClr val="00338D"/>
                </a:buClr>
                <a:buSzPct val="80000"/>
                <a:buFont typeface="Wingdings" panose="05000000000000000000" pitchFamily="2" charset="2"/>
                <a:buChar char="n"/>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採択団体にて、ガバメントクラウド利用時の構築や本番運用で発生した課題を記載</a:t>
              </a:r>
              <a:endParaRPr kumimoji="0" lang="en-US" altLang="ja-JP" sz="1108" b="0" i="0" u="none" strike="noStrike" kern="1200" cap="none" spc="0" normalizeH="0" baseline="0" noProof="0">
                <a:ln>
                  <a:noFill/>
                </a:ln>
                <a:solidFill>
                  <a:srgbClr val="000000"/>
                </a:solidFill>
                <a:effectLst/>
                <a:uLnTx/>
                <a:uFillTx/>
                <a:latin typeface="Arial"/>
                <a:ea typeface="Meiryo UI"/>
                <a:cs typeface="+mn-cs"/>
              </a:endParaRPr>
            </a:p>
          </p:txBody>
        </p:sp>
        <p:sp>
          <p:nvSpPr>
            <p:cNvPr id="67" name="二等辺三角形 66">
              <a:extLst>
                <a:ext uri="{FF2B5EF4-FFF2-40B4-BE49-F238E27FC236}">
                  <a16:creationId xmlns:a16="http://schemas.microsoft.com/office/drawing/2014/main" id="{8F419D25-B4D0-F944-3BFB-F1009D8CAE3B}"/>
                </a:ext>
              </a:extLst>
            </p:cNvPr>
            <p:cNvSpPr/>
            <p:nvPr/>
          </p:nvSpPr>
          <p:spPr>
            <a:xfrm rot="5400000" flipH="1">
              <a:off x="3522658" y="2720841"/>
              <a:ext cx="1244766" cy="198985"/>
            </a:xfrm>
            <a:prstGeom prst="triangle">
              <a:avLst/>
            </a:prstGeom>
            <a:solidFill>
              <a:sysClr val="window" lastClr="FFFFFF">
                <a:lumMod val="50000"/>
              </a:sysClr>
            </a:solidFill>
            <a:ln w="12700" cap="flat" cmpd="sng" algn="ctr">
              <a:noFill/>
              <a:prstDash val="solid"/>
              <a:miter lim="800000"/>
            </a:ln>
            <a:effectLst/>
          </p:spPr>
          <p:txBody>
            <a:bodyPr lIns="49846" tIns="49846" rIns="49846" bIns="4984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831" b="0" i="0" u="none" strike="noStrike" kern="1200" cap="none" spc="0" normalizeH="0" baseline="0" noProof="0" err="1">
                <a:ln>
                  <a:noFill/>
                </a:ln>
                <a:solidFill>
                  <a:prstClr val="white"/>
                </a:solidFill>
                <a:effectLst/>
                <a:uLnTx/>
                <a:uFillTx/>
                <a:latin typeface="Arial"/>
                <a:ea typeface="Meiryo UI"/>
                <a:cs typeface="+mn-cs"/>
              </a:endParaRPr>
            </a:p>
          </p:txBody>
        </p:sp>
        <p:cxnSp>
          <p:nvCxnSpPr>
            <p:cNvPr id="68" name="直線コネクタ 67">
              <a:extLst>
                <a:ext uri="{FF2B5EF4-FFF2-40B4-BE49-F238E27FC236}">
                  <a16:creationId xmlns:a16="http://schemas.microsoft.com/office/drawing/2014/main" id="{35FD3EF5-DDB1-3124-D31C-95733D5EFAF5}"/>
                </a:ext>
              </a:extLst>
            </p:cNvPr>
            <p:cNvCxnSpPr/>
            <p:nvPr/>
          </p:nvCxnSpPr>
          <p:spPr>
            <a:xfrm flipH="1">
              <a:off x="923992" y="2042902"/>
              <a:ext cx="2880000" cy="0"/>
            </a:xfrm>
            <a:prstGeom prst="line">
              <a:avLst/>
            </a:prstGeom>
            <a:noFill/>
            <a:ln w="6350" cap="flat" cmpd="sng" algn="ctr">
              <a:solidFill>
                <a:srgbClr val="000000"/>
              </a:solidFill>
              <a:prstDash val="solid"/>
              <a:miter lim="800000"/>
            </a:ln>
            <a:effectLst/>
          </p:spPr>
        </p:cxnSp>
        <p:sp>
          <p:nvSpPr>
            <p:cNvPr id="69" name="正方形/長方形 68">
              <a:extLst>
                <a:ext uri="{FF2B5EF4-FFF2-40B4-BE49-F238E27FC236}">
                  <a16:creationId xmlns:a16="http://schemas.microsoft.com/office/drawing/2014/main" id="{29A7E3EE-AA0C-2134-042E-EE3231232774}"/>
                </a:ext>
              </a:extLst>
            </p:cNvPr>
            <p:cNvSpPr/>
            <p:nvPr/>
          </p:nvSpPr>
          <p:spPr>
            <a:xfrm>
              <a:off x="1939144" y="1760723"/>
              <a:ext cx="849696" cy="349630"/>
            </a:xfrm>
            <a:prstGeom prst="rect">
              <a:avLst/>
            </a:prstGeom>
            <a:noFill/>
            <a:ln w="6350" cap="flat" cmpd="sng" algn="ctr">
              <a:noFill/>
              <a:prstDash val="solid"/>
              <a:miter lim="800000"/>
            </a:ln>
            <a:effectLst/>
          </p:spPr>
          <p:txBody>
            <a:bodyPr wrap="none" lIns="61350" tIns="61350" rIns="61350" bIns="61350" rtlCol="0" anchor="t" anchorCtr="1">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1506" marR="0" lvl="0" indent="-151506" algn="ctr" defTabSz="914400" rtl="0" eaLnBrk="1" fontAlgn="auto" latinLnBrk="0" hangingPunct="1">
                <a:lnSpc>
                  <a:spcPct val="100000"/>
                </a:lnSpc>
                <a:spcBef>
                  <a:spcPts val="171"/>
                </a:spcBef>
                <a:spcAft>
                  <a:spcPts val="0"/>
                </a:spcAft>
                <a:buClrTx/>
                <a:buSzTx/>
                <a:buFontTx/>
                <a:buNone/>
                <a:tabLst/>
                <a:defRPr/>
              </a:pPr>
              <a:r>
                <a:rPr kumimoji="0" lang="ja-JP" altLang="en-US" sz="1292" b="0" i="0" u="none" strike="noStrike" kern="1200" cap="none" spc="0" normalizeH="0" baseline="0" noProof="0">
                  <a:ln>
                    <a:noFill/>
                  </a:ln>
                  <a:solidFill>
                    <a:srgbClr val="000000"/>
                  </a:solidFill>
                  <a:effectLst/>
                  <a:uLnTx/>
                  <a:uFillTx/>
                  <a:latin typeface="Arial"/>
                  <a:ea typeface="Meiryo UI"/>
                  <a:cs typeface="+mn-cs"/>
                </a:rPr>
                <a:t>課題種別</a:t>
              </a:r>
              <a:endParaRPr kumimoji="0" lang="en-US" altLang="ja-JP" sz="1292" b="0" i="0" u="none" strike="noStrike" kern="1200" cap="none" spc="0" normalizeH="0" baseline="0" noProof="0">
                <a:ln>
                  <a:noFill/>
                </a:ln>
                <a:solidFill>
                  <a:srgbClr val="000000"/>
                </a:solidFill>
                <a:effectLst/>
                <a:uLnTx/>
                <a:uFillTx/>
                <a:latin typeface="Arial"/>
                <a:ea typeface="Meiryo UI"/>
                <a:cs typeface="+mn-cs"/>
              </a:endParaRPr>
            </a:p>
          </p:txBody>
        </p:sp>
        <p:sp>
          <p:nvSpPr>
            <p:cNvPr id="70" name="二等辺三角形 69">
              <a:extLst>
                <a:ext uri="{FF2B5EF4-FFF2-40B4-BE49-F238E27FC236}">
                  <a16:creationId xmlns:a16="http://schemas.microsoft.com/office/drawing/2014/main" id="{EFD70934-3041-3CD3-39FA-533E18EF35F1}"/>
                </a:ext>
              </a:extLst>
            </p:cNvPr>
            <p:cNvSpPr/>
            <p:nvPr/>
          </p:nvSpPr>
          <p:spPr>
            <a:xfrm rot="5400000" flipH="1">
              <a:off x="3522658" y="4511333"/>
              <a:ext cx="1244766" cy="198985"/>
            </a:xfrm>
            <a:prstGeom prst="triangle">
              <a:avLst/>
            </a:prstGeom>
            <a:solidFill>
              <a:sysClr val="window" lastClr="FFFFFF">
                <a:lumMod val="50000"/>
              </a:sysClr>
            </a:solidFill>
            <a:ln w="12700" cap="flat" cmpd="sng" algn="ctr">
              <a:noFill/>
              <a:prstDash val="solid"/>
              <a:miter lim="800000"/>
            </a:ln>
            <a:effectLst/>
          </p:spPr>
          <p:txBody>
            <a:bodyPr lIns="49846" tIns="49846" rIns="49846" bIns="49846"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831" b="0" i="0" u="none" strike="noStrike" kern="1200" cap="none" spc="0" normalizeH="0" baseline="0" noProof="0" err="1">
                <a:ln>
                  <a:noFill/>
                </a:ln>
                <a:solidFill>
                  <a:prstClr val="white"/>
                </a:solidFill>
                <a:effectLst/>
                <a:uLnTx/>
                <a:uFillTx/>
                <a:latin typeface="Arial"/>
                <a:ea typeface="Meiryo UI"/>
                <a:cs typeface="+mn-cs"/>
              </a:endParaRPr>
            </a:p>
          </p:txBody>
        </p:sp>
        <p:sp>
          <p:nvSpPr>
            <p:cNvPr id="71" name="楕円 70">
              <a:extLst>
                <a:ext uri="{FF2B5EF4-FFF2-40B4-BE49-F238E27FC236}">
                  <a16:creationId xmlns:a16="http://schemas.microsoft.com/office/drawing/2014/main" id="{2A099532-71D2-BAC0-A485-82503DC424BD}"/>
                </a:ext>
              </a:extLst>
            </p:cNvPr>
            <p:cNvSpPr/>
            <p:nvPr/>
          </p:nvSpPr>
          <p:spPr>
            <a:xfrm>
              <a:off x="2413602" y="2088568"/>
              <a:ext cx="396000" cy="396000"/>
            </a:xfrm>
            <a:prstGeom prst="ellipse">
              <a:avLst/>
            </a:prstGeom>
            <a:solidFill>
              <a:srgbClr val="00338D"/>
            </a:solidFill>
            <a:ln w="19050" cap="flat" cmpd="sng" algn="ctr">
              <a:solidFill>
                <a:sysClr val="window" lastClr="FFFFFF"/>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62" b="0" i="0" u="none" strike="noStrike" kern="0" cap="none" spc="0" normalizeH="0" baseline="0" noProof="0">
                  <a:ln>
                    <a:noFill/>
                  </a:ln>
                  <a:solidFill>
                    <a:prstClr val="white"/>
                  </a:solidFill>
                  <a:effectLst/>
                  <a:uLnTx/>
                  <a:uFillTx/>
                  <a:latin typeface="Arial"/>
                  <a:ea typeface="Meiryo UI"/>
                  <a:cs typeface="+mn-cs"/>
                </a:rPr>
                <a:t>1</a:t>
              </a:r>
              <a:endParaRPr kumimoji="0" lang="ja-JP" altLang="en-US" sz="1662" b="0" i="0" u="none" strike="noStrike" kern="0" cap="none" spc="0" normalizeH="0" baseline="0" noProof="0" err="1">
                <a:ln>
                  <a:noFill/>
                </a:ln>
                <a:solidFill>
                  <a:prstClr val="white"/>
                </a:solidFill>
                <a:effectLst/>
                <a:uLnTx/>
                <a:uFillTx/>
                <a:latin typeface="Arial"/>
                <a:ea typeface="Meiryo UI"/>
                <a:cs typeface="+mn-cs"/>
              </a:endParaRPr>
            </a:p>
          </p:txBody>
        </p:sp>
        <p:sp>
          <p:nvSpPr>
            <p:cNvPr id="72" name="楕円 71">
              <a:extLst>
                <a:ext uri="{FF2B5EF4-FFF2-40B4-BE49-F238E27FC236}">
                  <a16:creationId xmlns:a16="http://schemas.microsoft.com/office/drawing/2014/main" id="{3100113B-DCA0-5AA5-C172-28A595CB61FF}"/>
                </a:ext>
              </a:extLst>
            </p:cNvPr>
            <p:cNvSpPr/>
            <p:nvPr/>
          </p:nvSpPr>
          <p:spPr>
            <a:xfrm>
              <a:off x="2413602" y="3873236"/>
              <a:ext cx="396000" cy="396000"/>
            </a:xfrm>
            <a:prstGeom prst="ellipse">
              <a:avLst/>
            </a:prstGeom>
            <a:solidFill>
              <a:srgbClr val="00338D"/>
            </a:solidFill>
            <a:ln w="19050" cap="flat" cmpd="sng" algn="ctr">
              <a:solidFill>
                <a:sysClr val="window" lastClr="FFFFFF"/>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62" b="0" i="0" u="none" strike="noStrike" kern="0" cap="none" spc="0" normalizeH="0" baseline="0" noProof="0">
                  <a:ln>
                    <a:noFill/>
                  </a:ln>
                  <a:solidFill>
                    <a:prstClr val="white"/>
                  </a:solidFill>
                  <a:effectLst/>
                  <a:uLnTx/>
                  <a:uFillTx/>
                  <a:latin typeface="Arial"/>
                  <a:ea typeface="Meiryo UI"/>
                  <a:cs typeface="+mn-cs"/>
                </a:rPr>
                <a:t>2</a:t>
              </a:r>
              <a:endParaRPr kumimoji="0" lang="ja-JP" altLang="en-US" sz="1662" b="0" i="0" u="none" strike="noStrike" kern="0" cap="none" spc="0" normalizeH="0" baseline="0" noProof="0" err="1">
                <a:ln>
                  <a:noFill/>
                </a:ln>
                <a:solidFill>
                  <a:prstClr val="white"/>
                </a:solidFill>
                <a:effectLst/>
                <a:uLnTx/>
                <a:uFillTx/>
                <a:latin typeface="Arial"/>
                <a:ea typeface="Meiryo UI"/>
                <a:cs typeface="+mn-cs"/>
              </a:endParaRPr>
            </a:p>
          </p:txBody>
        </p:sp>
      </p:grpSp>
      <p:sp>
        <p:nvSpPr>
          <p:cNvPr id="75" name="テキスト ボックス 74">
            <a:extLst>
              <a:ext uri="{FF2B5EF4-FFF2-40B4-BE49-F238E27FC236}">
                <a16:creationId xmlns:a16="http://schemas.microsoft.com/office/drawing/2014/main" id="{8A45C3B5-CA4C-5B37-EA99-C13CCE543621}"/>
              </a:ext>
            </a:extLst>
          </p:cNvPr>
          <p:cNvSpPr txBox="1"/>
          <p:nvPr/>
        </p:nvSpPr>
        <p:spPr>
          <a:xfrm>
            <a:off x="967351" y="995620"/>
            <a:ext cx="7789339" cy="325730"/>
          </a:xfrm>
          <a:prstGeom prst="rect">
            <a:avLst/>
          </a:prstGeom>
          <a:noFill/>
        </p:spPr>
        <p:txBody>
          <a:bodyPr wrap="square" lIns="54610" tIns="54610" rIns="54610" bIns="54610" rtlCol="0">
            <a:spAutoFit/>
          </a:bodyPr>
          <a:lstStyle/>
          <a:p>
            <a:pPr marL="285750" indent="-285750">
              <a:spcAft>
                <a:spcPts val="600"/>
              </a:spcAft>
              <a:buFont typeface="Wingdings" panose="05000000000000000000" pitchFamily="2" charset="2"/>
              <a:buChar char="n"/>
            </a:pPr>
            <a:r>
              <a:rPr kumimoji="1" lang="ja-JP" altLang="en-US" sz="1400"/>
              <a:t>先行事業全体における各採択団体の課題の種別として、①検証課題と②構築・運用課題に分類</a:t>
            </a:r>
            <a:r>
              <a:rPr lang="ja-JP" altLang="en-US" sz="1400"/>
              <a:t>する。</a:t>
            </a:r>
            <a:endParaRPr kumimoji="1" lang="ja-JP" altLang="en-US" sz="1400"/>
          </a:p>
        </p:txBody>
      </p:sp>
    </p:spTree>
    <p:extLst>
      <p:ext uri="{BB962C8B-B14F-4D97-AF65-F5344CB8AC3E}">
        <p14:creationId xmlns:p14="http://schemas.microsoft.com/office/powerpoint/2010/main" val="1749916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6" y="177021"/>
            <a:ext cx="8522008" cy="738664"/>
          </a:xfrm>
          <a:prstGeom prst="rect">
            <a:avLst/>
          </a:prstGeom>
        </p:spPr>
        <p:txBody>
          <a:bodyPr vert="horz" lIns="0" tIns="0" rIns="0" bIns="0" rtlCol="0" anchor="ctr" anchorCtr="0">
            <a:sp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ガバメントクラウド利用有無に限らない、パブリッククラウド</a:t>
            </a:r>
            <a:br>
              <a:rPr lang="en-US" altLang="ja-JP"/>
            </a:br>
            <a:r>
              <a:rPr lang="ja-JP" altLang="en-US"/>
              <a:t>利用時の課題（</a:t>
            </a:r>
            <a:r>
              <a:rPr lang="en-US" altLang="ja-JP"/>
              <a:t>1/2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20</a:t>
            </a:fld>
            <a:endParaRPr lang="ja-JP" altLang="en-US"/>
          </a:p>
        </p:txBody>
      </p:sp>
      <p:sp>
        <p:nvSpPr>
          <p:cNvPr id="4" name="テキスト ボックス 3">
            <a:extLst>
              <a:ext uri="{FF2B5EF4-FFF2-40B4-BE49-F238E27FC236}">
                <a16:creationId xmlns:a16="http://schemas.microsoft.com/office/drawing/2014/main" id="{1DA2192A-69D6-97CE-4CD2-B3CF0FAD9AB6}"/>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8CAD6D20-41DC-9AB6-A5C8-B2C993FE4305}"/>
              </a:ext>
            </a:extLst>
          </p:cNvPr>
          <p:cNvSpPr txBox="1">
            <a:spLocks/>
          </p:cNvSpPr>
          <p:nvPr/>
        </p:nvSpPr>
        <p:spPr>
          <a:xfrm>
            <a:off x="533308" y="1399528"/>
            <a:ext cx="930462" cy="116307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15" b="1">
                <a:solidFill>
                  <a:prstClr val="white"/>
                </a:solidFill>
                <a:latin typeface="Arial"/>
              </a:rPr>
              <a:t>IAM</a:t>
            </a:r>
          </a:p>
        </p:txBody>
      </p:sp>
      <p:sp>
        <p:nvSpPr>
          <p:cNvPr id="6" name="テキスト ボックス 5">
            <a:extLst>
              <a:ext uri="{FF2B5EF4-FFF2-40B4-BE49-F238E27FC236}">
                <a16:creationId xmlns:a16="http://schemas.microsoft.com/office/drawing/2014/main" id="{616F53E1-E33A-2174-DAE7-B9CFA67F91B0}"/>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584C3402-EEE1-5BCE-058D-43B2736849A0}"/>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2B64F06C-B0D6-F7B0-C4D7-663A09F8F5B6}"/>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D017CA58-3B37-0008-4A7C-7BD8CCACA0ED}"/>
              </a:ext>
            </a:extLst>
          </p:cNvPr>
          <p:cNvSpPr txBox="1">
            <a:spLocks/>
          </p:cNvSpPr>
          <p:nvPr/>
        </p:nvSpPr>
        <p:spPr>
          <a:xfrm>
            <a:off x="3025616"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の請求管理に関して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IAM</a:t>
            </a:r>
            <a:r>
              <a:rPr kumimoji="0" lang="ja-JP" altLang="en-US" sz="1000" b="0" i="0" u="none" strike="noStrike" kern="1200" cap="none" spc="0" normalizeH="0" baseline="0" noProof="0">
                <a:ln>
                  <a:noFill/>
                </a:ln>
                <a:solidFill>
                  <a:srgbClr val="000000"/>
                </a:solidFill>
                <a:effectLst/>
                <a:uLnTx/>
                <a:uFillTx/>
                <a:latin typeface="+mj-ea"/>
                <a:ea typeface="+mj-ea"/>
                <a:cs typeface="+mn-cs"/>
              </a:rPr>
              <a:t>ポリシーの変更があると</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からアナウンスがあったため、採択団体における影響範囲を見極める必要があった。</a:t>
            </a:r>
          </a:p>
        </p:txBody>
      </p:sp>
      <p:sp>
        <p:nvSpPr>
          <p:cNvPr id="10" name="TextBox 475">
            <a:extLst>
              <a:ext uri="{FF2B5EF4-FFF2-40B4-BE49-F238E27FC236}">
                <a16:creationId xmlns:a16="http://schemas.microsoft.com/office/drawing/2014/main" id="{8BF1336B-EEC9-EF1F-7163-FF053B0B74D4}"/>
              </a:ext>
            </a:extLst>
          </p:cNvPr>
          <p:cNvSpPr txBox="1">
            <a:spLocks/>
          </p:cNvSpPr>
          <p:nvPr/>
        </p:nvSpPr>
        <p:spPr>
          <a:xfrm>
            <a:off x="1497001"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請求管理に関する</a:t>
            </a:r>
            <a:r>
              <a:rPr lang="en-US" altLang="ja-JP" sz="1015" b="1">
                <a:solidFill>
                  <a:prstClr val="white"/>
                </a:solidFill>
                <a:latin typeface="Arial"/>
              </a:rPr>
              <a:t>IAM</a:t>
            </a:r>
            <a:r>
              <a:rPr lang="ja-JP" altLang="en-US" sz="1015" b="1">
                <a:solidFill>
                  <a:prstClr val="white"/>
                </a:solidFill>
                <a:latin typeface="Arial"/>
              </a:rPr>
              <a:t>ポリシー変更の件</a:t>
            </a:r>
          </a:p>
        </p:txBody>
      </p:sp>
      <p:sp>
        <p:nvSpPr>
          <p:cNvPr id="11" name="TextBox 475">
            <a:extLst>
              <a:ext uri="{FF2B5EF4-FFF2-40B4-BE49-F238E27FC236}">
                <a16:creationId xmlns:a16="http://schemas.microsoft.com/office/drawing/2014/main" id="{BC0BB208-700D-9B4F-15B5-F4984C7A917C}"/>
              </a:ext>
            </a:extLst>
          </p:cNvPr>
          <p:cNvSpPr txBox="1">
            <a:spLocks/>
          </p:cNvSpPr>
          <p:nvPr/>
        </p:nvSpPr>
        <p:spPr>
          <a:xfrm>
            <a:off x="6215770"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デジタル庁にて自動適用テンプレート（</a:t>
            </a:r>
            <a:r>
              <a:rPr kumimoji="0" lang="en-US" altLang="ja-JP" sz="1000" b="0" i="0" u="none" strike="noStrike" kern="1200" cap="none" spc="0" normalizeH="0" baseline="0" noProof="0">
                <a:ln>
                  <a:noFill/>
                </a:ln>
                <a:solidFill>
                  <a:srgbClr val="000000"/>
                </a:solidFill>
                <a:effectLst/>
                <a:uLnTx/>
                <a:uFillTx/>
                <a:latin typeface="+mj-ea"/>
                <a:ea typeface="+mj-ea"/>
                <a:cs typeface="+mn-cs"/>
              </a:rPr>
              <a:t>SCP</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）を設定変更し、採択団体で利用しているポリシーについては影響がないことを確認した。</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p:txBody>
      </p:sp>
      <p:sp>
        <p:nvSpPr>
          <p:cNvPr id="12" name="TextBox 475">
            <a:extLst>
              <a:ext uri="{FF2B5EF4-FFF2-40B4-BE49-F238E27FC236}">
                <a16:creationId xmlns:a16="http://schemas.microsoft.com/office/drawing/2014/main" id="{86D026CB-A223-8596-5B6F-825443E88790}"/>
              </a:ext>
            </a:extLst>
          </p:cNvPr>
          <p:cNvSpPr txBox="1">
            <a:spLocks/>
          </p:cNvSpPr>
          <p:nvPr/>
        </p:nvSpPr>
        <p:spPr>
          <a:xfrm>
            <a:off x="3025616"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ハードウェア</a:t>
            </a:r>
            <a:r>
              <a:rPr kumimoji="0" lang="en-US" altLang="ja-JP" sz="1000" b="0" i="0" u="none" strike="noStrike" kern="1200" cap="none" spc="0" normalizeH="0" baseline="0" noProof="0">
                <a:ln>
                  <a:noFill/>
                </a:ln>
                <a:solidFill>
                  <a:srgbClr val="000000"/>
                </a:solidFill>
                <a:effectLst/>
                <a:uLnTx/>
                <a:uFillTx/>
                <a:latin typeface="+mj-ea"/>
                <a:ea typeface="+mj-ea"/>
                <a:cs typeface="+mn-cs"/>
              </a:rPr>
              <a:t>MFA</a:t>
            </a:r>
            <a:r>
              <a:rPr kumimoji="0" lang="ja-JP" altLang="en-US" sz="1000" b="0" i="0" u="none" strike="noStrike" kern="1200" cap="none" spc="0" normalizeH="0" baseline="0" noProof="0">
                <a:ln>
                  <a:noFill/>
                </a:ln>
                <a:solidFill>
                  <a:srgbClr val="000000"/>
                </a:solidFill>
                <a:effectLst/>
                <a:uLnTx/>
                <a:uFillTx/>
                <a:latin typeface="+mj-ea"/>
                <a:ea typeface="+mj-ea"/>
                <a:cs typeface="+mn-cs"/>
              </a:rPr>
              <a:t>デバイスを</a:t>
            </a:r>
            <a:r>
              <a:rPr kumimoji="0" lang="en-US" altLang="ja-JP" sz="1000" b="0" i="0" u="none" strike="noStrike" kern="1200" cap="none" spc="0" normalizeH="0" baseline="0" noProof="0">
                <a:ln>
                  <a:noFill/>
                </a:ln>
                <a:solidFill>
                  <a:srgbClr val="000000"/>
                </a:solidFill>
                <a:effectLst/>
                <a:uLnTx/>
                <a:uFillTx/>
                <a:latin typeface="+mj-ea"/>
                <a:ea typeface="+mj-ea"/>
                <a:cs typeface="+mn-cs"/>
              </a:rPr>
              <a:t>admin</a:t>
            </a:r>
            <a:r>
              <a:rPr kumimoji="0" lang="ja-JP" altLang="en-US" sz="1000" b="0" i="0" u="none" strike="noStrike" kern="1200" cap="none" spc="0" normalizeH="0" baseline="0" noProof="0">
                <a:ln>
                  <a:noFill/>
                </a:ln>
                <a:solidFill>
                  <a:srgbClr val="000000"/>
                </a:solidFill>
                <a:effectLst/>
                <a:uLnTx/>
                <a:uFillTx/>
                <a:latin typeface="+mj-ea"/>
                <a:ea typeface="+mj-ea"/>
                <a:cs typeface="+mn-cs"/>
              </a:rPr>
              <a:t>ユーザーへ登録しようとしたところ、登録できず、デジタル庁での制御有無を確認する必要がある。</a:t>
            </a:r>
          </a:p>
        </p:txBody>
      </p:sp>
      <p:sp>
        <p:nvSpPr>
          <p:cNvPr id="13" name="TextBox 475">
            <a:extLst>
              <a:ext uri="{FF2B5EF4-FFF2-40B4-BE49-F238E27FC236}">
                <a16:creationId xmlns:a16="http://schemas.microsoft.com/office/drawing/2014/main" id="{9A6E3E4C-7419-48DB-A2F1-4D8A45BFF171}"/>
              </a:ext>
            </a:extLst>
          </p:cNvPr>
          <p:cNvSpPr txBox="1">
            <a:spLocks/>
          </p:cNvSpPr>
          <p:nvPr/>
        </p:nvSpPr>
        <p:spPr>
          <a:xfrm>
            <a:off x="1497001" y="2595838"/>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z="1015" b="1">
                <a:solidFill>
                  <a:prstClr val="white"/>
                </a:solidFill>
                <a:latin typeface="Arial"/>
              </a:rPr>
              <a:t>MFA</a:t>
            </a:r>
            <a:r>
              <a:rPr lang="ja-JP" altLang="en-US" sz="1015" b="1">
                <a:solidFill>
                  <a:prstClr val="white"/>
                </a:solidFill>
                <a:latin typeface="Arial"/>
              </a:rPr>
              <a:t>デバイスの登録</a:t>
            </a:r>
            <a:endParaRPr lang="en-US" altLang="ja-JP" sz="1015" b="1">
              <a:solidFill>
                <a:prstClr val="white"/>
              </a:solidFill>
              <a:latin typeface="Arial"/>
            </a:endParaRPr>
          </a:p>
        </p:txBody>
      </p:sp>
      <p:sp>
        <p:nvSpPr>
          <p:cNvPr id="14" name="TextBox 475">
            <a:extLst>
              <a:ext uri="{FF2B5EF4-FFF2-40B4-BE49-F238E27FC236}">
                <a16:creationId xmlns:a16="http://schemas.microsoft.com/office/drawing/2014/main" id="{F1DFB3D7-DC8D-62B4-E9E6-A570C3BF1085}"/>
              </a:ext>
            </a:extLst>
          </p:cNvPr>
          <p:cNvSpPr txBox="1">
            <a:spLocks/>
          </p:cNvSpPr>
          <p:nvPr/>
        </p:nvSpPr>
        <p:spPr>
          <a:xfrm>
            <a:off x="6215770"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a:ln>
                  <a:noFill/>
                </a:ln>
                <a:effectLst/>
                <a:uLnTx/>
                <a:uFillTx/>
                <a:latin typeface="+mj-ea"/>
                <a:ea typeface="+mj-ea"/>
                <a:cs typeface="+mn-cs"/>
              </a:rPr>
              <a:t>AWS</a:t>
            </a:r>
            <a:r>
              <a:rPr kumimoji="0" lang="ja-JP" altLang="en-US" sz="1000" b="0" i="0" u="none" strike="noStrike" kern="1200" cap="none" spc="0" normalizeH="0" baseline="0" noProof="0">
                <a:ln>
                  <a:noFill/>
                </a:ln>
                <a:effectLst/>
                <a:uLnTx/>
                <a:uFillTx/>
                <a:latin typeface="+mj-ea"/>
                <a:ea typeface="+mj-ea"/>
                <a:cs typeface="+mn-cs"/>
              </a:rPr>
              <a:t>ではユーザーガイド</a:t>
            </a:r>
            <a:r>
              <a:rPr kumimoji="0" lang="ja-JP" altLang="pt-BR" sz="1000" b="0" i="0" u="none" strike="noStrike" kern="1200" cap="none" spc="0" normalizeH="0" baseline="0" noProof="0">
                <a:ln>
                  <a:noFill/>
                </a:ln>
                <a:effectLst/>
                <a:uLnTx/>
                <a:uFillTx/>
                <a:latin typeface="+mj-ea"/>
                <a:ea typeface="+mj-ea"/>
                <a:cs typeface="+mn-cs"/>
              </a:rPr>
              <a:t>に記載のあるデバイスやソフトウェア</a:t>
            </a:r>
            <a:r>
              <a:rPr kumimoji="0" lang="pt-BR" altLang="ja-JP" sz="1000" b="0" i="0" u="none" strike="noStrike" kern="1200" cap="none" spc="0" normalizeH="0" baseline="0" noProof="0">
                <a:ln>
                  <a:noFill/>
                </a:ln>
                <a:effectLst/>
                <a:uLnTx/>
                <a:uFillTx/>
                <a:latin typeface="+mj-ea"/>
                <a:ea typeface="+mj-ea"/>
                <a:cs typeface="+mn-cs"/>
              </a:rPr>
              <a:t>MFA</a:t>
            </a:r>
            <a:r>
              <a:rPr kumimoji="0" lang="ja-JP" altLang="pt-BR" sz="1000" b="0" i="0" u="none" strike="noStrike" kern="1200" cap="none" spc="0" normalizeH="0" baseline="0" noProof="0">
                <a:ln>
                  <a:noFill/>
                </a:ln>
                <a:effectLst/>
                <a:uLnTx/>
                <a:uFillTx/>
                <a:latin typeface="+mj-ea"/>
                <a:ea typeface="+mj-ea"/>
                <a:cs typeface="+mn-cs"/>
              </a:rPr>
              <a:t>にしか対応していない</a:t>
            </a:r>
            <a:r>
              <a:rPr kumimoji="0" lang="ja-JP" altLang="en-US" sz="1000" b="0" i="0" u="none" strike="noStrike" kern="1200" cap="none" spc="0" normalizeH="0" baseline="0" noProof="0">
                <a:ln>
                  <a:noFill/>
                </a:ln>
                <a:effectLst/>
                <a:uLnTx/>
                <a:uFillTx/>
                <a:latin typeface="+mj-ea"/>
                <a:ea typeface="+mj-ea"/>
                <a:cs typeface="+mn-cs"/>
              </a:rPr>
              <a:t>ため</a:t>
            </a:r>
            <a:r>
              <a:rPr kumimoji="0" lang="ja-JP" altLang="pt-BR" sz="1000" b="0" i="0" u="none" strike="noStrike" kern="1200" cap="none" spc="0" normalizeH="0" baseline="0" noProof="0">
                <a:ln>
                  <a:noFill/>
                </a:ln>
                <a:effectLst/>
                <a:uLnTx/>
                <a:uFillTx/>
                <a:latin typeface="+mj-ea"/>
                <a:ea typeface="+mj-ea"/>
                <a:cs typeface="+mn-cs"/>
              </a:rPr>
              <a:t>、対応外のデバイス</a:t>
            </a:r>
            <a:r>
              <a:rPr kumimoji="0" lang="ja-JP" altLang="en-US" sz="1000" b="0" i="0" u="none" strike="noStrike" kern="1200" cap="none" spc="0" normalizeH="0" baseline="0" noProof="0">
                <a:ln>
                  <a:noFill/>
                </a:ln>
                <a:effectLst/>
                <a:uLnTx/>
                <a:uFillTx/>
                <a:latin typeface="+mj-ea"/>
                <a:ea typeface="+mj-ea"/>
                <a:cs typeface="+mn-cs"/>
              </a:rPr>
              <a:t>を使用した</a:t>
            </a:r>
            <a:r>
              <a:rPr kumimoji="0" lang="ja-JP" altLang="pt-BR" sz="1000" b="0" i="0" u="none" strike="noStrike" kern="1200" cap="none" spc="0" normalizeH="0" baseline="0" noProof="0">
                <a:ln>
                  <a:noFill/>
                </a:ln>
                <a:effectLst/>
                <a:uLnTx/>
                <a:uFillTx/>
                <a:latin typeface="+mj-ea"/>
                <a:ea typeface="+mj-ea"/>
                <a:cs typeface="+mn-cs"/>
              </a:rPr>
              <a:t>可能性があ</a:t>
            </a:r>
            <a:r>
              <a:rPr kumimoji="0" lang="ja-JP" altLang="en-US" sz="1000" b="0" i="0" u="none" strike="noStrike" kern="1200" cap="none" spc="0" normalizeH="0" baseline="0" noProof="0">
                <a:ln>
                  <a:noFill/>
                </a:ln>
                <a:effectLst/>
                <a:uLnTx/>
                <a:uFillTx/>
                <a:latin typeface="+mj-ea"/>
                <a:ea typeface="+mj-ea"/>
                <a:cs typeface="+mn-cs"/>
              </a:rPr>
              <a:t>る</a:t>
            </a:r>
            <a:r>
              <a:rPr kumimoji="0" lang="ja-JP" altLang="pt-BR" sz="1000" b="0" i="0" u="none" strike="noStrike" kern="1200" cap="none" spc="0" normalizeH="0" baseline="0" noProof="0">
                <a:ln>
                  <a:noFill/>
                </a:ln>
                <a:effectLst/>
                <a:uLnTx/>
                <a:uFillTx/>
                <a:latin typeface="+mj-ea"/>
                <a:ea typeface="+mj-ea"/>
                <a:cs typeface="+mn-cs"/>
              </a:rPr>
              <a:t>。</a:t>
            </a:r>
            <a:r>
              <a:rPr kumimoji="0" lang="ja-JP" altLang="pt-BR" sz="1000" b="0" i="0" u="none" kern="1200" cap="none" spc="0" normalizeH="0" baseline="0" noProof="0">
                <a:ln>
                  <a:noFill/>
                </a:ln>
                <a:effectLst/>
                <a:uLnTx/>
                <a:uFillTx/>
                <a:latin typeface="+mj-ea"/>
                <a:ea typeface="+mj-ea"/>
                <a:cs typeface="+mn-cs"/>
              </a:rPr>
              <a:t>デジタル庁特有のデバイス制限は行っていな</a:t>
            </a:r>
            <a:r>
              <a:rPr kumimoji="0" lang="ja-JP" altLang="en-US" sz="1000" b="0" i="0" u="none" kern="1200" cap="none" spc="0" normalizeH="0" baseline="0" noProof="0">
                <a:ln>
                  <a:noFill/>
                </a:ln>
                <a:effectLst/>
                <a:uLnTx/>
                <a:uFillTx/>
                <a:latin typeface="+mj-ea"/>
                <a:ea typeface="+mj-ea"/>
                <a:cs typeface="+mn-cs"/>
              </a:rPr>
              <a:t>いため、</a:t>
            </a:r>
            <a:r>
              <a:rPr kumimoji="0" lang="en-US" altLang="ja-JP" sz="1000" b="0" i="0" u="none" strike="noStrike" kern="1200" cap="none" spc="0" normalizeH="0" baseline="0" noProof="0">
                <a:ln>
                  <a:noFill/>
                </a:ln>
                <a:effectLst/>
                <a:uLnTx/>
                <a:uFillTx/>
                <a:latin typeface="+mj-ea"/>
                <a:ea typeface="+mj-ea"/>
                <a:cs typeface="+mn-cs"/>
              </a:rPr>
              <a:t>AWS</a:t>
            </a:r>
            <a:r>
              <a:rPr kumimoji="0" lang="ja-JP" altLang="en-US" sz="1000" b="0" i="0" u="none" strike="noStrike" kern="1200" cap="none" spc="0" normalizeH="0" baseline="0" noProof="0">
                <a:ln>
                  <a:noFill/>
                </a:ln>
                <a:effectLst/>
                <a:uLnTx/>
                <a:uFillTx/>
                <a:latin typeface="+mj-ea"/>
                <a:ea typeface="+mj-ea"/>
                <a:cs typeface="+mn-cs"/>
              </a:rPr>
              <a:t>のユーザーガイドに記載があるデバイスを使用する必要がある。</a:t>
            </a:r>
          </a:p>
        </p:txBody>
      </p:sp>
      <p:sp>
        <p:nvSpPr>
          <p:cNvPr id="15" name="TextBox 475">
            <a:extLst>
              <a:ext uri="{FF2B5EF4-FFF2-40B4-BE49-F238E27FC236}">
                <a16:creationId xmlns:a16="http://schemas.microsoft.com/office/drawing/2014/main" id="{AA83B023-5920-8F3C-4ABA-4218B01D934C}"/>
              </a:ext>
            </a:extLst>
          </p:cNvPr>
          <p:cNvSpPr txBox="1">
            <a:spLocks/>
          </p:cNvSpPr>
          <p:nvPr/>
        </p:nvSpPr>
        <p:spPr>
          <a:xfrm>
            <a:off x="533308" y="2595834"/>
            <a:ext cx="930462" cy="116307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15" b="1">
                <a:solidFill>
                  <a:prstClr val="white"/>
                </a:solidFill>
                <a:latin typeface="Arial"/>
              </a:rPr>
              <a:t>MFA</a:t>
            </a:r>
            <a:r>
              <a:rPr lang="ja-JP" altLang="en-US" sz="1015" b="1">
                <a:solidFill>
                  <a:prstClr val="white"/>
                </a:solidFill>
                <a:latin typeface="Arial"/>
              </a:rPr>
              <a:t>デバイス</a:t>
            </a:r>
            <a:endParaRPr kumimoji="0" lang="en-US" altLang="ja-JP" sz="1015" b="1">
              <a:solidFill>
                <a:prstClr val="white">
                  <a:lumMod val="95000"/>
                </a:prstClr>
              </a:solidFill>
              <a:latin typeface="Arial"/>
            </a:endParaRPr>
          </a:p>
        </p:txBody>
      </p:sp>
    </p:spTree>
    <p:extLst>
      <p:ext uri="{BB962C8B-B14F-4D97-AF65-F5344CB8AC3E}">
        <p14:creationId xmlns:p14="http://schemas.microsoft.com/office/powerpoint/2010/main" val="3078831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線コネクタ 18">
            <a:extLst>
              <a:ext uri="{FF2B5EF4-FFF2-40B4-BE49-F238E27FC236}">
                <a16:creationId xmlns:a16="http://schemas.microsoft.com/office/drawing/2014/main" id="{BF575281-F87B-6457-C867-BBB2EE47E348}"/>
              </a:ext>
            </a:extLst>
          </p:cNvPr>
          <p:cNvCxnSpPr>
            <a:cxnSpLocks/>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21</a:t>
            </a:fld>
            <a:endParaRPr lang="ja-JP" altLang="en-US"/>
          </a:p>
        </p:txBody>
      </p:sp>
      <p:sp>
        <p:nvSpPr>
          <p:cNvPr id="4" name="テキスト ボックス 3">
            <a:extLst>
              <a:ext uri="{FF2B5EF4-FFF2-40B4-BE49-F238E27FC236}">
                <a16:creationId xmlns:a16="http://schemas.microsoft.com/office/drawing/2014/main" id="{139FB36E-2641-467A-E7EB-02B7A1ED8E2B}"/>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TextBox 475">
            <a:extLst>
              <a:ext uri="{FF2B5EF4-FFF2-40B4-BE49-F238E27FC236}">
                <a16:creationId xmlns:a16="http://schemas.microsoft.com/office/drawing/2014/main" id="{874D59FC-A99C-2745-6A41-0D095959731C}"/>
              </a:ext>
            </a:extLst>
          </p:cNvPr>
          <p:cNvSpPr txBox="1">
            <a:spLocks/>
          </p:cNvSpPr>
          <p:nvPr/>
        </p:nvSpPr>
        <p:spPr>
          <a:xfrm>
            <a:off x="533308" y="1399528"/>
            <a:ext cx="930462" cy="116307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015" b="1">
                <a:solidFill>
                  <a:prstClr val="white"/>
                </a:solidFill>
                <a:latin typeface="Arial"/>
              </a:rPr>
              <a:t>データ転送</a:t>
            </a:r>
            <a:endParaRPr lang="en-US" altLang="ja-JP" sz="1015" b="1">
              <a:solidFill>
                <a:prstClr val="white"/>
              </a:solidFill>
              <a:latin typeface="Arial"/>
            </a:endParaRPr>
          </a:p>
        </p:txBody>
      </p:sp>
      <p:sp>
        <p:nvSpPr>
          <p:cNvPr id="6" name="テキスト ボックス 5">
            <a:extLst>
              <a:ext uri="{FF2B5EF4-FFF2-40B4-BE49-F238E27FC236}">
                <a16:creationId xmlns:a16="http://schemas.microsoft.com/office/drawing/2014/main" id="{9102B6E1-40E8-9EA8-843B-A28523384A50}"/>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テキスト ボックス 6">
            <a:extLst>
              <a:ext uri="{FF2B5EF4-FFF2-40B4-BE49-F238E27FC236}">
                <a16:creationId xmlns:a16="http://schemas.microsoft.com/office/drawing/2014/main" id="{945EA3F3-EE70-0916-DAF1-DB2153558811}"/>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8" name="テキスト ボックス 7">
            <a:extLst>
              <a:ext uri="{FF2B5EF4-FFF2-40B4-BE49-F238E27FC236}">
                <a16:creationId xmlns:a16="http://schemas.microsoft.com/office/drawing/2014/main" id="{5800C629-450D-AFC2-84AF-08AD7336E91D}"/>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76B875D5-37AD-7AAB-C5A4-89A26C3CE314}"/>
              </a:ext>
            </a:extLst>
          </p:cNvPr>
          <p:cNvSpPr txBox="1">
            <a:spLocks/>
          </p:cNvSpPr>
          <p:nvPr/>
        </p:nvSpPr>
        <p:spPr>
          <a:xfrm>
            <a:off x="3025616"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BLOB</a:t>
            </a:r>
            <a:r>
              <a:rPr kumimoji="0" lang="ja-JP" altLang="en-US" sz="1000" b="0" i="0" u="none" strike="noStrike" kern="1200" cap="none" spc="0" normalizeH="0" baseline="0" noProof="0">
                <a:ln>
                  <a:noFill/>
                </a:ln>
                <a:solidFill>
                  <a:srgbClr val="000000"/>
                </a:solidFill>
                <a:effectLst/>
                <a:uLnTx/>
                <a:uFillTx/>
                <a:latin typeface="+mj-ea"/>
                <a:ea typeface="+mj-ea"/>
                <a:cs typeface="+mn-cs"/>
              </a:rPr>
              <a:t>型とよばれるバイナリデータを大量に含む一部テーブルについて、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⇔オンプレ間のデータ転送にて、マテリアライズドビューの完全リフレッシュが長時間かかることが判明した。（オンプレ⇔オンプレ、</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では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1</a:t>
            </a:r>
            <a:r>
              <a:rPr kumimoji="0" lang="ja-JP" altLang="en-US" sz="1000" b="0" i="0" u="none" strike="noStrike" kern="1200" cap="none" spc="0" normalizeH="0" baseline="0" noProof="0">
                <a:ln>
                  <a:noFill/>
                </a:ln>
                <a:solidFill>
                  <a:srgbClr val="000000"/>
                </a:solidFill>
                <a:effectLst/>
                <a:uLnTx/>
                <a:uFillTx/>
                <a:latin typeface="+mj-ea"/>
                <a:ea typeface="+mj-ea"/>
                <a:cs typeface="+mn-cs"/>
              </a:rPr>
              <a:t>時間強で完了する処理が、</a:t>
            </a:r>
            <a:r>
              <a:rPr kumimoji="0" lang="en-US" altLang="ja-JP" sz="1000" b="0" i="0" u="none" strike="noStrike" kern="1200" cap="none" spc="0" normalizeH="0" baseline="0" noProof="0">
                <a:ln>
                  <a:noFill/>
                </a:ln>
                <a:solidFill>
                  <a:srgbClr val="000000"/>
                </a:solidFill>
                <a:effectLst/>
                <a:uLnTx/>
                <a:uFillTx/>
                <a:latin typeface="+mj-ea"/>
                <a:ea typeface="+mj-ea"/>
                <a:cs typeface="+mn-cs"/>
              </a:rPr>
              <a:t>AWS⇔</a:t>
            </a:r>
            <a:r>
              <a:rPr kumimoji="0" lang="ja-JP" altLang="en-US" sz="1000" b="0" i="0" u="none" strike="noStrike" kern="1200" cap="none" spc="0" normalizeH="0" baseline="0" noProof="0">
                <a:ln>
                  <a:noFill/>
                </a:ln>
                <a:solidFill>
                  <a:srgbClr val="000000"/>
                </a:solidFill>
                <a:effectLst/>
                <a:uLnTx/>
                <a:uFillTx/>
                <a:latin typeface="+mj-ea"/>
                <a:ea typeface="+mj-ea"/>
                <a:cs typeface="+mn-cs"/>
              </a:rPr>
              <a:t>オンプレでは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10</a:t>
            </a:r>
            <a:r>
              <a:rPr kumimoji="0" lang="ja-JP" altLang="en-US" sz="1000" b="0" i="0" u="none" strike="noStrike" kern="1200" cap="none" spc="0" normalizeH="0" baseline="0" noProof="0">
                <a:ln>
                  <a:noFill/>
                </a:ln>
                <a:solidFill>
                  <a:srgbClr val="000000"/>
                </a:solidFill>
                <a:effectLst/>
                <a:uLnTx/>
                <a:uFillTx/>
                <a:latin typeface="+mj-ea"/>
                <a:ea typeface="+mj-ea"/>
                <a:cs typeface="+mn-cs"/>
              </a:rPr>
              <a:t>時間程度必要）</a:t>
            </a:r>
          </a:p>
        </p:txBody>
      </p:sp>
      <p:sp>
        <p:nvSpPr>
          <p:cNvPr id="10" name="TextBox 475">
            <a:extLst>
              <a:ext uri="{FF2B5EF4-FFF2-40B4-BE49-F238E27FC236}">
                <a16:creationId xmlns:a16="http://schemas.microsoft.com/office/drawing/2014/main" id="{9F7F31E5-B026-20E0-2D23-D041FC558ACC}"/>
              </a:ext>
            </a:extLst>
          </p:cNvPr>
          <p:cNvSpPr txBox="1">
            <a:spLocks/>
          </p:cNvSpPr>
          <p:nvPr/>
        </p:nvSpPr>
        <p:spPr>
          <a:xfrm>
            <a:off x="1497001"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en-US" altLang="ja-JP" sz="1015" b="1">
                <a:solidFill>
                  <a:prstClr val="white"/>
                </a:solidFill>
                <a:latin typeface="Arial"/>
              </a:rPr>
              <a:t>BLOB</a:t>
            </a:r>
            <a:r>
              <a:rPr lang="ja-JP" altLang="en-US" sz="1015" b="1">
                <a:solidFill>
                  <a:prstClr val="white"/>
                </a:solidFill>
                <a:latin typeface="Arial"/>
              </a:rPr>
              <a:t>型を含む</a:t>
            </a:r>
            <a:r>
              <a:rPr lang="en-US" altLang="ja-JP" sz="1015" b="1">
                <a:solidFill>
                  <a:prstClr val="white"/>
                </a:solidFill>
                <a:latin typeface="Arial"/>
              </a:rPr>
              <a:t>AWS⇔</a:t>
            </a:r>
            <a:r>
              <a:rPr lang="ja-JP" altLang="en-US" sz="1015" b="1">
                <a:solidFill>
                  <a:prstClr val="white"/>
                </a:solidFill>
                <a:latin typeface="Arial"/>
              </a:rPr>
              <a:t>オンプレ間のデータ転送</a:t>
            </a:r>
          </a:p>
        </p:txBody>
      </p:sp>
      <p:sp>
        <p:nvSpPr>
          <p:cNvPr id="11" name="TextBox 475">
            <a:extLst>
              <a:ext uri="{FF2B5EF4-FFF2-40B4-BE49-F238E27FC236}">
                <a16:creationId xmlns:a16="http://schemas.microsoft.com/office/drawing/2014/main" id="{3E0D2C20-9A53-325A-040F-140DBCAC7DFC}"/>
              </a:ext>
            </a:extLst>
          </p:cNvPr>
          <p:cNvSpPr txBox="1">
            <a:spLocks/>
          </p:cNvSpPr>
          <p:nvPr/>
        </p:nvSpPr>
        <p:spPr>
          <a:xfrm>
            <a:off x="6215770"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err="1">
                <a:ln>
                  <a:noFill/>
                </a:ln>
                <a:solidFill>
                  <a:srgbClr val="000000"/>
                </a:solidFill>
                <a:effectLst/>
                <a:uLnTx/>
                <a:uFillTx/>
                <a:latin typeface="+mj-ea"/>
                <a:ea typeface="+mj-ea"/>
                <a:cs typeface="+mn-cs"/>
              </a:rPr>
              <a:t>OracleDB</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の仕様により</a:t>
            </a:r>
            <a:r>
              <a:rPr kumimoji="0" lang="en-US" altLang="ja-JP" sz="1000" b="0" i="0" u="none" strike="noStrike" kern="1200" cap="none" spc="0" normalizeH="0" baseline="0" noProof="0">
                <a:ln>
                  <a:noFill/>
                </a:ln>
                <a:solidFill>
                  <a:srgbClr val="000000"/>
                </a:solidFill>
                <a:effectLst/>
                <a:uLnTx/>
                <a:uFillTx/>
                <a:latin typeface="+mj-ea"/>
                <a:ea typeface="+mj-ea"/>
                <a:cs typeface="+mn-cs"/>
              </a:rPr>
              <a:t>BLOB</a:t>
            </a:r>
            <a:r>
              <a:rPr kumimoji="0" lang="ja-JP" altLang="en-US" sz="1000" b="0" i="0" u="none" strike="noStrike" kern="1200" cap="none" spc="0" normalizeH="0" baseline="0" noProof="0">
                <a:ln>
                  <a:noFill/>
                </a:ln>
                <a:solidFill>
                  <a:srgbClr val="000000"/>
                </a:solidFill>
                <a:effectLst/>
                <a:uLnTx/>
                <a:uFillTx/>
                <a:latin typeface="+mj-ea"/>
                <a:ea typeface="+mj-ea"/>
                <a:cs typeface="+mn-cs"/>
              </a:rPr>
              <a:t>型を含むテーブルの参照は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1</a:t>
            </a:r>
            <a:r>
              <a:rPr kumimoji="0" lang="ja-JP" altLang="en-US" sz="1000" b="0" i="0" u="none" strike="noStrike" kern="1200" cap="none" spc="0" normalizeH="0" baseline="0" noProof="0">
                <a:ln>
                  <a:noFill/>
                </a:ln>
                <a:solidFill>
                  <a:srgbClr val="000000"/>
                </a:solidFill>
                <a:effectLst/>
                <a:uLnTx/>
                <a:uFillTx/>
                <a:latin typeface="+mj-ea"/>
                <a:ea typeface="+mj-ea"/>
                <a:cs typeface="+mn-cs"/>
              </a:rPr>
              <a:t>行ごとに処理されるため、セグメントが異なるネットワーク間では応答速度が大きくなり処理時間が増大する。処理タイミングの変更など運用での対策が必要。</a:t>
            </a:r>
          </a:p>
        </p:txBody>
      </p:sp>
      <p:sp>
        <p:nvSpPr>
          <p:cNvPr id="13" name="タイトル 3">
            <a:extLst>
              <a:ext uri="{FF2B5EF4-FFF2-40B4-BE49-F238E27FC236}">
                <a16:creationId xmlns:a16="http://schemas.microsoft.com/office/drawing/2014/main" id="{781545AE-01C1-7216-2C10-5BD862ADFE4B}"/>
              </a:ext>
            </a:extLst>
          </p:cNvPr>
          <p:cNvSpPr txBox="1">
            <a:spLocks/>
          </p:cNvSpPr>
          <p:nvPr/>
        </p:nvSpPr>
        <p:spPr>
          <a:xfrm>
            <a:off x="1148466" y="177021"/>
            <a:ext cx="8522008" cy="738664"/>
          </a:xfrm>
          <a:prstGeom prst="rect">
            <a:avLst/>
          </a:prstGeom>
        </p:spPr>
        <p:txBody>
          <a:bodyPr vert="horz" lIns="0" tIns="0" rIns="0" bIns="0" rtlCol="0" anchor="ctr" anchorCtr="0">
            <a:sp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ガバメントクラウド利用有無に限らない、パブリッククラウド</a:t>
            </a:r>
            <a:br>
              <a:rPr lang="en-US" altLang="ja-JP"/>
            </a:br>
            <a:r>
              <a:rPr lang="ja-JP" altLang="en-US"/>
              <a:t>利用時の課題（</a:t>
            </a:r>
            <a:r>
              <a:rPr lang="en-US" altLang="ja-JP"/>
              <a:t>2/2</a:t>
            </a:r>
            <a:r>
              <a:rPr lang="ja-JP" altLang="en-US"/>
              <a:t>）</a:t>
            </a:r>
          </a:p>
        </p:txBody>
      </p:sp>
    </p:spTree>
    <p:extLst>
      <p:ext uri="{BB962C8B-B14F-4D97-AF65-F5344CB8AC3E}">
        <p14:creationId xmlns:p14="http://schemas.microsoft.com/office/powerpoint/2010/main" val="2153050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fld id="{DFD4F317-19D0-4848-B5EB-5B174DBE8CF9}" type="slidenum">
              <a:rPr lang="ja-JP" altLang="en-US" smtClean="0"/>
              <a:pPr/>
              <a:t>22</a:t>
            </a:fld>
            <a:endParaRPr lang="ja-JP" altLang="en-US"/>
          </a:p>
        </p:txBody>
      </p:sp>
    </p:spTree>
    <p:extLst>
      <p:ext uri="{BB962C8B-B14F-4D97-AF65-F5344CB8AC3E}">
        <p14:creationId xmlns:p14="http://schemas.microsoft.com/office/powerpoint/2010/main" val="17731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3</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検証課題</a:t>
            </a:r>
          </a:p>
        </p:txBody>
      </p:sp>
    </p:spTree>
    <p:extLst>
      <p:ext uri="{BB962C8B-B14F-4D97-AF65-F5344CB8AC3E}">
        <p14:creationId xmlns:p14="http://schemas.microsoft.com/office/powerpoint/2010/main" val="132212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541174"/>
          </a:xfrm>
          <a:prstGeom prst="rect">
            <a:avLst/>
          </a:prstGeom>
          <a:noFill/>
        </p:spPr>
        <p:txBody>
          <a:bodyPr wrap="square" lIns="54610" tIns="54610" rIns="54610" bIns="54610" rtlCol="0">
            <a:spAutoFit/>
          </a:bodyPr>
          <a:lstStyle/>
          <a:p>
            <a:pPr marL="285750" indent="-285750">
              <a:spcAft>
                <a:spcPts val="600"/>
              </a:spcAft>
              <a:buFont typeface="Wingdings" panose="05000000000000000000" pitchFamily="2" charset="2"/>
              <a:buChar char="n"/>
            </a:pPr>
            <a:r>
              <a:rPr kumimoji="1" lang="ja-JP" altLang="en-US" sz="1400"/>
              <a:t>地方公共団体がガバメントクラウドを利用する際の参考とするため、採択団体において各検証を進めていく中で発生した課題及びその対策・対応方針を以下のとおり整理した。</a:t>
            </a:r>
            <a:endParaRPr kumimoji="1" lang="en-US" altLang="ja-JP" sz="1400"/>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先行事業における検証課題</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4</a:t>
            </a:fld>
            <a:endParaRPr lang="ja-JP" altLang="en-US"/>
          </a:p>
        </p:txBody>
      </p:sp>
      <p:sp>
        <p:nvSpPr>
          <p:cNvPr id="2" name="テキスト ボックス 1">
            <a:extLst>
              <a:ext uri="{FF2B5EF4-FFF2-40B4-BE49-F238E27FC236}">
                <a16:creationId xmlns:a16="http://schemas.microsoft.com/office/drawing/2014/main" id="{8A71DA2B-980A-821B-8FA4-E75E1A252EB6}"/>
              </a:ext>
            </a:extLst>
          </p:cNvPr>
          <p:cNvSpPr txBox="1">
            <a:spLocks/>
          </p:cNvSpPr>
          <p:nvPr/>
        </p:nvSpPr>
        <p:spPr bwMode="gray">
          <a:xfrm>
            <a:off x="4936624" y="1717245"/>
            <a:ext cx="3828695"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108" b="1" i="0" u="none" strike="noStrike" kern="0" cap="none" spc="0" normalizeH="0" baseline="0" noProof="0">
                <a:ln>
                  <a:noFill/>
                </a:ln>
                <a:solidFill>
                  <a:prstClr val="white"/>
                </a:solidFill>
                <a:effectLst/>
                <a:uLnTx/>
                <a:uFillTx/>
                <a:latin typeface="Arial"/>
              </a:rPr>
              <a:t>課題内容</a:t>
            </a:r>
            <a:endParaRPr kumimoji="0" lang="en-US" altLang="ja-JP" sz="1108" b="1" i="0" u="none" strike="noStrike" kern="0" cap="none" spc="0" normalizeH="0" baseline="0" noProof="0">
              <a:ln>
                <a:noFill/>
              </a:ln>
              <a:solidFill>
                <a:prstClr val="white"/>
              </a:solidFill>
              <a:effectLst/>
              <a:uLnTx/>
              <a:uFillTx/>
              <a:latin typeface="Arial"/>
            </a:endParaRPr>
          </a:p>
        </p:txBody>
      </p:sp>
      <p:sp>
        <p:nvSpPr>
          <p:cNvPr id="3" name="TextBox 475">
            <a:extLst>
              <a:ext uri="{FF2B5EF4-FFF2-40B4-BE49-F238E27FC236}">
                <a16:creationId xmlns:a16="http://schemas.microsoft.com/office/drawing/2014/main" id="{07C8BE83-030C-BA4A-E6FC-303F8C1B69DC}"/>
              </a:ext>
            </a:extLst>
          </p:cNvPr>
          <p:cNvSpPr txBox="1">
            <a:spLocks/>
          </p:cNvSpPr>
          <p:nvPr/>
        </p:nvSpPr>
        <p:spPr>
          <a:xfrm>
            <a:off x="4936624" y="3876847"/>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マネージドサービスの採用など、移行検証（机上／実機）によって明らかになった課題</a:t>
            </a:r>
          </a:p>
        </p:txBody>
      </p:sp>
      <p:sp>
        <p:nvSpPr>
          <p:cNvPr id="4" name="TextBox 475">
            <a:extLst>
              <a:ext uri="{FF2B5EF4-FFF2-40B4-BE49-F238E27FC236}">
                <a16:creationId xmlns:a16="http://schemas.microsoft.com/office/drawing/2014/main" id="{6D5DB1FB-3551-DB19-97C8-7071ADEB2B1A}"/>
              </a:ext>
            </a:extLst>
          </p:cNvPr>
          <p:cNvSpPr txBox="1">
            <a:spLocks/>
          </p:cNvSpPr>
          <p:nvPr/>
        </p:nvSpPr>
        <p:spPr>
          <a:xfrm>
            <a:off x="4936624" y="2913553"/>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各採択団体のシフト移行の際に発生した課題・発見の経緯・対応策など</a:t>
            </a:r>
          </a:p>
        </p:txBody>
      </p:sp>
      <p:sp>
        <p:nvSpPr>
          <p:cNvPr id="5" name="TextBox 475">
            <a:extLst>
              <a:ext uri="{FF2B5EF4-FFF2-40B4-BE49-F238E27FC236}">
                <a16:creationId xmlns:a16="http://schemas.microsoft.com/office/drawing/2014/main" id="{8A76E397-41CA-1B4C-702F-0A40D4C64D64}"/>
              </a:ext>
            </a:extLst>
          </p:cNvPr>
          <p:cNvSpPr txBox="1">
            <a:spLocks/>
          </p:cNvSpPr>
          <p:nvPr/>
        </p:nvSpPr>
        <p:spPr>
          <a:xfrm>
            <a:off x="4936624" y="1947451"/>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各採択団体で実施している検証で発現した課題</a:t>
            </a:r>
          </a:p>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推奨構成に対する課題（意見含む）</a:t>
            </a:r>
            <a:endParaRPr kumimoji="0" lang="en-US" altLang="ja-JP" sz="1108" b="0" i="0" u="none" strike="noStrike" kern="1200" cap="none" spc="0" normalizeH="0" baseline="0" noProof="0">
              <a:ln>
                <a:noFill/>
              </a:ln>
              <a:solidFill>
                <a:srgbClr val="000000"/>
              </a:solidFill>
              <a:effectLst/>
              <a:uLnTx/>
              <a:uFillTx/>
              <a:latin typeface="Arial"/>
              <a:ea typeface="Meiryo UI"/>
              <a:cs typeface="+mn-cs"/>
            </a:endParaRPr>
          </a:p>
        </p:txBody>
      </p:sp>
      <p:sp>
        <p:nvSpPr>
          <p:cNvPr id="6" name="テキスト ボックス 5">
            <a:extLst>
              <a:ext uri="{FF2B5EF4-FFF2-40B4-BE49-F238E27FC236}">
                <a16:creationId xmlns:a16="http://schemas.microsoft.com/office/drawing/2014/main" id="{9B78411A-3796-051A-97E1-9763EBD72BCE}"/>
              </a:ext>
            </a:extLst>
          </p:cNvPr>
          <p:cNvSpPr txBox="1">
            <a:spLocks/>
          </p:cNvSpPr>
          <p:nvPr/>
        </p:nvSpPr>
        <p:spPr bwMode="gray">
          <a:xfrm>
            <a:off x="1140681" y="1717245"/>
            <a:ext cx="3746255" cy="199385"/>
          </a:xfrm>
          <a:prstGeom prst="round2SameRect">
            <a:avLst>
              <a:gd name="adj1" fmla="val 28426"/>
              <a:gd name="adj2" fmla="val 0"/>
            </a:avLst>
          </a:prstGeom>
          <a:solidFill>
            <a:srgbClr val="00338D"/>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108" b="1" i="0" u="none" strike="noStrike" kern="0" cap="none" spc="0" normalizeH="0" baseline="0" noProof="0">
                <a:ln>
                  <a:noFill/>
                </a:ln>
                <a:solidFill>
                  <a:prstClr val="white"/>
                </a:solidFill>
                <a:effectLst/>
                <a:uLnTx/>
                <a:uFillTx/>
                <a:latin typeface="Arial"/>
              </a:rPr>
              <a:t>検証種別</a:t>
            </a:r>
            <a:endParaRPr kumimoji="0" lang="en-US" altLang="ja-JP" sz="1108" b="1" i="0" u="none" strike="noStrike" kern="0" cap="none" spc="0" normalizeH="0" baseline="0" noProof="0">
              <a:ln>
                <a:noFill/>
              </a:ln>
              <a:solidFill>
                <a:prstClr val="white"/>
              </a:solidFill>
              <a:effectLst/>
              <a:uLnTx/>
              <a:uFillTx/>
              <a:latin typeface="Arial"/>
            </a:endParaRPr>
          </a:p>
        </p:txBody>
      </p:sp>
      <p:sp>
        <p:nvSpPr>
          <p:cNvPr id="7" name="TextBox 475">
            <a:extLst>
              <a:ext uri="{FF2B5EF4-FFF2-40B4-BE49-F238E27FC236}">
                <a16:creationId xmlns:a16="http://schemas.microsoft.com/office/drawing/2014/main" id="{F5962AC1-631C-DDA6-452C-D8A6F9AC5F68}"/>
              </a:ext>
            </a:extLst>
          </p:cNvPr>
          <p:cNvSpPr txBox="1">
            <a:spLocks/>
          </p:cNvSpPr>
          <p:nvPr/>
        </p:nvSpPr>
        <p:spPr>
          <a:xfrm>
            <a:off x="1140681" y="3876847"/>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a:solidFill>
                  <a:prstClr val="white"/>
                </a:solidFill>
                <a:latin typeface="Arial"/>
                <a:ea typeface="Meiryo UI"/>
              </a:rPr>
              <a:t>３</a:t>
            </a:r>
            <a:r>
              <a:rPr kumimoji="0" lang="ja-JP" altLang="en-US" sz="1108" b="1" i="0" u="none" strike="noStrike" kern="1200" cap="none" spc="0" normalizeH="0" baseline="0" noProof="0">
                <a:ln>
                  <a:noFill/>
                </a:ln>
                <a:solidFill>
                  <a:prstClr val="white"/>
                </a:solidFill>
                <a:effectLst/>
                <a:uLnTx/>
                <a:uFillTx/>
                <a:latin typeface="Arial"/>
                <a:ea typeface="Meiryo UI"/>
                <a:cs typeface="+mn-cs"/>
              </a:rPr>
              <a:t>．コストメリットや運用効率性が享受できる構成への移行</a:t>
            </a:r>
            <a:br>
              <a:rPr kumimoji="0" lang="en-US" altLang="ja-JP" sz="1108" b="1" i="0" u="none" strike="noStrike" kern="1200" cap="none" spc="0" normalizeH="0" baseline="0" noProof="0">
                <a:ln>
                  <a:noFill/>
                </a:ln>
                <a:solidFill>
                  <a:prstClr val="white"/>
                </a:solidFill>
                <a:effectLst/>
                <a:uLnTx/>
                <a:uFillTx/>
                <a:latin typeface="Arial"/>
                <a:ea typeface="Meiryo UI"/>
                <a:cs typeface="+mn-cs"/>
              </a:rPr>
            </a:br>
            <a:r>
              <a:rPr kumimoji="0" lang="ja-JP" altLang="en-US" sz="1108" b="1" i="0" u="none" strike="noStrike" kern="1200" cap="none" spc="0" normalizeH="0" baseline="0" noProof="0">
                <a:ln>
                  <a:noFill/>
                </a:ln>
                <a:solidFill>
                  <a:prstClr val="white"/>
                </a:solidFill>
                <a:effectLst/>
                <a:uLnTx/>
                <a:uFillTx/>
                <a:latin typeface="Arial"/>
                <a:ea typeface="Meiryo UI"/>
                <a:cs typeface="+mn-cs"/>
              </a:rPr>
              <a:t>　　　検証</a:t>
            </a:r>
          </a:p>
        </p:txBody>
      </p:sp>
      <p:sp>
        <p:nvSpPr>
          <p:cNvPr id="8" name="TextBox 475">
            <a:extLst>
              <a:ext uri="{FF2B5EF4-FFF2-40B4-BE49-F238E27FC236}">
                <a16:creationId xmlns:a16="http://schemas.microsoft.com/office/drawing/2014/main" id="{9A9E1E02-8DD8-5241-A1F3-23961A32F09E}"/>
              </a:ext>
            </a:extLst>
          </p:cNvPr>
          <p:cNvSpPr txBox="1">
            <a:spLocks/>
          </p:cNvSpPr>
          <p:nvPr/>
        </p:nvSpPr>
        <p:spPr>
          <a:xfrm>
            <a:off x="1140681" y="2913553"/>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２．標準準拠システムのシフト検証</a:t>
            </a:r>
            <a:endParaRPr kumimoji="0" lang="en-US" altLang="ja-JP" sz="1108" b="1" i="0" u="none" strike="noStrike" kern="1200" cap="none" spc="0" normalizeH="0" baseline="0" noProof="0">
              <a:ln>
                <a:noFill/>
              </a:ln>
              <a:solidFill>
                <a:prstClr val="white"/>
              </a:solidFill>
              <a:effectLst/>
              <a:uLnTx/>
              <a:uFillTx/>
              <a:latin typeface="Arial"/>
              <a:ea typeface="Meiryo UI"/>
              <a:cs typeface="+mn-cs"/>
            </a:endParaRPr>
          </a:p>
        </p:txBody>
      </p:sp>
      <p:sp>
        <p:nvSpPr>
          <p:cNvPr id="9" name="TextBox 475">
            <a:extLst>
              <a:ext uri="{FF2B5EF4-FFF2-40B4-BE49-F238E27FC236}">
                <a16:creationId xmlns:a16="http://schemas.microsoft.com/office/drawing/2014/main" id="{F3BE24CB-DF02-043F-FE25-E21ECE88A620}"/>
              </a:ext>
            </a:extLst>
          </p:cNvPr>
          <p:cNvSpPr txBox="1">
            <a:spLocks/>
          </p:cNvSpPr>
          <p:nvPr/>
        </p:nvSpPr>
        <p:spPr>
          <a:xfrm>
            <a:off x="1140681" y="1947451"/>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１．ネットワーク接続のあり方検証</a:t>
            </a:r>
          </a:p>
        </p:txBody>
      </p:sp>
      <p:sp>
        <p:nvSpPr>
          <p:cNvPr id="10" name="TextBox 475">
            <a:extLst>
              <a:ext uri="{FF2B5EF4-FFF2-40B4-BE49-F238E27FC236}">
                <a16:creationId xmlns:a16="http://schemas.microsoft.com/office/drawing/2014/main" id="{D7227E2D-9782-C6E5-B685-6457D91C6BE3}"/>
              </a:ext>
            </a:extLst>
          </p:cNvPr>
          <p:cNvSpPr txBox="1">
            <a:spLocks/>
          </p:cNvSpPr>
          <p:nvPr/>
        </p:nvSpPr>
        <p:spPr>
          <a:xfrm>
            <a:off x="4936624" y="4840142"/>
            <a:ext cx="3828695" cy="930462"/>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指標値の運用を開始するにあたっての各採択団体の懸念</a:t>
            </a:r>
            <a:endParaRPr kumimoji="0" lang="en-US" altLang="ja-JP" sz="1108" b="0" i="0" u="none" strike="noStrike" kern="1200" cap="none" spc="0" normalizeH="0" baseline="0" noProof="0">
              <a:ln>
                <a:noFill/>
              </a:ln>
              <a:solidFill>
                <a:srgbClr val="000000"/>
              </a:solidFill>
              <a:effectLst/>
              <a:uLnTx/>
              <a:uFillTx/>
              <a:latin typeface="Arial"/>
              <a:ea typeface="Meiryo UI"/>
              <a:cs typeface="+mn-cs"/>
            </a:endParaRPr>
          </a:p>
          <a:p>
            <a:pPr marL="158265" marR="0" lvl="0" indent="-158265"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8" b="0" i="0" u="none" strike="noStrike" kern="1200" cap="none" spc="0" normalizeH="0" baseline="0" noProof="0">
                <a:ln>
                  <a:noFill/>
                </a:ln>
                <a:solidFill>
                  <a:srgbClr val="000000"/>
                </a:solidFill>
                <a:effectLst/>
                <a:uLnTx/>
                <a:uFillTx/>
                <a:latin typeface="Arial"/>
                <a:ea typeface="Meiryo UI"/>
                <a:cs typeface="+mn-cs"/>
              </a:rPr>
              <a:t>今後の検討において留意すべき事項</a:t>
            </a:r>
          </a:p>
        </p:txBody>
      </p:sp>
      <p:sp>
        <p:nvSpPr>
          <p:cNvPr id="11" name="TextBox 475">
            <a:extLst>
              <a:ext uri="{FF2B5EF4-FFF2-40B4-BE49-F238E27FC236}">
                <a16:creationId xmlns:a16="http://schemas.microsoft.com/office/drawing/2014/main" id="{EEFF9CC8-4A5D-ECD6-962D-47E8511B31B4}"/>
              </a:ext>
            </a:extLst>
          </p:cNvPr>
          <p:cNvSpPr txBox="1">
            <a:spLocks/>
          </p:cNvSpPr>
          <p:nvPr/>
        </p:nvSpPr>
        <p:spPr>
          <a:xfrm>
            <a:off x="1140681" y="4840142"/>
            <a:ext cx="3746255" cy="930462"/>
          </a:xfrm>
          <a:prstGeom prst="rect">
            <a:avLst/>
          </a:prstGeom>
          <a:solidFill>
            <a:srgbClr val="00338D"/>
          </a:solidFill>
          <a:ln w="9525" cap="flat" cmpd="sng" algn="ctr">
            <a:solidFill>
              <a:srgbClr val="00338D"/>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8" b="1" i="0" u="none" strike="noStrike" kern="1200" cap="none" spc="0" normalizeH="0" baseline="0" noProof="0">
                <a:ln>
                  <a:noFill/>
                </a:ln>
                <a:solidFill>
                  <a:prstClr val="white"/>
                </a:solidFill>
                <a:effectLst/>
                <a:uLnTx/>
                <a:uFillTx/>
                <a:latin typeface="Arial"/>
                <a:ea typeface="Meiryo UI"/>
                <a:cs typeface="+mn-cs"/>
              </a:rPr>
              <a:t>４．運用における目標管理指標の検証</a:t>
            </a:r>
          </a:p>
        </p:txBody>
      </p:sp>
      <p:sp>
        <p:nvSpPr>
          <p:cNvPr id="12" name="テキスト ボックス 11">
            <a:extLst>
              <a:ext uri="{FF2B5EF4-FFF2-40B4-BE49-F238E27FC236}">
                <a16:creationId xmlns:a16="http://schemas.microsoft.com/office/drawing/2014/main" id="{9CB275FD-FEC1-905D-8570-59607E4D3CFC}"/>
              </a:ext>
            </a:extLst>
          </p:cNvPr>
          <p:cNvSpPr txBox="1"/>
          <p:nvPr/>
        </p:nvSpPr>
        <p:spPr>
          <a:xfrm>
            <a:off x="2327279" y="5806127"/>
            <a:ext cx="6610525" cy="396600"/>
          </a:xfrm>
          <a:prstGeom prst="rect">
            <a:avLst/>
          </a:prstGeom>
          <a:noFill/>
        </p:spPr>
        <p:txBody>
          <a:bodyPr wrap="square" lIns="50409" tIns="50409" rIns="50409" bIns="50409" rtlCol="0">
            <a:noAutofit/>
          </a:bodyPr>
          <a:lstStyle/>
          <a:p>
            <a:pPr>
              <a:spcAft>
                <a:spcPts val="554"/>
              </a:spcAft>
            </a:pPr>
            <a:r>
              <a:rPr lang="ja-JP" altLang="en-US" sz="900">
                <a:solidFill>
                  <a:srgbClr val="000000"/>
                </a:solidFill>
                <a:latin typeface="+mj-ea"/>
                <a:ea typeface="+mj-ea"/>
              </a:rPr>
              <a:t>補足：「投資対効果の検証」、「ガバメントクラウドの可変的なリソース管理のあり方の検討支援」、「早期移行団体検証の採択団体への調査」、</a:t>
            </a:r>
            <a:br>
              <a:rPr lang="en-US" altLang="ja-JP" sz="900">
                <a:solidFill>
                  <a:srgbClr val="000000"/>
                </a:solidFill>
                <a:latin typeface="+mj-ea"/>
                <a:ea typeface="+mj-ea"/>
              </a:rPr>
            </a:br>
            <a:r>
              <a:rPr lang="ja-JP" altLang="en-US" sz="900">
                <a:solidFill>
                  <a:srgbClr val="000000"/>
                </a:solidFill>
                <a:latin typeface="+mj-ea"/>
                <a:ea typeface="+mj-ea"/>
              </a:rPr>
              <a:t>　　　　 「ガバメントクラウド移行手順の改定」については、採択団体の課題は無かった。</a:t>
            </a:r>
            <a:endParaRPr lang="en-US" altLang="ja-JP" sz="900">
              <a:solidFill>
                <a:srgbClr val="000000"/>
              </a:solidFill>
              <a:latin typeface="+mj-ea"/>
              <a:ea typeface="+mj-ea"/>
            </a:endParaRPr>
          </a:p>
        </p:txBody>
      </p:sp>
    </p:spTree>
    <p:extLst>
      <p:ext uri="{BB962C8B-B14F-4D97-AF65-F5344CB8AC3E}">
        <p14:creationId xmlns:p14="http://schemas.microsoft.com/office/powerpoint/2010/main" val="423937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ネットワーク接続のあり方検証（</a:t>
            </a:r>
            <a:r>
              <a:rPr lang="en-US" altLang="ja-JP"/>
              <a:t>1/2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5</a:t>
            </a:fld>
            <a:endParaRPr lang="ja-JP" altLang="en-US"/>
          </a:p>
        </p:txBody>
      </p:sp>
      <p:sp>
        <p:nvSpPr>
          <p:cNvPr id="4" name="テキスト ボックス 3">
            <a:extLst>
              <a:ext uri="{FF2B5EF4-FFF2-40B4-BE49-F238E27FC236}">
                <a16:creationId xmlns:a16="http://schemas.microsoft.com/office/drawing/2014/main" id="{76ED16DE-1BDE-9CB9-3B2A-AC11A4DBCADF}"/>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テキスト ボックス 4">
            <a:extLst>
              <a:ext uri="{FF2B5EF4-FFF2-40B4-BE49-F238E27FC236}">
                <a16:creationId xmlns:a16="http://schemas.microsoft.com/office/drawing/2014/main" id="{63CA7FD0-2413-476E-65B2-8225FA6019C4}"/>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6" name="テキスト ボックス 5">
            <a:extLst>
              <a:ext uri="{FF2B5EF4-FFF2-40B4-BE49-F238E27FC236}">
                <a16:creationId xmlns:a16="http://schemas.microsoft.com/office/drawing/2014/main" id="{77B10B51-094F-B851-08F0-E7AC7B7DDF98}"/>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7" name="テキスト ボックス 6">
            <a:extLst>
              <a:ext uri="{FF2B5EF4-FFF2-40B4-BE49-F238E27FC236}">
                <a16:creationId xmlns:a16="http://schemas.microsoft.com/office/drawing/2014/main" id="{8C3669BA-7785-6F73-9962-CC994D6C21DD}"/>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51727041-27F8-779E-CD5F-A6B304FA3B95}"/>
              </a:ext>
            </a:extLst>
          </p:cNvPr>
          <p:cNvSpPr txBox="1">
            <a:spLocks/>
          </p:cNvSpPr>
          <p:nvPr/>
        </p:nvSpPr>
        <p:spPr>
          <a:xfrm>
            <a:off x="1497001" y="1395190"/>
            <a:ext cx="1495385" cy="116280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a:ln>
                  <a:noFill/>
                </a:ln>
                <a:solidFill>
                  <a:prstClr val="white"/>
                </a:solidFill>
                <a:effectLst/>
                <a:uLnTx/>
                <a:uFillTx/>
                <a:latin typeface="Arial"/>
                <a:ea typeface="Meiryo UI"/>
                <a:cs typeface="+mn-cs"/>
              </a:rPr>
              <a:t>アクセス回線区間における仕様上の上限について</a:t>
            </a:r>
          </a:p>
        </p:txBody>
      </p:sp>
      <p:sp>
        <p:nvSpPr>
          <p:cNvPr id="10" name="TextBox 475">
            <a:extLst>
              <a:ext uri="{FF2B5EF4-FFF2-40B4-BE49-F238E27FC236}">
                <a16:creationId xmlns:a16="http://schemas.microsoft.com/office/drawing/2014/main" id="{86CA7ECD-2ADD-61BD-0E0D-5E04E274214F}"/>
              </a:ext>
            </a:extLst>
          </p:cNvPr>
          <p:cNvSpPr txBox="1">
            <a:spLocks/>
          </p:cNvSpPr>
          <p:nvPr/>
        </p:nvSpPr>
        <p:spPr>
          <a:xfrm>
            <a:off x="3025616" y="1395190"/>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rPr>
              <a:t>アクセス回線区間の経路数、広報経路数等について上限がある。</a:t>
            </a:r>
          </a:p>
        </p:txBody>
      </p:sp>
      <p:sp>
        <p:nvSpPr>
          <p:cNvPr id="11" name="TextBox 475">
            <a:extLst>
              <a:ext uri="{FF2B5EF4-FFF2-40B4-BE49-F238E27FC236}">
                <a16:creationId xmlns:a16="http://schemas.microsoft.com/office/drawing/2014/main" id="{0D97F8AD-6E95-12AF-D783-DCBEBDEC9227}"/>
              </a:ext>
            </a:extLst>
          </p:cNvPr>
          <p:cNvSpPr txBox="1">
            <a:spLocks/>
          </p:cNvSpPr>
          <p:nvPr/>
        </p:nvSpPr>
        <p:spPr>
          <a:xfrm>
            <a:off x="6215770" y="1395190"/>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rPr>
              <a:t>閉域ネットワーク共同利用の場合、回線仕様について確認の上、ネットワークの利用団体数について調整する必要がある。</a:t>
            </a:r>
            <a:endParaRPr kumimoji="0" lang="en-US" altLang="ja-JP" sz="1000" b="0" i="0" u="none" strike="noStrike" kern="1200" cap="none" spc="0" normalizeH="0" baseline="0" noProof="0">
              <a:ln>
                <a:noFill/>
              </a:ln>
              <a:solidFill>
                <a:srgbClr val="000000"/>
              </a:solidFill>
              <a:effectLst/>
              <a:uLnTx/>
              <a:uFillTx/>
              <a:latin typeface="+mj-ea"/>
              <a:ea typeface="+mj-ea"/>
            </a:endParaRPr>
          </a:p>
        </p:txBody>
      </p:sp>
      <p:sp>
        <p:nvSpPr>
          <p:cNvPr id="12" name="TextBox 475">
            <a:extLst>
              <a:ext uri="{FF2B5EF4-FFF2-40B4-BE49-F238E27FC236}">
                <a16:creationId xmlns:a16="http://schemas.microsoft.com/office/drawing/2014/main" id="{2FF667ED-CBFA-1CF2-7A34-756658B35AC4}"/>
              </a:ext>
            </a:extLst>
          </p:cNvPr>
          <p:cNvSpPr txBox="1">
            <a:spLocks/>
          </p:cNvSpPr>
          <p:nvPr/>
        </p:nvSpPr>
        <p:spPr>
          <a:xfrm>
            <a:off x="533308" y="1394906"/>
            <a:ext cx="930462" cy="2359391"/>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制限</a:t>
            </a:r>
            <a:endParaRPr kumimoji="0" lang="en-US" sz="1015" b="1">
              <a:solidFill>
                <a:prstClr val="white">
                  <a:lumMod val="95000"/>
                </a:prstClr>
              </a:solidFill>
              <a:latin typeface="Arial"/>
            </a:endParaRPr>
          </a:p>
        </p:txBody>
      </p:sp>
      <p:sp>
        <p:nvSpPr>
          <p:cNvPr id="14" name="TextBox 475">
            <a:extLst>
              <a:ext uri="{FF2B5EF4-FFF2-40B4-BE49-F238E27FC236}">
                <a16:creationId xmlns:a16="http://schemas.microsoft.com/office/drawing/2014/main" id="{B80FB3D8-46DE-7A72-A8B7-39C93EBF3AC9}"/>
              </a:ext>
            </a:extLst>
          </p:cNvPr>
          <p:cNvSpPr txBox="1">
            <a:spLocks/>
          </p:cNvSpPr>
          <p:nvPr/>
        </p:nvSpPr>
        <p:spPr>
          <a:xfrm>
            <a:off x="3025616" y="2591497"/>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srgbClr val="000000"/>
                </a:solidFill>
                <a:effectLst/>
                <a:uLnTx/>
                <a:uFillTx/>
                <a:latin typeface="+mj-ea"/>
                <a:ea typeface="+mj-ea"/>
              </a:rPr>
              <a:t>CSP</a:t>
            </a:r>
            <a:r>
              <a:rPr kumimoji="0" lang="ja-JP" altLang="en-US" sz="1000" b="0" i="0" u="none" strike="noStrike" kern="1200" cap="none" spc="0" normalizeH="0" baseline="0" noProof="0">
                <a:ln>
                  <a:noFill/>
                </a:ln>
                <a:solidFill>
                  <a:srgbClr val="000000"/>
                </a:solidFill>
                <a:effectLst/>
                <a:uLnTx/>
                <a:uFillTx/>
                <a:latin typeface="+mj-ea"/>
                <a:ea typeface="+mj-ea"/>
              </a:rPr>
              <a:t>におけるネットワークの中継ハブ（</a:t>
            </a:r>
            <a:r>
              <a:rPr kumimoji="0" lang="en-US" altLang="ja-JP" sz="1000" b="0" i="0" u="none" strike="noStrike" kern="1200" cap="none" spc="0" normalizeH="0" baseline="0" noProof="0">
                <a:ln>
                  <a:noFill/>
                </a:ln>
                <a:solidFill>
                  <a:srgbClr val="000000"/>
                </a:solidFill>
                <a:effectLst/>
                <a:uLnTx/>
                <a:uFillTx/>
                <a:latin typeface="+mj-ea"/>
                <a:ea typeface="+mj-ea"/>
              </a:rPr>
              <a:t>Transit Gateway</a:t>
            </a:r>
            <a:r>
              <a:rPr kumimoji="0" lang="ja-JP" altLang="en-US" sz="1000" b="0" i="0" u="none" strike="noStrike" kern="1200" cap="none" spc="0" normalizeH="0" baseline="0" noProof="0">
                <a:ln>
                  <a:noFill/>
                </a:ln>
                <a:solidFill>
                  <a:srgbClr val="000000"/>
                </a:solidFill>
                <a:effectLst/>
                <a:uLnTx/>
                <a:uFillTx/>
                <a:latin typeface="+mj-ea"/>
                <a:ea typeface="+mj-ea"/>
              </a:rPr>
              <a:t>等）にはクォータ制限があるため、閉域ネットワーク共同利用の場合、接続上限に達する場合がある。</a:t>
            </a:r>
          </a:p>
        </p:txBody>
      </p:sp>
      <p:sp>
        <p:nvSpPr>
          <p:cNvPr id="15" name="TextBox 475">
            <a:extLst>
              <a:ext uri="{FF2B5EF4-FFF2-40B4-BE49-F238E27FC236}">
                <a16:creationId xmlns:a16="http://schemas.microsoft.com/office/drawing/2014/main" id="{193B4F1C-0BFE-FBC2-D9A6-37ADDBE6CE92}"/>
              </a:ext>
            </a:extLst>
          </p:cNvPr>
          <p:cNvSpPr txBox="1">
            <a:spLocks/>
          </p:cNvSpPr>
          <p:nvPr/>
        </p:nvSpPr>
        <p:spPr>
          <a:xfrm>
            <a:off x="6215770" y="2591497"/>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rPr>
              <a:t>クォータ制限</a:t>
            </a:r>
            <a:r>
              <a:rPr kumimoji="0" lang="ja-JP" altLang="en-US" sz="1000" b="0" i="0" u="none" strike="noStrike" kern="1200" cap="none" spc="0" normalizeH="0" baseline="0" noProof="0">
                <a:ln>
                  <a:noFill/>
                </a:ln>
                <a:effectLst/>
                <a:uLnTx/>
                <a:uFillTx/>
                <a:latin typeface="+mj-ea"/>
                <a:ea typeface="+mj-ea"/>
              </a:rPr>
              <a:t>のついては、</a:t>
            </a:r>
            <a:r>
              <a:rPr kumimoji="0" lang="en-US" altLang="ja-JP" sz="1000" b="0" i="0" u="none" strike="noStrike" kern="1200" cap="none" spc="0" normalizeH="0" baseline="0" noProof="0">
                <a:ln>
                  <a:noFill/>
                </a:ln>
                <a:effectLst/>
                <a:uLnTx/>
                <a:uFillTx/>
                <a:latin typeface="+mj-ea"/>
                <a:ea typeface="+mj-ea"/>
              </a:rPr>
              <a:t>CSP</a:t>
            </a:r>
            <a:r>
              <a:rPr kumimoji="0" lang="ja-JP" altLang="en-US" sz="1000" b="0" i="0" u="none" strike="noStrike" kern="1200" cap="none" spc="0" normalizeH="0" baseline="0" noProof="0">
                <a:ln>
                  <a:noFill/>
                </a:ln>
                <a:effectLst/>
                <a:uLnTx/>
                <a:uFillTx/>
                <a:latin typeface="+mj-ea"/>
                <a:ea typeface="+mj-ea"/>
              </a:rPr>
              <a:t>への申請の都度、ユースケースに基づき上限緩和の審査が行われるため、設計時に接続団体数等を考慮する必要がある。</a:t>
            </a:r>
          </a:p>
        </p:txBody>
      </p:sp>
      <p:sp>
        <p:nvSpPr>
          <p:cNvPr id="16" name="TextBox 475">
            <a:extLst>
              <a:ext uri="{FF2B5EF4-FFF2-40B4-BE49-F238E27FC236}">
                <a16:creationId xmlns:a16="http://schemas.microsoft.com/office/drawing/2014/main" id="{145270FD-C8F2-1489-1A15-8FE2641C7103}"/>
              </a:ext>
            </a:extLst>
          </p:cNvPr>
          <p:cNvSpPr txBox="1">
            <a:spLocks/>
          </p:cNvSpPr>
          <p:nvPr/>
        </p:nvSpPr>
        <p:spPr>
          <a:xfrm>
            <a:off x="1497001" y="2591497"/>
            <a:ext cx="1495385" cy="116280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15" b="1" i="0" u="none" strike="noStrike" kern="1200" cap="none" spc="0" normalizeH="0" baseline="0" noProof="0">
                <a:ln>
                  <a:noFill/>
                </a:ln>
                <a:solidFill>
                  <a:prstClr val="white"/>
                </a:solidFill>
                <a:effectLst/>
                <a:uLnTx/>
                <a:uFillTx/>
                <a:latin typeface="Arial"/>
                <a:ea typeface="Meiryo UI"/>
                <a:cs typeface="+mn-cs"/>
              </a:rPr>
              <a:t>CSP</a:t>
            </a:r>
            <a:r>
              <a:rPr kumimoji="0" lang="ja-JP" altLang="en-US" sz="1015" b="1" i="0" u="none" strike="noStrike" kern="1200" cap="none" spc="0" normalizeH="0" baseline="0" noProof="0">
                <a:ln>
                  <a:noFill/>
                </a:ln>
                <a:solidFill>
                  <a:prstClr val="white"/>
                </a:solidFill>
                <a:effectLst/>
                <a:uLnTx/>
                <a:uFillTx/>
                <a:latin typeface="Arial"/>
                <a:ea typeface="Meiryo UI"/>
                <a:cs typeface="+mn-cs"/>
              </a:rPr>
              <a:t>のネットワークに関するクォータ制限について</a:t>
            </a:r>
          </a:p>
        </p:txBody>
      </p:sp>
      <p:sp>
        <p:nvSpPr>
          <p:cNvPr id="21" name="TextBox 475">
            <a:extLst>
              <a:ext uri="{FF2B5EF4-FFF2-40B4-BE49-F238E27FC236}">
                <a16:creationId xmlns:a16="http://schemas.microsoft.com/office/drawing/2014/main" id="{6047B968-723D-0649-5CD8-E961925245B8}"/>
              </a:ext>
            </a:extLst>
          </p:cNvPr>
          <p:cNvSpPr txBox="1">
            <a:spLocks/>
          </p:cNvSpPr>
          <p:nvPr/>
        </p:nvSpPr>
        <p:spPr>
          <a:xfrm>
            <a:off x="533308" y="3780300"/>
            <a:ext cx="930462" cy="2355809"/>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メンテナンス</a:t>
            </a:r>
            <a:endParaRPr kumimoji="0" lang="en-US" sz="1015" b="1">
              <a:solidFill>
                <a:prstClr val="white">
                  <a:lumMod val="95000"/>
                </a:prstClr>
              </a:solidFill>
              <a:latin typeface="Arial"/>
            </a:endParaRPr>
          </a:p>
        </p:txBody>
      </p:sp>
      <p:sp>
        <p:nvSpPr>
          <p:cNvPr id="23" name="TextBox 475">
            <a:extLst>
              <a:ext uri="{FF2B5EF4-FFF2-40B4-BE49-F238E27FC236}">
                <a16:creationId xmlns:a16="http://schemas.microsoft.com/office/drawing/2014/main" id="{75AE7B48-1228-C4EB-F28C-EAF3FBB20919}"/>
              </a:ext>
            </a:extLst>
          </p:cNvPr>
          <p:cNvSpPr txBox="1">
            <a:spLocks/>
          </p:cNvSpPr>
          <p:nvPr/>
        </p:nvSpPr>
        <p:spPr>
          <a:xfrm>
            <a:off x="3025616" y="4984242"/>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rPr>
              <a:t>閉域ネットワークを共同利用する場合、アクセス回線区間や</a:t>
            </a:r>
            <a:r>
              <a:rPr kumimoji="0" lang="en-US" altLang="ja-JP" sz="1000" b="0" i="0" u="none" strike="noStrike" kern="1200" cap="none" spc="0" normalizeH="0" baseline="0" noProof="0">
                <a:ln>
                  <a:noFill/>
                </a:ln>
                <a:solidFill>
                  <a:srgbClr val="000000"/>
                </a:solidFill>
                <a:effectLst/>
                <a:uLnTx/>
                <a:uFillTx/>
                <a:latin typeface="+mj-ea"/>
                <a:ea typeface="+mj-ea"/>
              </a:rPr>
              <a:t>CSP</a:t>
            </a:r>
            <a:r>
              <a:rPr kumimoji="0" lang="ja-JP" altLang="en-US" sz="1000" b="0" i="0" u="none" strike="noStrike" kern="1200" cap="none" spc="0" normalizeH="0" baseline="0" noProof="0">
                <a:ln>
                  <a:noFill/>
                </a:ln>
                <a:solidFill>
                  <a:srgbClr val="000000"/>
                </a:solidFill>
                <a:effectLst/>
                <a:uLnTx/>
                <a:uFillTx/>
                <a:latin typeface="+mj-ea"/>
                <a:ea typeface="+mj-ea"/>
              </a:rPr>
              <a:t>接続区間の帯域変更時やルーティング設定変更時には、各団体のネットワークに影響を与える可能性がある。</a:t>
            </a:r>
          </a:p>
        </p:txBody>
      </p:sp>
      <p:sp>
        <p:nvSpPr>
          <p:cNvPr id="24" name="TextBox 475">
            <a:extLst>
              <a:ext uri="{FF2B5EF4-FFF2-40B4-BE49-F238E27FC236}">
                <a16:creationId xmlns:a16="http://schemas.microsoft.com/office/drawing/2014/main" id="{C251A868-501C-EA5E-4E06-1B00B80B8BD0}"/>
              </a:ext>
            </a:extLst>
          </p:cNvPr>
          <p:cNvSpPr txBox="1">
            <a:spLocks/>
          </p:cNvSpPr>
          <p:nvPr/>
        </p:nvSpPr>
        <p:spPr>
          <a:xfrm>
            <a:off x="6215770" y="4984242"/>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rPr>
              <a:t>団体間で作業日時の調整が必要である。</a:t>
            </a:r>
          </a:p>
        </p:txBody>
      </p:sp>
      <p:sp>
        <p:nvSpPr>
          <p:cNvPr id="26" name="TextBox 475">
            <a:extLst>
              <a:ext uri="{FF2B5EF4-FFF2-40B4-BE49-F238E27FC236}">
                <a16:creationId xmlns:a16="http://schemas.microsoft.com/office/drawing/2014/main" id="{B5577EA7-6512-A851-423A-18D43B976B53}"/>
              </a:ext>
            </a:extLst>
          </p:cNvPr>
          <p:cNvSpPr txBox="1">
            <a:spLocks/>
          </p:cNvSpPr>
          <p:nvPr/>
        </p:nvSpPr>
        <p:spPr>
          <a:xfrm>
            <a:off x="3025616" y="3784159"/>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rPr>
              <a:t>回線メンテナンス時等の回線遮断が発生する場合に、業務システムに影響を与える可能性がある（データベースの同期やバックアップ時の通信等）。</a:t>
            </a:r>
          </a:p>
        </p:txBody>
      </p:sp>
      <p:sp>
        <p:nvSpPr>
          <p:cNvPr id="27" name="TextBox 475">
            <a:extLst>
              <a:ext uri="{FF2B5EF4-FFF2-40B4-BE49-F238E27FC236}">
                <a16:creationId xmlns:a16="http://schemas.microsoft.com/office/drawing/2014/main" id="{E2CAC734-4937-5DA0-A4B7-1091ADFB15B7}"/>
              </a:ext>
            </a:extLst>
          </p:cNvPr>
          <p:cNvSpPr txBox="1">
            <a:spLocks/>
          </p:cNvSpPr>
          <p:nvPr/>
        </p:nvSpPr>
        <p:spPr>
          <a:xfrm>
            <a:off x="6215770" y="3784159"/>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rPr>
              <a:t>事前に経路切替を実施する等で各通信の影響に配慮する必要がある。</a:t>
            </a:r>
          </a:p>
        </p:txBody>
      </p:sp>
      <p:sp>
        <p:nvSpPr>
          <p:cNvPr id="28" name="TextBox 475">
            <a:extLst>
              <a:ext uri="{FF2B5EF4-FFF2-40B4-BE49-F238E27FC236}">
                <a16:creationId xmlns:a16="http://schemas.microsoft.com/office/drawing/2014/main" id="{AAC96B12-8C5F-BAC4-E5B5-AA9BEC917F76}"/>
              </a:ext>
            </a:extLst>
          </p:cNvPr>
          <p:cNvSpPr txBox="1">
            <a:spLocks/>
          </p:cNvSpPr>
          <p:nvPr/>
        </p:nvSpPr>
        <p:spPr>
          <a:xfrm>
            <a:off x="1497001" y="3784158"/>
            <a:ext cx="1495385" cy="2355809"/>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a:ln>
                  <a:noFill/>
                </a:ln>
                <a:solidFill>
                  <a:prstClr val="white"/>
                </a:solidFill>
                <a:effectLst/>
                <a:uLnTx/>
                <a:uFillTx/>
                <a:latin typeface="Arial"/>
                <a:ea typeface="Meiryo UI"/>
                <a:cs typeface="+mn-cs"/>
              </a:rPr>
              <a:t>回線メンテナンス時の対応について</a:t>
            </a:r>
          </a:p>
        </p:txBody>
      </p:sp>
    </p:spTree>
    <p:extLst>
      <p:ext uri="{BB962C8B-B14F-4D97-AF65-F5344CB8AC3E}">
        <p14:creationId xmlns:p14="http://schemas.microsoft.com/office/powerpoint/2010/main" val="188891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ネットワーク接続のあり方検証（</a:t>
            </a:r>
            <a:r>
              <a:rPr lang="en-US" altLang="ja-JP"/>
              <a:t>2/2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6</a:t>
            </a:fld>
            <a:endParaRPr lang="ja-JP" altLang="en-US"/>
          </a:p>
        </p:txBody>
      </p:sp>
      <p:sp>
        <p:nvSpPr>
          <p:cNvPr id="4" name="テキスト ボックス 3">
            <a:extLst>
              <a:ext uri="{FF2B5EF4-FFF2-40B4-BE49-F238E27FC236}">
                <a16:creationId xmlns:a16="http://schemas.microsoft.com/office/drawing/2014/main" id="{8D4A8EE7-9666-31CA-19AB-2EB42440B77D}"/>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5" name="テキスト ボックス 4">
            <a:extLst>
              <a:ext uri="{FF2B5EF4-FFF2-40B4-BE49-F238E27FC236}">
                <a16:creationId xmlns:a16="http://schemas.microsoft.com/office/drawing/2014/main" id="{84F0B657-B807-A64D-1686-DF03F858B3AF}"/>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6" name="テキスト ボックス 5">
            <a:extLst>
              <a:ext uri="{FF2B5EF4-FFF2-40B4-BE49-F238E27FC236}">
                <a16:creationId xmlns:a16="http://schemas.microsoft.com/office/drawing/2014/main" id="{04E342CA-14CB-DDBD-2F6E-F7641B9B2474}"/>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7" name="テキスト ボックス 6">
            <a:extLst>
              <a:ext uri="{FF2B5EF4-FFF2-40B4-BE49-F238E27FC236}">
                <a16:creationId xmlns:a16="http://schemas.microsoft.com/office/drawing/2014/main" id="{947A8531-8DCB-6C8C-56F3-611343723A23}"/>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9" name="TextBox 475">
            <a:extLst>
              <a:ext uri="{FF2B5EF4-FFF2-40B4-BE49-F238E27FC236}">
                <a16:creationId xmlns:a16="http://schemas.microsoft.com/office/drawing/2014/main" id="{B69E0AF5-09AD-0411-313D-8D9FDB1F92A9}"/>
              </a:ext>
            </a:extLst>
          </p:cNvPr>
          <p:cNvSpPr txBox="1">
            <a:spLocks/>
          </p:cNvSpPr>
          <p:nvPr/>
        </p:nvSpPr>
        <p:spPr>
          <a:xfrm>
            <a:off x="533308" y="1399528"/>
            <a:ext cx="930462" cy="1162799"/>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a:ln>
                  <a:noFill/>
                </a:ln>
                <a:solidFill>
                  <a:prstClr val="white"/>
                </a:solidFill>
                <a:effectLst/>
                <a:uLnTx/>
                <a:uFillTx/>
                <a:latin typeface="Arial"/>
                <a:ea typeface="Meiryo UI"/>
                <a:cs typeface="+mn-cs"/>
              </a:rPr>
              <a:t>コスト</a:t>
            </a:r>
            <a:endParaRPr kumimoji="0" lang="en-US" sz="1015" b="1" i="0" u="none" strike="noStrike" kern="1200" cap="none" spc="0" normalizeH="0" baseline="0" noProof="0">
              <a:ln>
                <a:noFill/>
              </a:ln>
              <a:solidFill>
                <a:prstClr val="white">
                  <a:lumMod val="95000"/>
                </a:prstClr>
              </a:solidFill>
              <a:effectLst/>
              <a:uLnTx/>
              <a:uFillTx/>
              <a:latin typeface="Arial"/>
              <a:ea typeface="Meiryo UI"/>
              <a:cs typeface="+mn-cs"/>
            </a:endParaRPr>
          </a:p>
        </p:txBody>
      </p:sp>
      <p:sp>
        <p:nvSpPr>
          <p:cNvPr id="10" name="TextBox 475">
            <a:extLst>
              <a:ext uri="{FF2B5EF4-FFF2-40B4-BE49-F238E27FC236}">
                <a16:creationId xmlns:a16="http://schemas.microsoft.com/office/drawing/2014/main" id="{A84D83AF-99D3-260D-BD38-98DA44A05E70}"/>
              </a:ext>
            </a:extLst>
          </p:cNvPr>
          <p:cNvSpPr txBox="1">
            <a:spLocks/>
          </p:cNvSpPr>
          <p:nvPr/>
        </p:nvSpPr>
        <p:spPr>
          <a:xfrm>
            <a:off x="3025616" y="1399531"/>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kumimoji="1" lang="ja-JP" altLang="en-US" sz="1000" b="0">
                <a:latin typeface="+mn-ea"/>
                <a:ea typeface="+mn-ea"/>
              </a:rPr>
              <a:t>小規模の地方公共団体で回線コスト</a:t>
            </a:r>
            <a:r>
              <a:rPr kumimoji="1" lang="ja-JP" altLang="en-US" sz="1000" b="0">
                <a:solidFill>
                  <a:schemeClr val="tx1"/>
                </a:solidFill>
                <a:latin typeface="+mn-ea"/>
                <a:ea typeface="+mn-ea"/>
              </a:rPr>
              <a:t>を単独負担した場合、財政的な負担が生じうる。</a:t>
            </a:r>
            <a:endParaRPr kumimoji="1" lang="en-US" altLang="ja-JP" sz="1000" b="0">
              <a:solidFill>
                <a:schemeClr val="tx1"/>
              </a:solidFill>
              <a:latin typeface="+mn-ea"/>
              <a:ea typeface="+mn-ea"/>
            </a:endParaRPr>
          </a:p>
        </p:txBody>
      </p:sp>
      <p:sp>
        <p:nvSpPr>
          <p:cNvPr id="11" name="TextBox 475">
            <a:extLst>
              <a:ext uri="{FF2B5EF4-FFF2-40B4-BE49-F238E27FC236}">
                <a16:creationId xmlns:a16="http://schemas.microsoft.com/office/drawing/2014/main" id="{1D7DA5EE-C14B-8AB9-74E0-BD55770A8B79}"/>
              </a:ext>
            </a:extLst>
          </p:cNvPr>
          <p:cNvSpPr txBox="1">
            <a:spLocks/>
          </p:cNvSpPr>
          <p:nvPr/>
        </p:nvSpPr>
        <p:spPr>
          <a:xfrm>
            <a:off x="1497001" y="1399531"/>
            <a:ext cx="1495385" cy="116280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a:ln>
                  <a:noFill/>
                </a:ln>
                <a:solidFill>
                  <a:prstClr val="white"/>
                </a:solidFill>
                <a:effectLst/>
                <a:uLnTx/>
                <a:uFillTx/>
                <a:latin typeface="Arial"/>
                <a:ea typeface="Meiryo UI"/>
                <a:cs typeface="+mn-cs"/>
              </a:rPr>
              <a:t>小規模</a:t>
            </a:r>
            <a:r>
              <a:rPr kumimoji="0" lang="ja-JP" altLang="en-US" sz="1015" b="1">
                <a:solidFill>
                  <a:prstClr val="white"/>
                </a:solidFill>
                <a:latin typeface="Arial"/>
                <a:ea typeface="Meiryo UI"/>
              </a:rPr>
              <a:t>地方公共団体</a:t>
            </a:r>
            <a:r>
              <a:rPr kumimoji="0" lang="ja-JP" altLang="en-US" sz="1015" b="1" i="0" u="none" strike="noStrike" kern="1200" cap="none" spc="0" normalizeH="0" baseline="0" noProof="0">
                <a:ln>
                  <a:noFill/>
                </a:ln>
                <a:solidFill>
                  <a:prstClr val="white"/>
                </a:solidFill>
                <a:effectLst/>
                <a:uLnTx/>
                <a:uFillTx/>
                <a:latin typeface="Arial"/>
                <a:ea typeface="Meiryo UI"/>
                <a:cs typeface="+mn-cs"/>
              </a:rPr>
              <a:t>のコスト負担</a:t>
            </a:r>
          </a:p>
        </p:txBody>
      </p:sp>
      <p:sp>
        <p:nvSpPr>
          <p:cNvPr id="12" name="TextBox 475">
            <a:extLst>
              <a:ext uri="{FF2B5EF4-FFF2-40B4-BE49-F238E27FC236}">
                <a16:creationId xmlns:a16="http://schemas.microsoft.com/office/drawing/2014/main" id="{7DBE8CF8-F295-AC79-6E32-A8FE7FFA9CAD}"/>
              </a:ext>
            </a:extLst>
          </p:cNvPr>
          <p:cNvSpPr txBox="1">
            <a:spLocks/>
          </p:cNvSpPr>
          <p:nvPr/>
        </p:nvSpPr>
        <p:spPr>
          <a:xfrm>
            <a:off x="6215770" y="1399531"/>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費用按分効果を享受できる、「閉域ネットワーク共同利用」等も選択肢に入れる必要がある。</a:t>
            </a:r>
          </a:p>
        </p:txBody>
      </p:sp>
      <p:sp>
        <p:nvSpPr>
          <p:cNvPr id="14" name="TextBox 475">
            <a:extLst>
              <a:ext uri="{FF2B5EF4-FFF2-40B4-BE49-F238E27FC236}">
                <a16:creationId xmlns:a16="http://schemas.microsoft.com/office/drawing/2014/main" id="{BFA535A3-FD32-A0AA-71E2-CBEBA2256605}"/>
              </a:ext>
            </a:extLst>
          </p:cNvPr>
          <p:cNvSpPr txBox="1">
            <a:spLocks/>
          </p:cNvSpPr>
          <p:nvPr/>
        </p:nvSpPr>
        <p:spPr>
          <a:xfrm>
            <a:off x="3025616" y="3799535"/>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団体間における</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IP</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アドレスの重複の可能性がある。</a:t>
            </a:r>
          </a:p>
        </p:txBody>
      </p:sp>
      <p:sp>
        <p:nvSpPr>
          <p:cNvPr id="15" name="TextBox 475">
            <a:extLst>
              <a:ext uri="{FF2B5EF4-FFF2-40B4-BE49-F238E27FC236}">
                <a16:creationId xmlns:a16="http://schemas.microsoft.com/office/drawing/2014/main" id="{DBA32D82-88D0-7CB1-2E0A-A452BA7BA878}"/>
              </a:ext>
            </a:extLst>
          </p:cNvPr>
          <p:cNvSpPr txBox="1">
            <a:spLocks/>
          </p:cNvSpPr>
          <p:nvPr/>
        </p:nvSpPr>
        <p:spPr>
          <a:xfrm>
            <a:off x="1497001" y="3795760"/>
            <a:ext cx="1495385" cy="116280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1015" b="1" i="0" u="none" strike="noStrike" kern="1200" cap="none" spc="0" normalizeH="0" baseline="0" noProof="0">
                <a:ln>
                  <a:noFill/>
                </a:ln>
                <a:solidFill>
                  <a:prstClr val="white"/>
                </a:solidFill>
                <a:effectLst/>
                <a:uLnTx/>
                <a:uFillTx/>
                <a:latin typeface="Arial"/>
                <a:ea typeface="Meiryo UI"/>
                <a:cs typeface="+mn-cs"/>
              </a:rPr>
              <a:t>団体間の</a:t>
            </a:r>
            <a:r>
              <a:rPr kumimoji="0" lang="en-US" altLang="ja-JP" sz="1015" b="1" i="0" u="none" strike="noStrike" kern="1200" cap="none" spc="0" normalizeH="0" baseline="0" noProof="0">
                <a:ln>
                  <a:noFill/>
                </a:ln>
                <a:solidFill>
                  <a:prstClr val="white"/>
                </a:solidFill>
                <a:effectLst/>
                <a:uLnTx/>
                <a:uFillTx/>
                <a:latin typeface="Arial"/>
                <a:ea typeface="Meiryo UI"/>
                <a:cs typeface="+mn-cs"/>
              </a:rPr>
              <a:t>IP</a:t>
            </a:r>
            <a:r>
              <a:rPr kumimoji="0" lang="ja-JP" altLang="en-US" sz="1015" b="1" i="0" u="none" strike="noStrike" kern="1200" cap="none" spc="0" normalizeH="0" baseline="0" noProof="0">
                <a:ln>
                  <a:noFill/>
                </a:ln>
                <a:solidFill>
                  <a:prstClr val="white"/>
                </a:solidFill>
                <a:effectLst/>
                <a:uLnTx/>
                <a:uFillTx/>
                <a:latin typeface="Arial"/>
                <a:ea typeface="Meiryo UI"/>
                <a:cs typeface="+mn-cs"/>
              </a:rPr>
              <a:t>アドレス帯の重複について</a:t>
            </a:r>
          </a:p>
        </p:txBody>
      </p:sp>
      <p:sp>
        <p:nvSpPr>
          <p:cNvPr id="16" name="TextBox 475">
            <a:extLst>
              <a:ext uri="{FF2B5EF4-FFF2-40B4-BE49-F238E27FC236}">
                <a16:creationId xmlns:a16="http://schemas.microsoft.com/office/drawing/2014/main" id="{F0129ECE-3BC8-9B34-926F-E3DE3B10DA2A}"/>
              </a:ext>
            </a:extLst>
          </p:cNvPr>
          <p:cNvSpPr txBox="1">
            <a:spLocks/>
          </p:cNvSpPr>
          <p:nvPr/>
        </p:nvSpPr>
        <p:spPr>
          <a:xfrm>
            <a:off x="6215770" y="3799535"/>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IPSec</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VPN</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）の利用や</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NAT</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変換等を用いて</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IP</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アドレスを分離するための対応が必要である。</a:t>
            </a:r>
          </a:p>
        </p:txBody>
      </p:sp>
      <p:sp>
        <p:nvSpPr>
          <p:cNvPr id="17" name="TextBox 475">
            <a:extLst>
              <a:ext uri="{FF2B5EF4-FFF2-40B4-BE49-F238E27FC236}">
                <a16:creationId xmlns:a16="http://schemas.microsoft.com/office/drawing/2014/main" id="{90908E8D-28E1-4661-D819-9164548D4D2D}"/>
              </a:ext>
            </a:extLst>
          </p:cNvPr>
          <p:cNvSpPr txBox="1">
            <a:spLocks/>
          </p:cNvSpPr>
          <p:nvPr/>
        </p:nvSpPr>
        <p:spPr>
          <a:xfrm>
            <a:off x="533308" y="3795481"/>
            <a:ext cx="930462" cy="1162800"/>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015" b="1">
                <a:solidFill>
                  <a:prstClr val="white">
                    <a:lumMod val="95000"/>
                  </a:prstClr>
                </a:solidFill>
                <a:latin typeface="Arial"/>
              </a:rPr>
              <a:t>IP</a:t>
            </a:r>
            <a:r>
              <a:rPr kumimoji="0" lang="ja-JP" altLang="en-US" sz="1015" b="1">
                <a:solidFill>
                  <a:prstClr val="white">
                    <a:lumMod val="95000"/>
                  </a:prstClr>
                </a:solidFill>
                <a:latin typeface="Arial"/>
              </a:rPr>
              <a:t>アドレス</a:t>
            </a:r>
            <a:endParaRPr kumimoji="0" lang="en-US" sz="1015" b="1">
              <a:solidFill>
                <a:prstClr val="white">
                  <a:lumMod val="95000"/>
                </a:prstClr>
              </a:solidFill>
              <a:latin typeface="Arial"/>
            </a:endParaRPr>
          </a:p>
        </p:txBody>
      </p:sp>
      <p:sp>
        <p:nvSpPr>
          <p:cNvPr id="21" name="TextBox 475">
            <a:extLst>
              <a:ext uri="{FF2B5EF4-FFF2-40B4-BE49-F238E27FC236}">
                <a16:creationId xmlns:a16="http://schemas.microsoft.com/office/drawing/2014/main" id="{52616F14-61F3-8599-6580-0273C879ED54}"/>
              </a:ext>
            </a:extLst>
          </p:cNvPr>
          <p:cNvSpPr txBox="1">
            <a:spLocks/>
          </p:cNvSpPr>
          <p:nvPr/>
        </p:nvSpPr>
        <p:spPr>
          <a:xfrm>
            <a:off x="533308" y="2600176"/>
            <a:ext cx="930462" cy="1162799"/>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15" b="1">
                <a:solidFill>
                  <a:prstClr val="white"/>
                </a:solidFill>
                <a:latin typeface="Arial"/>
              </a:rPr>
              <a:t>VPN</a:t>
            </a:r>
            <a:endParaRPr kumimoji="0" lang="en-US" sz="1015" b="1">
              <a:solidFill>
                <a:prstClr val="white">
                  <a:lumMod val="95000"/>
                </a:prstClr>
              </a:solidFill>
              <a:latin typeface="Arial"/>
            </a:endParaRPr>
          </a:p>
        </p:txBody>
      </p:sp>
      <p:sp>
        <p:nvSpPr>
          <p:cNvPr id="23" name="TextBox 475">
            <a:extLst>
              <a:ext uri="{FF2B5EF4-FFF2-40B4-BE49-F238E27FC236}">
                <a16:creationId xmlns:a16="http://schemas.microsoft.com/office/drawing/2014/main" id="{4DE6EB26-BD59-265A-C882-C385C0452F75}"/>
              </a:ext>
            </a:extLst>
          </p:cNvPr>
          <p:cNvSpPr txBox="1">
            <a:spLocks/>
          </p:cNvSpPr>
          <p:nvPr/>
        </p:nvSpPr>
        <p:spPr>
          <a:xfrm>
            <a:off x="3025616" y="2603951"/>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IPSec</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VPN</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）で接続する場合オーバーヘッド分の速度低下が発生する。</a:t>
            </a:r>
          </a:p>
        </p:txBody>
      </p:sp>
      <p:sp>
        <p:nvSpPr>
          <p:cNvPr id="24" name="TextBox 475">
            <a:extLst>
              <a:ext uri="{FF2B5EF4-FFF2-40B4-BE49-F238E27FC236}">
                <a16:creationId xmlns:a16="http://schemas.microsoft.com/office/drawing/2014/main" id="{40981D8E-6BE2-AE1E-BF15-04A8F20F031B}"/>
              </a:ext>
            </a:extLst>
          </p:cNvPr>
          <p:cNvSpPr txBox="1">
            <a:spLocks/>
          </p:cNvSpPr>
          <p:nvPr/>
        </p:nvSpPr>
        <p:spPr>
          <a:xfrm>
            <a:off x="1497001" y="2600176"/>
            <a:ext cx="1495385" cy="1162800"/>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en-US" altLang="ja-JP" sz="1015" b="1" i="0" u="none" strike="noStrike" kern="1200" cap="none" spc="0" normalizeH="0" baseline="0" noProof="0">
                <a:ln>
                  <a:noFill/>
                </a:ln>
                <a:solidFill>
                  <a:prstClr val="white"/>
                </a:solidFill>
                <a:effectLst/>
                <a:uLnTx/>
                <a:uFillTx/>
                <a:latin typeface="Arial"/>
                <a:ea typeface="Meiryo UI"/>
                <a:cs typeface="+mn-cs"/>
              </a:rPr>
              <a:t>IPSec</a:t>
            </a:r>
            <a:r>
              <a:rPr kumimoji="0" lang="ja-JP" altLang="en-US" sz="1015" b="1" i="0" u="none" strike="noStrike" kern="1200" cap="none" spc="0" normalizeH="0" baseline="0" noProof="0">
                <a:ln>
                  <a:noFill/>
                </a:ln>
                <a:solidFill>
                  <a:prstClr val="white"/>
                </a:solidFill>
                <a:effectLst/>
                <a:uLnTx/>
                <a:uFillTx/>
                <a:latin typeface="Arial"/>
                <a:ea typeface="Meiryo UI"/>
                <a:cs typeface="+mn-cs"/>
              </a:rPr>
              <a:t>（</a:t>
            </a:r>
            <a:r>
              <a:rPr kumimoji="0" lang="en-US" altLang="ja-JP" sz="1015" b="1" i="0" u="none" strike="noStrike" kern="1200" cap="none" spc="0" normalizeH="0" baseline="0" noProof="0">
                <a:ln>
                  <a:noFill/>
                </a:ln>
                <a:solidFill>
                  <a:prstClr val="white"/>
                </a:solidFill>
                <a:effectLst/>
                <a:uLnTx/>
                <a:uFillTx/>
                <a:latin typeface="Arial"/>
                <a:ea typeface="Meiryo UI"/>
                <a:cs typeface="+mn-cs"/>
              </a:rPr>
              <a:t>VPN</a:t>
            </a:r>
            <a:r>
              <a:rPr kumimoji="0" lang="ja-JP" altLang="en-US" sz="1015" b="1" i="0" u="none" strike="noStrike" kern="1200" cap="none" spc="0" normalizeH="0" baseline="0" noProof="0">
                <a:ln>
                  <a:noFill/>
                </a:ln>
                <a:solidFill>
                  <a:prstClr val="white"/>
                </a:solidFill>
                <a:effectLst/>
                <a:uLnTx/>
                <a:uFillTx/>
                <a:latin typeface="Arial"/>
                <a:ea typeface="Meiryo UI"/>
                <a:cs typeface="+mn-cs"/>
              </a:rPr>
              <a:t>）利用時の速度低下について</a:t>
            </a:r>
          </a:p>
        </p:txBody>
      </p:sp>
      <p:sp>
        <p:nvSpPr>
          <p:cNvPr id="25" name="TextBox 475">
            <a:extLst>
              <a:ext uri="{FF2B5EF4-FFF2-40B4-BE49-F238E27FC236}">
                <a16:creationId xmlns:a16="http://schemas.microsoft.com/office/drawing/2014/main" id="{181D5181-AF15-3B3F-2B4E-D5EAE1D5AC70}"/>
              </a:ext>
            </a:extLst>
          </p:cNvPr>
          <p:cNvSpPr txBox="1">
            <a:spLocks/>
          </p:cNvSpPr>
          <p:nvPr/>
        </p:nvSpPr>
        <p:spPr>
          <a:xfrm>
            <a:off x="6215770" y="2603951"/>
            <a:ext cx="3156923" cy="11628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IPSec</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VPN</a:t>
            </a:r>
            <a:r>
              <a:rPr kumimoji="0" lang="ja-JP" altLang="en-US" sz="1000" b="0" i="0" u="none" strike="noStrike" kern="1200" cap="none" spc="0" normalizeH="0" baseline="0" noProof="0">
                <a:ln>
                  <a:noFill/>
                </a:ln>
                <a:effectLst/>
                <a:uLnTx/>
                <a:uFillTx/>
                <a:latin typeface="Arial"/>
                <a:ea typeface="Meiryo UI"/>
                <a:cs typeface="+mn-cs"/>
              </a:rPr>
              <a:t>）を用いてシステム構成する場合は、オーバーヘッド分の遅延（検証</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結果では </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5% </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程度）を想定した必要帯域とする必要がある。</a:t>
            </a:r>
          </a:p>
        </p:txBody>
      </p:sp>
    </p:spTree>
    <p:extLst>
      <p:ext uri="{BB962C8B-B14F-4D97-AF65-F5344CB8AC3E}">
        <p14:creationId xmlns:p14="http://schemas.microsoft.com/office/powerpoint/2010/main" val="91739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標準準拠システムのシフト検証（</a:t>
            </a:r>
            <a:r>
              <a:rPr lang="en-US" altLang="ja-JP"/>
              <a:t>1/2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a:cxnSpLocks/>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7</a:t>
            </a:fld>
            <a:endParaRPr lang="ja-JP" altLang="en-US"/>
          </a:p>
        </p:txBody>
      </p:sp>
      <p:sp>
        <p:nvSpPr>
          <p:cNvPr id="2" name="テキスト ボックス 1">
            <a:extLst>
              <a:ext uri="{FF2B5EF4-FFF2-40B4-BE49-F238E27FC236}">
                <a16:creationId xmlns:a16="http://schemas.microsoft.com/office/drawing/2014/main" id="{9D19233F-2FB1-4FE1-140E-915F56EC5703}"/>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3" name="TextBox 475">
            <a:extLst>
              <a:ext uri="{FF2B5EF4-FFF2-40B4-BE49-F238E27FC236}">
                <a16:creationId xmlns:a16="http://schemas.microsoft.com/office/drawing/2014/main" id="{E4D5DEE4-9C47-0000-F061-73201FB88D95}"/>
              </a:ext>
            </a:extLst>
          </p:cNvPr>
          <p:cNvSpPr txBox="1">
            <a:spLocks/>
          </p:cNvSpPr>
          <p:nvPr/>
        </p:nvSpPr>
        <p:spPr>
          <a:xfrm>
            <a:off x="533308" y="1399528"/>
            <a:ext cx="930462" cy="475200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15" b="1">
                <a:solidFill>
                  <a:prstClr val="white"/>
                </a:solidFill>
                <a:latin typeface="Arial"/>
              </a:rPr>
              <a:t>AWS</a:t>
            </a:r>
            <a:endParaRPr kumimoji="0" lang="en-US" sz="1015" b="1">
              <a:solidFill>
                <a:prstClr val="white">
                  <a:lumMod val="95000"/>
                </a:prstClr>
              </a:solidFill>
              <a:latin typeface="Arial"/>
            </a:endParaRPr>
          </a:p>
        </p:txBody>
      </p:sp>
      <p:sp>
        <p:nvSpPr>
          <p:cNvPr id="4" name="テキスト ボックス 3">
            <a:extLst>
              <a:ext uri="{FF2B5EF4-FFF2-40B4-BE49-F238E27FC236}">
                <a16:creationId xmlns:a16="http://schemas.microsoft.com/office/drawing/2014/main" id="{0823FF9F-800C-7F3C-1329-5CBC02A1B1DC}"/>
              </a:ext>
            </a:extLst>
          </p:cNvPr>
          <p:cNvSpPr txBox="1">
            <a:spLocks/>
          </p:cNvSpPr>
          <p:nvPr/>
        </p:nvSpPr>
        <p:spPr bwMode="gray">
          <a:xfrm>
            <a:off x="3025616"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5" name="テキスト ボックス 4">
            <a:extLst>
              <a:ext uri="{FF2B5EF4-FFF2-40B4-BE49-F238E27FC236}">
                <a16:creationId xmlns:a16="http://schemas.microsoft.com/office/drawing/2014/main" id="{7BE184E0-064A-27B5-F368-B5D7E6C70E08}"/>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6" name="テキスト ボックス 5">
            <a:extLst>
              <a:ext uri="{FF2B5EF4-FFF2-40B4-BE49-F238E27FC236}">
                <a16:creationId xmlns:a16="http://schemas.microsoft.com/office/drawing/2014/main" id="{721111DB-3FBD-FF5D-9F7F-99B9DE0D559F}"/>
              </a:ext>
            </a:extLst>
          </p:cNvPr>
          <p:cNvSpPr txBox="1">
            <a:spLocks/>
          </p:cNvSpPr>
          <p:nvPr/>
        </p:nvSpPr>
        <p:spPr bwMode="gray">
          <a:xfrm>
            <a:off x="6215770"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7" name="TextBox 475">
            <a:extLst>
              <a:ext uri="{FF2B5EF4-FFF2-40B4-BE49-F238E27FC236}">
                <a16:creationId xmlns:a16="http://schemas.microsoft.com/office/drawing/2014/main" id="{549E69D6-F8E5-8288-7EF7-540E7A6F728C}"/>
              </a:ext>
            </a:extLst>
          </p:cNvPr>
          <p:cNvSpPr txBox="1">
            <a:spLocks/>
          </p:cNvSpPr>
          <p:nvPr/>
        </p:nvSpPr>
        <p:spPr>
          <a:xfrm>
            <a:off x="3025616"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ServiceConnect</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の追加順によってコンテナ間通信に異常が出る場合がある。</a:t>
            </a:r>
          </a:p>
        </p:txBody>
      </p:sp>
      <p:sp>
        <p:nvSpPr>
          <p:cNvPr id="8" name="TextBox 475">
            <a:extLst>
              <a:ext uri="{FF2B5EF4-FFF2-40B4-BE49-F238E27FC236}">
                <a16:creationId xmlns:a16="http://schemas.microsoft.com/office/drawing/2014/main" id="{7F704052-F580-9D25-4476-7D5B75212274}"/>
              </a:ext>
            </a:extLst>
          </p:cNvPr>
          <p:cNvSpPr txBox="1">
            <a:spLocks/>
          </p:cNvSpPr>
          <p:nvPr/>
        </p:nvSpPr>
        <p:spPr>
          <a:xfrm>
            <a:off x="1497001"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en-US" altLang="ja-JP" sz="1015" b="1" err="1">
                <a:solidFill>
                  <a:prstClr val="white"/>
                </a:solidFill>
                <a:latin typeface="Arial"/>
              </a:rPr>
              <a:t>ServiceConnect</a:t>
            </a:r>
            <a:r>
              <a:rPr lang="ja-JP" altLang="en-US" sz="1015" b="1">
                <a:solidFill>
                  <a:prstClr val="white"/>
                </a:solidFill>
                <a:latin typeface="Arial"/>
              </a:rPr>
              <a:t>の課題</a:t>
            </a:r>
          </a:p>
        </p:txBody>
      </p:sp>
      <p:sp>
        <p:nvSpPr>
          <p:cNvPr id="9" name="TextBox 475">
            <a:extLst>
              <a:ext uri="{FF2B5EF4-FFF2-40B4-BE49-F238E27FC236}">
                <a16:creationId xmlns:a16="http://schemas.microsoft.com/office/drawing/2014/main" id="{798CAAE2-9C64-0454-B7CA-83DD29704BD8}"/>
              </a:ext>
            </a:extLst>
          </p:cNvPr>
          <p:cNvSpPr txBox="1">
            <a:spLocks/>
          </p:cNvSpPr>
          <p:nvPr/>
        </p:nvSpPr>
        <p:spPr>
          <a:xfrm>
            <a:off x="6215770"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ServiceConnect</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の追加順による通信途絶の影響は回避できないため、サーバー側のコンテナを最初に起動し、クライアント側のコンテナを後に起動する起動順を固定することとした。</a:t>
            </a:r>
          </a:p>
        </p:txBody>
      </p:sp>
      <p:sp>
        <p:nvSpPr>
          <p:cNvPr id="10" name="TextBox 475">
            <a:extLst>
              <a:ext uri="{FF2B5EF4-FFF2-40B4-BE49-F238E27FC236}">
                <a16:creationId xmlns:a16="http://schemas.microsoft.com/office/drawing/2014/main" id="{10E2CE2F-F514-1B54-11C5-704AF37007E3}"/>
              </a:ext>
            </a:extLst>
          </p:cNvPr>
          <p:cNvSpPr txBox="1">
            <a:spLocks/>
          </p:cNvSpPr>
          <p:nvPr/>
        </p:nvSpPr>
        <p:spPr>
          <a:xfrm>
            <a:off x="3025616" y="498845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現行住民記録からメイン環境の標準住民記録への初回データ移行を実施。</a:t>
            </a:r>
          </a:p>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その後、メイン環境の</a:t>
            </a: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DataPump</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でバックアップを取得し、サブ環境の</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RDS</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に標準住民記録の表領域を復元しようとした所、統計情報のインポートに失敗し、エラーが出力された。</a:t>
            </a:r>
          </a:p>
        </p:txBody>
      </p:sp>
      <p:sp>
        <p:nvSpPr>
          <p:cNvPr id="11" name="TextBox 475">
            <a:extLst>
              <a:ext uri="{FF2B5EF4-FFF2-40B4-BE49-F238E27FC236}">
                <a16:creationId xmlns:a16="http://schemas.microsoft.com/office/drawing/2014/main" id="{DF09FB1B-D99B-F92A-1359-C0AFF419A654}"/>
              </a:ext>
            </a:extLst>
          </p:cNvPr>
          <p:cNvSpPr txBox="1">
            <a:spLocks/>
          </p:cNvSpPr>
          <p:nvPr/>
        </p:nvSpPr>
        <p:spPr>
          <a:xfrm>
            <a:off x="1497001" y="4984678"/>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サブ環境</a:t>
            </a:r>
            <a:r>
              <a:rPr lang="en-US" altLang="ja-JP" sz="1015" b="1">
                <a:solidFill>
                  <a:prstClr val="white"/>
                </a:solidFill>
                <a:latin typeface="Arial"/>
              </a:rPr>
              <a:t>RDS</a:t>
            </a:r>
            <a:r>
              <a:rPr lang="ja-JP" altLang="en-US" sz="1015" b="1">
                <a:solidFill>
                  <a:prstClr val="white"/>
                </a:solidFill>
                <a:latin typeface="Arial"/>
              </a:rPr>
              <a:t>への標準住民記録のデータ反映エラー</a:t>
            </a:r>
          </a:p>
        </p:txBody>
      </p:sp>
      <p:sp>
        <p:nvSpPr>
          <p:cNvPr id="12" name="TextBox 475">
            <a:extLst>
              <a:ext uri="{FF2B5EF4-FFF2-40B4-BE49-F238E27FC236}">
                <a16:creationId xmlns:a16="http://schemas.microsoft.com/office/drawing/2014/main" id="{776F771F-EBCD-EEF5-9D78-ED4F460FD89E}"/>
              </a:ext>
            </a:extLst>
          </p:cNvPr>
          <p:cNvSpPr txBox="1">
            <a:spLocks/>
          </p:cNvSpPr>
          <p:nvPr/>
        </p:nvSpPr>
        <p:spPr>
          <a:xfrm>
            <a:off x="6215770" y="498845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メイン環境以外で標準住民記録のバックアップを取得し、同じ環境に復元した場合、事象が発生しなかった。そのため、メイン環境のバックアップ</a:t>
            </a:r>
            <a:r>
              <a:rPr kumimoji="0" lang="ja-JP" altLang="en-US" sz="1000">
                <a:solidFill>
                  <a:srgbClr val="000000"/>
                </a:solidFill>
                <a:latin typeface="Arial"/>
                <a:ea typeface="Meiryo UI"/>
              </a:rPr>
              <a:t>に</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のみ問題があると判断し、ワークテーブルにデータを退避された後、該当テーブルを全て再作成（</a:t>
            </a: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Drop→Create</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し、バックアップを他環境に復元した所、事象が解消。</a:t>
            </a:r>
          </a:p>
        </p:txBody>
      </p:sp>
      <p:sp>
        <p:nvSpPr>
          <p:cNvPr id="13" name="TextBox 475">
            <a:extLst>
              <a:ext uri="{FF2B5EF4-FFF2-40B4-BE49-F238E27FC236}">
                <a16:creationId xmlns:a16="http://schemas.microsoft.com/office/drawing/2014/main" id="{B8FF1EB6-187F-0E7D-85FE-84AC0A97B0DB}"/>
              </a:ext>
            </a:extLst>
          </p:cNvPr>
          <p:cNvSpPr txBox="1">
            <a:spLocks/>
          </p:cNvSpPr>
          <p:nvPr/>
        </p:nvSpPr>
        <p:spPr>
          <a:xfrm>
            <a:off x="3025616" y="379214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ベンダーの開発環境にある</a:t>
            </a: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AzureDevOps</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でコンテナ管理をしており、インターネット接続を利用して、ガバメントクラウド上の</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AWS</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CI/CD</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アカウント内に配置した</a:t>
            </a:r>
            <a:r>
              <a:rPr kumimoji="0" lang="en-US" altLang="ja-JP" sz="1000" b="0" i="0" u="none" strike="noStrike" kern="1200" cap="none" spc="0" normalizeH="0" baseline="0" noProof="0" err="1">
                <a:ln>
                  <a:noFill/>
                </a:ln>
                <a:solidFill>
                  <a:srgbClr val="000000"/>
                </a:solidFill>
                <a:effectLst/>
                <a:uLnTx/>
                <a:uFillTx/>
                <a:latin typeface="Arial"/>
                <a:ea typeface="Meiryo UI"/>
                <a:cs typeface="+mn-cs"/>
              </a:rPr>
              <a:t>CodeCommit</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や</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S3</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へ接続する構成を検討した。</a:t>
            </a:r>
            <a:endParaRPr kumimoji="0" lang="en-US" altLang="ja-JP" sz="1000" b="0" i="0" u="none" strike="noStrike" kern="1200" cap="none" spc="0" normalizeH="0" baseline="0" noProof="0">
              <a:ln>
                <a:noFill/>
              </a:ln>
              <a:solidFill>
                <a:srgbClr val="000000"/>
              </a:solidFill>
              <a:effectLst/>
              <a:uLnTx/>
              <a:uFillTx/>
              <a:latin typeface="Arial"/>
              <a:ea typeface="Meiryo UI"/>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しかし、</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CI/CD</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アカウントはインターネット接続ができないため、構成が実現できるか否かが課題になっている。</a:t>
            </a:r>
            <a:endParaRPr kumimoji="0" lang="en-US" altLang="ja-JP" sz="1000" b="0" i="0" u="none" strike="noStrike" kern="1200" cap="none" spc="0" normalizeH="0" baseline="0" noProof="0">
              <a:ln>
                <a:noFill/>
              </a:ln>
              <a:solidFill>
                <a:srgbClr val="000000"/>
              </a:solidFill>
              <a:effectLst/>
              <a:uLnTx/>
              <a:uFillTx/>
              <a:latin typeface="Arial"/>
              <a:ea typeface="Meiryo UI"/>
              <a:cs typeface="+mn-cs"/>
            </a:endParaRPr>
          </a:p>
        </p:txBody>
      </p:sp>
      <p:sp>
        <p:nvSpPr>
          <p:cNvPr id="14" name="TextBox 475">
            <a:extLst>
              <a:ext uri="{FF2B5EF4-FFF2-40B4-BE49-F238E27FC236}">
                <a16:creationId xmlns:a16="http://schemas.microsoft.com/office/drawing/2014/main" id="{77B17E6C-4D5C-AFE1-888D-B5B1CB07DB9E}"/>
              </a:ext>
            </a:extLst>
          </p:cNvPr>
          <p:cNvSpPr txBox="1">
            <a:spLocks/>
          </p:cNvSpPr>
          <p:nvPr/>
        </p:nvSpPr>
        <p:spPr>
          <a:xfrm>
            <a:off x="1497001" y="3788370"/>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en-US" altLang="ja-JP" sz="1015" b="1">
                <a:solidFill>
                  <a:prstClr val="white"/>
                </a:solidFill>
                <a:latin typeface="Arial"/>
              </a:rPr>
              <a:t>CI/CD</a:t>
            </a:r>
            <a:r>
              <a:rPr lang="ja-JP" altLang="en-US" sz="1015" b="1">
                <a:solidFill>
                  <a:prstClr val="white"/>
                </a:solidFill>
                <a:latin typeface="Arial"/>
              </a:rPr>
              <a:t>アカウント</a:t>
            </a:r>
          </a:p>
        </p:txBody>
      </p:sp>
      <p:sp>
        <p:nvSpPr>
          <p:cNvPr id="15" name="TextBox 475">
            <a:extLst>
              <a:ext uri="{FF2B5EF4-FFF2-40B4-BE49-F238E27FC236}">
                <a16:creationId xmlns:a16="http://schemas.microsoft.com/office/drawing/2014/main" id="{A4F2ED00-95EB-D399-9F39-0754C2455D50}"/>
              </a:ext>
            </a:extLst>
          </p:cNvPr>
          <p:cNvSpPr txBox="1">
            <a:spLocks/>
          </p:cNvSpPr>
          <p:nvPr/>
        </p:nvSpPr>
        <p:spPr>
          <a:xfrm>
            <a:off x="6215770" y="379214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a:ln>
                  <a:noFill/>
                </a:ln>
                <a:solidFill>
                  <a:srgbClr val="000000"/>
                </a:solidFill>
                <a:effectLst/>
                <a:uLnTx/>
                <a:uFillTx/>
                <a:latin typeface="Arial"/>
                <a:ea typeface="Meiryo UI"/>
                <a:cs typeface="+mn-cs"/>
              </a:rPr>
              <a:t>Azure</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の環境が以下の構成であれば認められるとの回答があったため、構成を再検討している。</a:t>
            </a:r>
          </a:p>
          <a:p>
            <a:pPr marL="269875"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・ガバメントクラウドと専用回線（閉域網）で接続</a:t>
            </a:r>
          </a:p>
          <a:p>
            <a:pPr marL="269875"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・インターネットと接続されていない</a:t>
            </a:r>
          </a:p>
          <a:p>
            <a:pPr marL="269875"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・その他、総務省の情報セキュリティポリシーに関するガ　　イドラインに沿ったセキュリティ対策が行われていること</a:t>
            </a:r>
          </a:p>
        </p:txBody>
      </p:sp>
      <p:sp>
        <p:nvSpPr>
          <p:cNvPr id="16" name="TextBox 475">
            <a:extLst>
              <a:ext uri="{FF2B5EF4-FFF2-40B4-BE49-F238E27FC236}">
                <a16:creationId xmlns:a16="http://schemas.microsoft.com/office/drawing/2014/main" id="{FA544F2F-E2EC-6D53-0FE6-74E9AD37C97F}"/>
              </a:ext>
            </a:extLst>
          </p:cNvPr>
          <p:cNvSpPr txBox="1">
            <a:spLocks/>
          </p:cNvSpPr>
          <p:nvPr/>
        </p:nvSpPr>
        <p:spPr>
          <a:xfrm>
            <a:off x="3025616"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データベースを</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Oracle</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から</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PostgreSQL</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に変更したため、処理が遅くなる想定であったが、処理が高速化した。</a:t>
            </a:r>
            <a:endParaRPr kumimoji="0" lang="en-US" altLang="ja-JP" sz="1000" b="0" i="0" u="none" strike="noStrike" kern="1200" cap="none" spc="0" normalizeH="0" baseline="0" noProof="0">
              <a:ln>
                <a:noFill/>
              </a:ln>
              <a:solidFill>
                <a:srgbClr val="000000"/>
              </a:solidFill>
              <a:effectLst/>
              <a:uLnTx/>
              <a:uFillTx/>
              <a:latin typeface="Arial"/>
              <a:ea typeface="Meiryo UI"/>
              <a:cs typeface="+mn-cs"/>
            </a:endParaRPr>
          </a:p>
        </p:txBody>
      </p:sp>
      <p:sp>
        <p:nvSpPr>
          <p:cNvPr id="21" name="TextBox 475">
            <a:extLst>
              <a:ext uri="{FF2B5EF4-FFF2-40B4-BE49-F238E27FC236}">
                <a16:creationId xmlns:a16="http://schemas.microsoft.com/office/drawing/2014/main" id="{955E7792-E001-2156-AAA7-8B48ADF84D9E}"/>
              </a:ext>
            </a:extLst>
          </p:cNvPr>
          <p:cNvSpPr txBox="1">
            <a:spLocks/>
          </p:cNvSpPr>
          <p:nvPr/>
        </p:nvSpPr>
        <p:spPr>
          <a:xfrm>
            <a:off x="1497001" y="2595838"/>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バッチ処理レスポンスの予想外の高速化</a:t>
            </a:r>
          </a:p>
        </p:txBody>
      </p:sp>
      <p:sp>
        <p:nvSpPr>
          <p:cNvPr id="22" name="TextBox 475">
            <a:extLst>
              <a:ext uri="{FF2B5EF4-FFF2-40B4-BE49-F238E27FC236}">
                <a16:creationId xmlns:a16="http://schemas.microsoft.com/office/drawing/2014/main" id="{1C871060-F5B1-C7A0-8DC6-228513188249}"/>
              </a:ext>
            </a:extLst>
          </p:cNvPr>
          <p:cNvSpPr txBox="1">
            <a:spLocks/>
          </p:cNvSpPr>
          <p:nvPr/>
        </p:nvSpPr>
        <p:spPr>
          <a:xfrm>
            <a:off x="6215770" y="2595838"/>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ダッシュボードで処理中の空きメモリや</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IO</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スループットなどを確認し、</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Oracle</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と</a:t>
            </a:r>
            <a:r>
              <a:rPr kumimoji="0" lang="en-US" altLang="ja-JP" sz="1000" b="0" i="0" u="none" strike="noStrike" kern="1200" cap="none" spc="0" normalizeH="0" baseline="0" noProof="0">
                <a:ln>
                  <a:noFill/>
                </a:ln>
                <a:solidFill>
                  <a:srgbClr val="000000"/>
                </a:solidFill>
                <a:effectLst/>
                <a:uLnTx/>
                <a:uFillTx/>
                <a:latin typeface="Arial"/>
                <a:ea typeface="Meiryo UI"/>
                <a:cs typeface="+mn-cs"/>
              </a:rPr>
              <a:t>PostgreSQL</a:t>
            </a:r>
            <a:r>
              <a:rPr kumimoji="0" lang="ja-JP" altLang="en-US" sz="1000" b="0" i="0" u="none" strike="noStrike" kern="1200" cap="none" spc="0" normalizeH="0" baseline="0" noProof="0">
                <a:ln>
                  <a:noFill/>
                </a:ln>
                <a:solidFill>
                  <a:srgbClr val="000000"/>
                </a:solidFill>
                <a:effectLst/>
                <a:uLnTx/>
                <a:uFillTx/>
                <a:latin typeface="Arial"/>
                <a:ea typeface="Meiryo UI"/>
                <a:cs typeface="+mn-cs"/>
              </a:rPr>
              <a:t>のデータベースの性質の差によるものであることがわかった。</a:t>
            </a:r>
          </a:p>
        </p:txBody>
      </p:sp>
      <p:sp>
        <p:nvSpPr>
          <p:cNvPr id="23" name="テキスト ボックス 22">
            <a:extLst>
              <a:ext uri="{FF2B5EF4-FFF2-40B4-BE49-F238E27FC236}">
                <a16:creationId xmlns:a16="http://schemas.microsoft.com/office/drawing/2014/main" id="{7517D694-DE24-2A0B-51C3-ABEBAC722240}"/>
              </a:ext>
            </a:extLst>
          </p:cNvPr>
          <p:cNvSpPr txBox="1"/>
          <p:nvPr/>
        </p:nvSpPr>
        <p:spPr>
          <a:xfrm>
            <a:off x="8862392" y="4056152"/>
            <a:ext cx="914400" cy="914400"/>
          </a:xfrm>
          <a:prstGeom prst="rect">
            <a:avLst/>
          </a:prstGeom>
          <a:noFill/>
        </p:spPr>
        <p:txBody>
          <a:bodyPr wrap="none" lIns="54610" tIns="54610" rIns="54610" bIns="54610" rtlCol="0">
            <a:noAutofit/>
          </a:bodyPr>
          <a:lstStyle/>
          <a:p>
            <a:pPr>
              <a:spcAft>
                <a:spcPts val="600"/>
              </a:spcAft>
            </a:pPr>
            <a:endParaRPr lang="ja-JP" altLang="en-US" sz="900" err="1">
              <a:solidFill>
                <a:srgbClr val="00338D"/>
              </a:solidFill>
              <a:latin typeface="Arial"/>
            </a:endParaRPr>
          </a:p>
        </p:txBody>
      </p:sp>
      <p:sp>
        <p:nvSpPr>
          <p:cNvPr id="24" name="四角形: 角を丸くする 23">
            <a:extLst>
              <a:ext uri="{FF2B5EF4-FFF2-40B4-BE49-F238E27FC236}">
                <a16:creationId xmlns:a16="http://schemas.microsoft.com/office/drawing/2014/main" id="{B7512B6B-9252-9978-D95B-09ABBCD827E6}"/>
              </a:ext>
            </a:extLst>
          </p:cNvPr>
          <p:cNvSpPr/>
          <p:nvPr/>
        </p:nvSpPr>
        <p:spPr>
          <a:xfrm rot="1185373">
            <a:off x="9066373" y="3778676"/>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Tree>
    <p:extLst>
      <p:ext uri="{BB962C8B-B14F-4D97-AF65-F5344CB8AC3E}">
        <p14:creationId xmlns:p14="http://schemas.microsoft.com/office/powerpoint/2010/main" val="388594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標準準拠システムのシフト検証（</a:t>
            </a:r>
            <a:r>
              <a:rPr lang="en-US" altLang="ja-JP"/>
              <a:t>2/2</a:t>
            </a:r>
            <a:r>
              <a:rPr lang="ja-JP" altLang="en-US"/>
              <a:t>）</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8</a:t>
            </a:fld>
            <a:endParaRPr lang="ja-JP" altLang="en-US"/>
          </a:p>
        </p:txBody>
      </p:sp>
      <p:sp>
        <p:nvSpPr>
          <p:cNvPr id="7" name="テキスト ボックス 6">
            <a:extLst>
              <a:ext uri="{FF2B5EF4-FFF2-40B4-BE49-F238E27FC236}">
                <a16:creationId xmlns:a16="http://schemas.microsoft.com/office/drawing/2014/main" id="{D52CBB15-1242-C5ED-35C4-AFBCEF57D02A}"/>
              </a:ext>
            </a:extLst>
          </p:cNvPr>
          <p:cNvSpPr txBox="1">
            <a:spLocks/>
          </p:cNvSpPr>
          <p:nvPr/>
        </p:nvSpPr>
        <p:spPr bwMode="gray">
          <a:xfrm>
            <a:off x="537660"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lang="ja-JP" altLang="en-US" sz="1015" b="1">
                <a:solidFill>
                  <a:prstClr val="white"/>
                </a:solidFill>
                <a:latin typeface="Arial"/>
              </a:rPr>
              <a:t>区分</a:t>
            </a:r>
          </a:p>
        </p:txBody>
      </p:sp>
      <p:sp>
        <p:nvSpPr>
          <p:cNvPr id="8" name="TextBox 475">
            <a:extLst>
              <a:ext uri="{FF2B5EF4-FFF2-40B4-BE49-F238E27FC236}">
                <a16:creationId xmlns:a16="http://schemas.microsoft.com/office/drawing/2014/main" id="{1407B9EF-E888-2C83-FEDB-9FB03B04AEFC}"/>
              </a:ext>
            </a:extLst>
          </p:cNvPr>
          <p:cNvSpPr txBox="1">
            <a:spLocks/>
          </p:cNvSpPr>
          <p:nvPr/>
        </p:nvSpPr>
        <p:spPr>
          <a:xfrm>
            <a:off x="537660" y="1399527"/>
            <a:ext cx="930462" cy="235261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15" b="1">
                <a:solidFill>
                  <a:prstClr val="white"/>
                </a:solidFill>
                <a:latin typeface="Arial"/>
              </a:rPr>
              <a:t>AWS</a:t>
            </a:r>
          </a:p>
        </p:txBody>
      </p:sp>
      <p:sp>
        <p:nvSpPr>
          <p:cNvPr id="9" name="テキスト ボックス 8">
            <a:extLst>
              <a:ext uri="{FF2B5EF4-FFF2-40B4-BE49-F238E27FC236}">
                <a16:creationId xmlns:a16="http://schemas.microsoft.com/office/drawing/2014/main" id="{58B663C7-DB52-FA03-B889-F1177F52C6D0}"/>
              </a:ext>
            </a:extLst>
          </p:cNvPr>
          <p:cNvSpPr txBox="1">
            <a:spLocks/>
          </p:cNvSpPr>
          <p:nvPr/>
        </p:nvSpPr>
        <p:spPr bwMode="gray">
          <a:xfrm>
            <a:off x="3029968"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詳細</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10" name="テキスト ボックス 9">
            <a:extLst>
              <a:ext uri="{FF2B5EF4-FFF2-40B4-BE49-F238E27FC236}">
                <a16:creationId xmlns:a16="http://schemas.microsoft.com/office/drawing/2014/main" id="{7E14973E-889E-FD20-B2DA-98C9B72B0222}"/>
              </a:ext>
            </a:extLst>
          </p:cNvPr>
          <p:cNvSpPr txBox="1">
            <a:spLocks/>
          </p:cNvSpPr>
          <p:nvPr/>
        </p:nvSpPr>
        <p:spPr bwMode="gray">
          <a:xfrm>
            <a:off x="1501353"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lang="ja-JP" altLang="en-US" sz="1015" b="1">
                <a:solidFill>
                  <a:prstClr val="white"/>
                </a:solidFill>
                <a:latin typeface="Arial"/>
              </a:rPr>
              <a:t>概要</a:t>
            </a:r>
            <a:endParaRPr lang="en-US" altLang="ja-JP" sz="1015" b="1">
              <a:solidFill>
                <a:prstClr val="white"/>
              </a:solidFill>
              <a:latin typeface="Arial"/>
            </a:endParaRPr>
          </a:p>
        </p:txBody>
      </p:sp>
      <p:sp>
        <p:nvSpPr>
          <p:cNvPr id="11" name="テキスト ボックス 10">
            <a:extLst>
              <a:ext uri="{FF2B5EF4-FFF2-40B4-BE49-F238E27FC236}">
                <a16:creationId xmlns:a16="http://schemas.microsoft.com/office/drawing/2014/main" id="{7764541A-41E7-7144-620C-88058C82E243}"/>
              </a:ext>
            </a:extLst>
          </p:cNvPr>
          <p:cNvSpPr txBox="1">
            <a:spLocks/>
          </p:cNvSpPr>
          <p:nvPr/>
        </p:nvSpPr>
        <p:spPr bwMode="gray">
          <a:xfrm>
            <a:off x="6220122" y="1166915"/>
            <a:ext cx="3156923" cy="199385"/>
          </a:xfrm>
          <a:prstGeom prst="round2SameRect">
            <a:avLst>
              <a:gd name="adj1" fmla="val 28426"/>
              <a:gd name="adj2" fmla="val 0"/>
            </a:avLst>
          </a:prstGeom>
          <a:solidFill>
            <a:sysClr val="window" lastClr="FFFFFF">
              <a:lumMod val="50000"/>
            </a:sysClr>
          </a:solidFill>
        </p:spPr>
        <p:txBody>
          <a:bodyPr wrap="none" lIns="83077" tIns="43200" rIns="83077" bIns="43200" rtlCol="0" anchor="ctr" anchorCtr="0">
            <a:noAutofit/>
          </a:bodyPr>
          <a:lstStyle/>
          <a:p>
            <a:pPr marL="0" marR="0" lvl="0" indent="0" algn="ctr" defTabSz="914400" eaLnBrk="1" fontAlgn="auto" latinLnBrk="0" hangingPunct="1">
              <a:lnSpc>
                <a:spcPct val="100000"/>
              </a:lnSpc>
              <a:spcBef>
                <a:spcPts val="0"/>
              </a:spcBef>
              <a:spcAft>
                <a:spcPts val="554"/>
              </a:spcAft>
              <a:buClrTx/>
              <a:buSzTx/>
              <a:buFontTx/>
              <a:buNone/>
              <a:tabLst/>
              <a:defRPr/>
            </a:pPr>
            <a:r>
              <a:rPr kumimoji="0" lang="ja-JP" altLang="en-US" sz="1015" b="1" i="0" u="none" strike="noStrike" kern="0" cap="none" spc="0" normalizeH="0" baseline="0" noProof="0">
                <a:ln>
                  <a:noFill/>
                </a:ln>
                <a:solidFill>
                  <a:prstClr val="white"/>
                </a:solidFill>
                <a:effectLst/>
                <a:uLnTx/>
                <a:uFillTx/>
                <a:latin typeface="Arial"/>
              </a:rPr>
              <a:t>先行事業における対応</a:t>
            </a:r>
            <a:endParaRPr kumimoji="0" lang="en-US" altLang="ja-JP" sz="1015" b="1" i="0" u="none" strike="noStrike" kern="0" cap="none" spc="0" normalizeH="0" baseline="0" noProof="0">
              <a:ln>
                <a:noFill/>
              </a:ln>
              <a:solidFill>
                <a:prstClr val="white"/>
              </a:solidFill>
              <a:effectLst/>
              <a:uLnTx/>
              <a:uFillTx/>
              <a:latin typeface="Arial"/>
            </a:endParaRPr>
          </a:p>
        </p:txBody>
      </p:sp>
      <p:sp>
        <p:nvSpPr>
          <p:cNvPr id="12" name="TextBox 475">
            <a:extLst>
              <a:ext uri="{FF2B5EF4-FFF2-40B4-BE49-F238E27FC236}">
                <a16:creationId xmlns:a16="http://schemas.microsoft.com/office/drawing/2014/main" id="{10E0D772-8A79-0F70-5795-22717BBEF5FB}"/>
              </a:ext>
            </a:extLst>
          </p:cNvPr>
          <p:cNvSpPr txBox="1">
            <a:spLocks/>
          </p:cNvSpPr>
          <p:nvPr/>
        </p:nvSpPr>
        <p:spPr>
          <a:xfrm>
            <a:off x="3029968"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RDS for Oracle</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を使用する場合、データのエクスポートの仕方次第では、</a:t>
            </a:r>
            <a:r>
              <a:rPr kumimoji="0" lang="en-US" altLang="ja-JP" sz="1000" b="0" i="0" u="none" strike="noStrike" kern="1200" cap="none" spc="0" normalizeH="0" baseline="0" noProof="0">
                <a:ln>
                  <a:noFill/>
                </a:ln>
                <a:solidFill>
                  <a:srgbClr val="000000"/>
                </a:solidFill>
                <a:effectLst/>
                <a:uLnTx/>
                <a:uFillTx/>
                <a:latin typeface="+mj-ea"/>
                <a:ea typeface="+mj-ea"/>
                <a:cs typeface="+mn-cs"/>
              </a:rPr>
              <a:t>RDS</a:t>
            </a:r>
            <a:r>
              <a:rPr kumimoji="0" lang="ja-JP" altLang="en-US" sz="1000" b="0" i="0" u="none" strike="noStrike" kern="1200" cap="none" spc="0" normalizeH="0" baseline="0" noProof="0">
                <a:ln>
                  <a:noFill/>
                </a:ln>
                <a:solidFill>
                  <a:srgbClr val="000000"/>
                </a:solidFill>
                <a:effectLst/>
                <a:uLnTx/>
                <a:uFillTx/>
                <a:latin typeface="+mj-ea"/>
                <a:ea typeface="+mj-ea"/>
                <a:cs typeface="+mn-cs"/>
              </a:rPr>
              <a:t>内部に移行データが出力される。</a:t>
            </a:r>
            <a:br>
              <a:rPr kumimoji="0" lang="ja-JP" altLang="en-US" sz="1000" b="0" i="0" u="none" strike="noStrike" kern="1200" cap="none" spc="0" normalizeH="0" baseline="0" noProof="0">
                <a:ln>
                  <a:noFill/>
                </a:ln>
                <a:solidFill>
                  <a:srgbClr val="000000"/>
                </a:solidFill>
                <a:effectLst/>
                <a:uLnTx/>
                <a:uFillTx/>
                <a:latin typeface="+mj-ea"/>
                <a:ea typeface="+mj-ea"/>
                <a:cs typeface="+mn-cs"/>
              </a:rPr>
            </a:br>
            <a:r>
              <a:rPr kumimoji="0" lang="en-US" altLang="ja-JP" sz="1000" b="0" i="0" u="none" strike="noStrike" kern="1200" cap="none" spc="0" normalizeH="0" baseline="0" noProof="0">
                <a:ln>
                  <a:noFill/>
                </a:ln>
                <a:solidFill>
                  <a:srgbClr val="000000"/>
                </a:solidFill>
                <a:effectLst/>
                <a:uLnTx/>
                <a:uFillTx/>
                <a:latin typeface="+mj-ea"/>
                <a:ea typeface="+mj-ea"/>
                <a:cs typeface="+mn-cs"/>
              </a:rPr>
              <a:t>RDS</a:t>
            </a:r>
            <a:r>
              <a:rPr kumimoji="0" lang="ja-JP" altLang="en-US" sz="1000" b="0" i="0" u="none" strike="noStrike" kern="1200" cap="none" spc="0" normalizeH="0" baseline="0" noProof="0">
                <a:ln>
                  <a:noFill/>
                </a:ln>
                <a:solidFill>
                  <a:srgbClr val="000000"/>
                </a:solidFill>
                <a:effectLst/>
                <a:uLnTx/>
                <a:uFillTx/>
                <a:latin typeface="+mj-ea"/>
                <a:ea typeface="+mj-ea"/>
                <a:cs typeface="+mn-cs"/>
              </a:rPr>
              <a:t>内部のファイルは操作しづらいため、移行方法の検討が必要となっている。</a:t>
            </a:r>
          </a:p>
        </p:txBody>
      </p:sp>
      <p:sp>
        <p:nvSpPr>
          <p:cNvPr id="13" name="TextBox 475">
            <a:extLst>
              <a:ext uri="{FF2B5EF4-FFF2-40B4-BE49-F238E27FC236}">
                <a16:creationId xmlns:a16="http://schemas.microsoft.com/office/drawing/2014/main" id="{A210E6CC-A01A-D373-C082-8E2763B539A1}"/>
              </a:ext>
            </a:extLst>
          </p:cNvPr>
          <p:cNvSpPr txBox="1">
            <a:spLocks/>
          </p:cNvSpPr>
          <p:nvPr/>
        </p:nvSpPr>
        <p:spPr>
          <a:xfrm>
            <a:off x="1501353"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リフト後にシフトする場合のデータ移行手順</a:t>
            </a:r>
          </a:p>
        </p:txBody>
      </p:sp>
      <p:sp>
        <p:nvSpPr>
          <p:cNvPr id="14" name="TextBox 475">
            <a:extLst>
              <a:ext uri="{FF2B5EF4-FFF2-40B4-BE49-F238E27FC236}">
                <a16:creationId xmlns:a16="http://schemas.microsoft.com/office/drawing/2014/main" id="{0E1EA492-556D-9941-3F45-713F29BD742B}"/>
              </a:ext>
            </a:extLst>
          </p:cNvPr>
          <p:cNvSpPr txBox="1">
            <a:spLocks/>
          </p:cNvSpPr>
          <p:nvPr/>
        </p:nvSpPr>
        <p:spPr>
          <a:xfrm>
            <a:off x="6220122" y="1399530"/>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err="1">
                <a:ln>
                  <a:noFill/>
                </a:ln>
                <a:solidFill>
                  <a:srgbClr val="000000"/>
                </a:solidFill>
                <a:effectLst/>
                <a:uLnTx/>
                <a:uFillTx/>
                <a:latin typeface="+mj-ea"/>
                <a:ea typeface="+mj-ea"/>
                <a:cs typeface="+mn-cs"/>
              </a:rPr>
              <a:t>OracleDB</a:t>
            </a:r>
            <a:r>
              <a:rPr kumimoji="0" lang="ja-JP" altLang="en-US" sz="1000" b="0" i="0" u="none" strike="noStrike" kern="1200" cap="none" spc="0" normalizeH="0" baseline="0" noProof="0">
                <a:ln>
                  <a:noFill/>
                </a:ln>
                <a:solidFill>
                  <a:srgbClr val="000000"/>
                </a:solidFill>
                <a:effectLst/>
                <a:uLnTx/>
                <a:uFillTx/>
                <a:latin typeface="+mj-ea"/>
                <a:ea typeface="+mj-ea"/>
                <a:cs typeface="+mn-cs"/>
              </a:rPr>
              <a:t>でデータをエクスポートするコマンドである</a:t>
            </a:r>
            <a:r>
              <a:rPr kumimoji="0" lang="en-US" altLang="ja-JP" sz="1000" b="0" i="0" u="none" strike="noStrike" kern="1200" cap="none" spc="0" normalizeH="0" baseline="0" noProof="0">
                <a:ln>
                  <a:noFill/>
                </a:ln>
                <a:solidFill>
                  <a:srgbClr val="000000"/>
                </a:solidFill>
                <a:effectLst/>
                <a:uLnTx/>
                <a:uFillTx/>
                <a:latin typeface="+mj-ea"/>
                <a:ea typeface="+mj-ea"/>
                <a:cs typeface="+mn-cs"/>
              </a:rPr>
              <a:t>EXPDP</a:t>
            </a:r>
            <a:r>
              <a:rPr kumimoji="0" lang="ja-JP" altLang="en-US" sz="1000" b="0" i="0" u="none" strike="noStrike" kern="1200" cap="none" spc="0" normalizeH="0" baseline="0" noProof="0">
                <a:ln>
                  <a:noFill/>
                </a:ln>
                <a:solidFill>
                  <a:srgbClr val="000000"/>
                </a:solidFill>
                <a:effectLst/>
                <a:uLnTx/>
                <a:uFillTx/>
                <a:latin typeface="+mj-ea"/>
                <a:ea typeface="+mj-ea"/>
                <a:cs typeface="+mn-cs"/>
              </a:rPr>
              <a:t>コマンドでのエクスポートを実施し、</a:t>
            </a:r>
            <a:r>
              <a:rPr kumimoji="0" lang="en-US" altLang="ja-JP" sz="1000" b="0" i="0" u="none" strike="noStrike" kern="1200" cap="none" spc="0" normalizeH="0" baseline="0" noProof="0">
                <a:ln>
                  <a:noFill/>
                </a:ln>
                <a:solidFill>
                  <a:srgbClr val="000000"/>
                </a:solidFill>
                <a:effectLst/>
                <a:uLnTx/>
                <a:uFillTx/>
                <a:latin typeface="+mj-ea"/>
                <a:ea typeface="+mj-ea"/>
                <a:cs typeface="+mn-cs"/>
              </a:rPr>
              <a:t>Perl</a:t>
            </a:r>
            <a:r>
              <a:rPr kumimoji="0" lang="ja-JP" altLang="en-US" sz="1000" b="0" i="0" u="none" strike="noStrike" kern="1200" cap="none" spc="0" normalizeH="0" baseline="0" noProof="0">
                <a:ln>
                  <a:noFill/>
                </a:ln>
                <a:solidFill>
                  <a:srgbClr val="000000"/>
                </a:solidFill>
                <a:effectLst/>
                <a:uLnTx/>
                <a:uFillTx/>
                <a:latin typeface="+mj-ea"/>
                <a:ea typeface="+mj-ea"/>
                <a:cs typeface="+mn-cs"/>
              </a:rPr>
              <a:t>等のプログラムを用いて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EC2</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に転送してから使用する。</a:t>
            </a:r>
            <a:endParaRPr kumimoji="0" lang="en-US" altLang="ja-JP" sz="1000" b="0" i="0" u="none" strike="sngStrike" kern="1200" cap="none" spc="0" normalizeH="0" baseline="0" noProof="0">
              <a:ln>
                <a:noFill/>
              </a:ln>
              <a:solidFill>
                <a:srgbClr val="000000"/>
              </a:solidFill>
              <a:effectLst/>
              <a:uLnTx/>
              <a:uFillTx/>
              <a:latin typeface="+mj-ea"/>
              <a:ea typeface="+mj-ea"/>
              <a:cs typeface="+mn-cs"/>
            </a:endParaRPr>
          </a:p>
        </p:txBody>
      </p:sp>
      <p:sp>
        <p:nvSpPr>
          <p:cNvPr id="15" name="TextBox 475">
            <a:extLst>
              <a:ext uri="{FF2B5EF4-FFF2-40B4-BE49-F238E27FC236}">
                <a16:creationId xmlns:a16="http://schemas.microsoft.com/office/drawing/2014/main" id="{FE83BC7B-5B4E-7574-7695-CCB42D61A169}"/>
              </a:ext>
            </a:extLst>
          </p:cNvPr>
          <p:cNvSpPr txBox="1">
            <a:spLocks/>
          </p:cNvSpPr>
          <p:nvPr/>
        </p:nvSpPr>
        <p:spPr>
          <a:xfrm>
            <a:off x="3029968" y="2593086"/>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Managed AD</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について、構築時に</a:t>
            </a:r>
            <a:r>
              <a:rPr kumimoji="0" lang="en-US" altLang="ja-JP" sz="1000" b="0" i="0" u="none" strike="noStrike" kern="1200" cap="none" spc="0" normalizeH="0" baseline="0" noProof="0">
                <a:ln>
                  <a:noFill/>
                </a:ln>
                <a:solidFill>
                  <a:srgbClr val="000000"/>
                </a:solidFill>
                <a:effectLst/>
                <a:uLnTx/>
                <a:uFillTx/>
                <a:latin typeface="+mj-ea"/>
                <a:ea typeface="+mj-ea"/>
                <a:cs typeface="+mn-cs"/>
              </a:rPr>
              <a:t>Default Security Group</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を利用する挙動をしており、構築時にエラーが出る。</a:t>
            </a:r>
          </a:p>
        </p:txBody>
      </p:sp>
      <p:sp>
        <p:nvSpPr>
          <p:cNvPr id="16" name="TextBox 475">
            <a:extLst>
              <a:ext uri="{FF2B5EF4-FFF2-40B4-BE49-F238E27FC236}">
                <a16:creationId xmlns:a16="http://schemas.microsoft.com/office/drawing/2014/main" id="{A53B7B2A-CE21-2F8E-E403-714AFC5511BF}"/>
              </a:ext>
            </a:extLst>
          </p:cNvPr>
          <p:cNvSpPr txBox="1">
            <a:spLocks/>
          </p:cNvSpPr>
          <p:nvPr/>
        </p:nvSpPr>
        <p:spPr>
          <a:xfrm>
            <a:off x="1501353" y="2589311"/>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z="1015" b="1">
                <a:solidFill>
                  <a:prstClr val="white"/>
                </a:solidFill>
                <a:latin typeface="Arial"/>
              </a:rPr>
              <a:t>Managed AD</a:t>
            </a:r>
            <a:r>
              <a:rPr lang="ja-JP" altLang="en-US" sz="1015" b="1">
                <a:solidFill>
                  <a:prstClr val="white"/>
                </a:solidFill>
                <a:latin typeface="Arial"/>
              </a:rPr>
              <a:t>について</a:t>
            </a:r>
          </a:p>
        </p:txBody>
      </p:sp>
      <p:sp>
        <p:nvSpPr>
          <p:cNvPr id="21" name="TextBox 475">
            <a:extLst>
              <a:ext uri="{FF2B5EF4-FFF2-40B4-BE49-F238E27FC236}">
                <a16:creationId xmlns:a16="http://schemas.microsoft.com/office/drawing/2014/main" id="{B1545041-28E8-DD3E-9BDD-34A35B36B71B}"/>
              </a:ext>
            </a:extLst>
          </p:cNvPr>
          <p:cNvSpPr txBox="1">
            <a:spLocks/>
          </p:cNvSpPr>
          <p:nvPr/>
        </p:nvSpPr>
        <p:spPr>
          <a:xfrm>
            <a:off x="6220122" y="2593086"/>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00" b="0" i="0" u="none" strike="noStrike" kern="1200" cap="none" spc="0" normalizeH="0" baseline="0" noProof="0">
                <a:ln>
                  <a:noFill/>
                </a:ln>
                <a:solidFill>
                  <a:srgbClr val="000000"/>
                </a:solidFill>
                <a:effectLst/>
                <a:uLnTx/>
                <a:uFillTx/>
                <a:latin typeface="+mj-ea"/>
                <a:ea typeface="+mj-ea"/>
                <a:cs typeface="+mn-cs"/>
              </a:rPr>
              <a:t>Default Security Group</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を作成して構築はできた。</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a:p>
            <a:pPr marR="0" lvl="0" algn="l" defTabSz="914400" rtl="0" eaLnBrk="1" fontAlgn="auto" latinLnBrk="0" hangingPunct="1">
              <a:lnSpc>
                <a:spcPct val="100000"/>
              </a:lnSpc>
              <a:spcBef>
                <a:spcPts val="0"/>
              </a:spcBef>
              <a:spcAft>
                <a:spcPts val="0"/>
              </a:spcAft>
              <a:buClrTx/>
              <a:buSzTx/>
              <a:tabLst/>
              <a:defRPr/>
            </a:pPr>
            <a:r>
              <a:rPr kumimoji="0" lang="ja-JP" altLang="en-US" sz="1000">
                <a:solidFill>
                  <a:srgbClr val="000000"/>
                </a:solidFill>
                <a:latin typeface="+mj-ea"/>
                <a:ea typeface="+mj-ea"/>
              </a:rPr>
              <a:t>　　</a:t>
            </a:r>
            <a:r>
              <a:rPr kumimoji="0" lang="ja-JP" altLang="en-US" sz="1000" b="0" i="0" u="none" strike="noStrike" kern="1200" cap="none" spc="0" normalizeH="0" baseline="0" noProof="0">
                <a:ln>
                  <a:noFill/>
                </a:ln>
                <a:solidFill>
                  <a:srgbClr val="000000"/>
                </a:solidFill>
                <a:effectLst/>
                <a:uLnTx/>
                <a:uFillTx/>
                <a:latin typeface="+mj-ea"/>
                <a:ea typeface="+mj-ea"/>
                <a:cs typeface="+mn-cs"/>
              </a:rPr>
              <a:t>しかしながら、構築直後に</a:t>
            </a:r>
            <a:r>
              <a:rPr kumimoji="0" lang="en-US" altLang="ja-JP" sz="1000" b="0" i="0" u="none" strike="noStrike" kern="1200" cap="none" spc="0" normalizeH="0" baseline="0" noProof="0">
                <a:ln>
                  <a:noFill/>
                </a:ln>
                <a:solidFill>
                  <a:srgbClr val="000000"/>
                </a:solidFill>
                <a:effectLst/>
                <a:uLnTx/>
                <a:uFillTx/>
                <a:latin typeface="+mj-ea"/>
                <a:ea typeface="+mj-ea"/>
                <a:cs typeface="+mn-cs"/>
              </a:rPr>
              <a:t>SCP</a:t>
            </a:r>
            <a:r>
              <a:rPr kumimoji="0" lang="ja-JP" altLang="en-US" sz="1000" b="0" i="0" u="none" strike="noStrike" kern="1200" cap="none" spc="0" normalizeH="0" baseline="0" noProof="0">
                <a:ln>
                  <a:noFill/>
                </a:ln>
                <a:solidFill>
                  <a:srgbClr val="000000"/>
                </a:solidFill>
                <a:effectLst/>
                <a:uLnTx/>
                <a:uFillTx/>
                <a:latin typeface="+mj-ea"/>
                <a:ea typeface="+mj-ea"/>
                <a:cs typeface="+mn-cs"/>
              </a:rPr>
              <a:t>の定義で</a:t>
            </a:r>
            <a:r>
              <a:rPr kumimoji="0" lang="en-US" altLang="ja-JP" sz="1000" b="0" i="0" u="none" strike="noStrike" kern="1200" cap="none" spc="0" normalizeH="0" baseline="0" noProof="0">
                <a:ln>
                  <a:noFill/>
                </a:ln>
                <a:solidFill>
                  <a:srgbClr val="000000"/>
                </a:solidFill>
                <a:effectLst/>
                <a:uLnTx/>
                <a:uFillTx/>
                <a:latin typeface="+mj-ea"/>
                <a:ea typeface="+mj-ea"/>
                <a:cs typeface="+mn-cs"/>
              </a:rPr>
              <a:t>Default </a:t>
            </a:r>
          </a:p>
          <a:p>
            <a:pPr marR="0" lvl="0" algn="l" defTabSz="914400" rtl="0" eaLnBrk="1" fontAlgn="auto" latinLnBrk="0" hangingPunct="1">
              <a:lnSpc>
                <a:spcPct val="100000"/>
              </a:lnSpc>
              <a:spcBef>
                <a:spcPts val="0"/>
              </a:spcBef>
              <a:spcAft>
                <a:spcPts val="0"/>
              </a:spcAft>
              <a:buClrTx/>
              <a:buSzTx/>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　　</a:t>
            </a:r>
            <a:r>
              <a:rPr kumimoji="0" lang="en-US" altLang="ja-JP" sz="1000" b="0" i="0" u="none" strike="noStrike" kern="1200" cap="none" spc="0" normalizeH="0" baseline="0" noProof="0">
                <a:ln>
                  <a:noFill/>
                </a:ln>
                <a:solidFill>
                  <a:srgbClr val="000000"/>
                </a:solidFill>
                <a:effectLst/>
                <a:uLnTx/>
                <a:uFillTx/>
                <a:latin typeface="+mj-ea"/>
                <a:ea typeface="+mj-ea"/>
                <a:cs typeface="+mn-cs"/>
              </a:rPr>
              <a:t>Security Group</a:t>
            </a:r>
            <a:r>
              <a:rPr kumimoji="0" lang="ja-JP" altLang="en-US" sz="1000" b="0" i="0" u="none" strike="noStrike" kern="1200" cap="none" spc="0" normalizeH="0" baseline="0" noProof="0">
                <a:ln>
                  <a:noFill/>
                </a:ln>
                <a:solidFill>
                  <a:srgbClr val="000000"/>
                </a:solidFill>
                <a:effectLst/>
                <a:uLnTx/>
                <a:uFillTx/>
                <a:latin typeface="+mj-ea"/>
                <a:ea typeface="+mj-ea"/>
                <a:cs typeface="+mn-cs"/>
              </a:rPr>
              <a:t>が自動削除されたことを確認した。</a:t>
            </a:r>
            <a:endParaRPr kumimoji="0" lang="en-US" altLang="ja-JP" sz="1000" b="0" i="0" u="none" strike="noStrike" kern="1200" cap="none" spc="0" normalizeH="0" baseline="0" noProof="0">
              <a:ln>
                <a:noFill/>
              </a:ln>
              <a:solidFill>
                <a:srgbClr val="000000"/>
              </a:solidFill>
              <a:effectLst/>
              <a:uLnTx/>
              <a:uFillTx/>
              <a:latin typeface="+mj-ea"/>
              <a:ea typeface="+mj-ea"/>
              <a:cs typeface="+mn-cs"/>
            </a:endParaRPr>
          </a:p>
          <a:p>
            <a:pPr marR="0" lvl="0" algn="l" defTabSz="914400" rtl="0" eaLnBrk="1" fontAlgn="auto" latinLnBrk="0" hangingPunct="1">
              <a:lnSpc>
                <a:spcPct val="100000"/>
              </a:lnSpc>
              <a:spcBef>
                <a:spcPts val="0"/>
              </a:spcBef>
              <a:spcAft>
                <a:spcPts val="0"/>
              </a:spcAft>
              <a:buClrTx/>
              <a:buSzTx/>
              <a:tabLst/>
              <a:defRPr/>
            </a:pPr>
            <a:r>
              <a:rPr kumimoji="0" lang="ja-JP" altLang="en-US" sz="1000">
                <a:solidFill>
                  <a:srgbClr val="000000"/>
                </a:solidFill>
                <a:latin typeface="+mj-ea"/>
                <a:ea typeface="+mj-ea"/>
              </a:rPr>
              <a:t>　　</a:t>
            </a:r>
            <a:r>
              <a:rPr kumimoji="0" lang="en-US" altLang="ja-JP" sz="1000" b="0" i="0" u="none" strike="noStrike" kern="1200" cap="none" spc="0" normalizeH="0" baseline="0" noProof="0">
                <a:ln>
                  <a:noFill/>
                </a:ln>
                <a:solidFill>
                  <a:srgbClr val="000000"/>
                </a:solidFill>
                <a:effectLst/>
                <a:uLnTx/>
                <a:uFillTx/>
                <a:latin typeface="+mj-ea"/>
                <a:ea typeface="+mj-ea"/>
                <a:cs typeface="+mn-cs"/>
              </a:rPr>
              <a:t>SCP</a:t>
            </a:r>
            <a:r>
              <a:rPr kumimoji="0" lang="ja-JP" altLang="en-US" sz="1000" b="0" i="0" u="none" strike="noStrike" kern="1200" cap="none" spc="0" normalizeH="0" baseline="0" noProof="0">
                <a:ln>
                  <a:noFill/>
                </a:ln>
                <a:solidFill>
                  <a:srgbClr val="000000"/>
                </a:solidFill>
                <a:effectLst/>
                <a:uLnTx/>
                <a:uFillTx/>
                <a:latin typeface="+mj-ea"/>
                <a:ea typeface="+mj-ea"/>
                <a:cs typeface="+mn-cs"/>
              </a:rPr>
              <a:t>で制御されていると考えられる。</a:t>
            </a:r>
          </a:p>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a:latin typeface="+mj-ea"/>
                <a:ea typeface="+mj-ea"/>
              </a:rPr>
              <a:t>令和６</a:t>
            </a:r>
            <a:r>
              <a:rPr kumimoji="0" lang="ja-JP" altLang="en-US" sz="1000" b="0" i="0" u="none" strike="noStrike" kern="1200" cap="none" spc="0" normalizeH="0" baseline="0" noProof="0">
                <a:ln>
                  <a:noFill/>
                </a:ln>
                <a:effectLst/>
                <a:uLnTx/>
                <a:uFillTx/>
                <a:latin typeface="+mj-ea"/>
                <a:ea typeface="+mj-ea"/>
                <a:cs typeface="+mn-cs"/>
              </a:rPr>
              <a:t>年度</a:t>
            </a:r>
            <a:r>
              <a:rPr kumimoji="0" lang="ja-JP" altLang="en-US" sz="1000" b="0" i="0" u="none" strike="noStrike" kern="1200" cap="none" spc="0" normalizeH="0" baseline="0" noProof="0">
                <a:ln>
                  <a:noFill/>
                </a:ln>
                <a:solidFill>
                  <a:srgbClr val="000000"/>
                </a:solidFill>
                <a:effectLst/>
                <a:uLnTx/>
                <a:uFillTx/>
                <a:latin typeface="+mj-ea"/>
                <a:ea typeface="+mj-ea"/>
                <a:cs typeface="+mn-cs"/>
              </a:rPr>
              <a:t>以降に継続して対応を検討する。</a:t>
            </a:r>
          </a:p>
        </p:txBody>
      </p:sp>
      <p:sp>
        <p:nvSpPr>
          <p:cNvPr id="22" name="TextBox 475">
            <a:extLst>
              <a:ext uri="{FF2B5EF4-FFF2-40B4-BE49-F238E27FC236}">
                <a16:creationId xmlns:a16="http://schemas.microsoft.com/office/drawing/2014/main" id="{A8150D39-C2D6-BF26-8E97-F950F093B35F}"/>
              </a:ext>
            </a:extLst>
          </p:cNvPr>
          <p:cNvSpPr txBox="1">
            <a:spLocks/>
          </p:cNvSpPr>
          <p:nvPr/>
        </p:nvSpPr>
        <p:spPr>
          <a:xfrm>
            <a:off x="3025616" y="379103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連携先のシステムが標準化前の場合と後の場合があるため、標準仕様に準拠したデータ様式で連携するか、現行様式で連携するかの調整が必要となる。</a:t>
            </a:r>
          </a:p>
        </p:txBody>
      </p:sp>
      <p:sp>
        <p:nvSpPr>
          <p:cNvPr id="23" name="TextBox 475">
            <a:extLst>
              <a:ext uri="{FF2B5EF4-FFF2-40B4-BE49-F238E27FC236}">
                <a16:creationId xmlns:a16="http://schemas.microsoft.com/office/drawing/2014/main" id="{E436D927-199D-BF8C-70F8-12E43C0CAD77}"/>
              </a:ext>
            </a:extLst>
          </p:cNvPr>
          <p:cNvSpPr txBox="1">
            <a:spLocks/>
          </p:cNvSpPr>
          <p:nvPr/>
        </p:nvSpPr>
        <p:spPr>
          <a:xfrm>
            <a:off x="1497001" y="3787258"/>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lang="ja-JP" altLang="en-US" sz="1015" b="1">
                <a:solidFill>
                  <a:prstClr val="white"/>
                </a:solidFill>
                <a:latin typeface="Arial"/>
              </a:rPr>
              <a:t>連携仕様の確認</a:t>
            </a:r>
          </a:p>
        </p:txBody>
      </p:sp>
      <p:sp>
        <p:nvSpPr>
          <p:cNvPr id="24" name="TextBox 475">
            <a:extLst>
              <a:ext uri="{FF2B5EF4-FFF2-40B4-BE49-F238E27FC236}">
                <a16:creationId xmlns:a16="http://schemas.microsoft.com/office/drawing/2014/main" id="{CEB56F71-6D1E-7522-4BE1-6E495CD6682D}"/>
              </a:ext>
            </a:extLst>
          </p:cNvPr>
          <p:cNvSpPr txBox="1">
            <a:spLocks/>
          </p:cNvSpPr>
          <p:nvPr/>
        </p:nvSpPr>
        <p:spPr>
          <a:xfrm>
            <a:off x="6215770" y="3791033"/>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採択団体では、現行様式での連携を行う。連携要件に沿った連携は、基幹系システムが対応できる時期で再調整。</a:t>
            </a:r>
            <a:endParaRPr kumimoji="0" lang="ja-JP" altLang="en-US" sz="1000" b="0" i="0" u="none" strike="sngStrike" kern="1200" cap="none" spc="0" normalizeH="0" baseline="0" noProof="0">
              <a:ln>
                <a:noFill/>
              </a:ln>
              <a:solidFill>
                <a:srgbClr val="000000"/>
              </a:solidFill>
              <a:effectLst/>
              <a:uLnTx/>
              <a:uFillTx/>
              <a:latin typeface="+mj-ea"/>
              <a:ea typeface="+mj-ea"/>
              <a:cs typeface="+mn-cs"/>
            </a:endParaRPr>
          </a:p>
        </p:txBody>
      </p:sp>
      <p:sp>
        <p:nvSpPr>
          <p:cNvPr id="25" name="TextBox 475">
            <a:extLst>
              <a:ext uri="{FF2B5EF4-FFF2-40B4-BE49-F238E27FC236}">
                <a16:creationId xmlns:a16="http://schemas.microsoft.com/office/drawing/2014/main" id="{63CEC1EB-EF05-2DA3-F3FB-359CEC8D5A5A}"/>
              </a:ext>
            </a:extLst>
          </p:cNvPr>
          <p:cNvSpPr txBox="1">
            <a:spLocks/>
          </p:cNvSpPr>
          <p:nvPr/>
        </p:nvSpPr>
        <p:spPr>
          <a:xfrm>
            <a:off x="533308" y="3785371"/>
            <a:ext cx="930462" cy="1166852"/>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15" b="1">
                <a:solidFill>
                  <a:prstClr val="white">
                    <a:lumMod val="95000"/>
                  </a:prstClr>
                </a:solidFill>
                <a:latin typeface="Arial"/>
              </a:rPr>
              <a:t>仕様確認</a:t>
            </a:r>
            <a:endParaRPr kumimoji="0" lang="en-US" sz="1015" b="1">
              <a:solidFill>
                <a:prstClr val="white">
                  <a:lumMod val="95000"/>
                </a:prstClr>
              </a:solidFill>
              <a:latin typeface="Arial"/>
            </a:endParaRPr>
          </a:p>
        </p:txBody>
      </p:sp>
      <p:sp>
        <p:nvSpPr>
          <p:cNvPr id="26" name="四角形: 角を丸くする 25">
            <a:extLst>
              <a:ext uri="{FF2B5EF4-FFF2-40B4-BE49-F238E27FC236}">
                <a16:creationId xmlns:a16="http://schemas.microsoft.com/office/drawing/2014/main" id="{5C5FEB24-5F35-B7FA-80BD-DB10EF1CC620}"/>
              </a:ext>
            </a:extLst>
          </p:cNvPr>
          <p:cNvSpPr/>
          <p:nvPr/>
        </p:nvSpPr>
        <p:spPr>
          <a:xfrm rot="1185373">
            <a:off x="8796169" y="2577644"/>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7" name="四角形: 角を丸くする 26">
            <a:extLst>
              <a:ext uri="{FF2B5EF4-FFF2-40B4-BE49-F238E27FC236}">
                <a16:creationId xmlns:a16="http://schemas.microsoft.com/office/drawing/2014/main" id="{DF563BCD-A372-209F-C03E-445259EFAEA4}"/>
              </a:ext>
            </a:extLst>
          </p:cNvPr>
          <p:cNvSpPr/>
          <p:nvPr/>
        </p:nvSpPr>
        <p:spPr>
          <a:xfrm rot="1185373">
            <a:off x="8885330" y="1509784"/>
            <a:ext cx="506437" cy="197702"/>
          </a:xfrm>
          <a:prstGeom prst="roundRect">
            <a:avLst/>
          </a:prstGeom>
          <a:solidFill>
            <a:srgbClr val="FFC000"/>
          </a:solidFill>
          <a:ln w="12700" cap="flat" cmpd="sng" algn="ctr">
            <a:solidFill>
              <a:srgbClr val="FFC000"/>
            </a:solidFill>
            <a:prstDash val="solid"/>
            <a:miter lim="800000"/>
          </a:ln>
          <a:effectLst/>
        </p:spPr>
        <p:txBody>
          <a:bodyPr lIns="49846" tIns="49846" rIns="49846" bIns="4984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23" b="0" i="0" u="none" strike="noStrike" kern="0" cap="none" spc="0" normalizeH="0" baseline="0" noProof="0">
                <a:ln>
                  <a:noFill/>
                </a:ln>
                <a:solidFill>
                  <a:prstClr val="white"/>
                </a:solidFill>
                <a:effectLst/>
                <a:uLnTx/>
                <a:uFillTx/>
                <a:latin typeface="Arial"/>
                <a:ea typeface="Meiryo UI"/>
                <a:cs typeface="+mn-cs"/>
              </a:rPr>
              <a:t>対応中</a:t>
            </a:r>
          </a:p>
        </p:txBody>
      </p:sp>
      <p:sp>
        <p:nvSpPr>
          <p:cNvPr id="2" name="TextBox 475">
            <a:extLst>
              <a:ext uri="{FF2B5EF4-FFF2-40B4-BE49-F238E27FC236}">
                <a16:creationId xmlns:a16="http://schemas.microsoft.com/office/drawing/2014/main" id="{6B5EEC79-D27B-6747-0329-C7EFC81837BA}"/>
              </a:ext>
            </a:extLst>
          </p:cNvPr>
          <p:cNvSpPr txBox="1">
            <a:spLocks/>
          </p:cNvSpPr>
          <p:nvPr/>
        </p:nvSpPr>
        <p:spPr>
          <a:xfrm>
            <a:off x="533308" y="5003022"/>
            <a:ext cx="930462" cy="1163077"/>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15" b="1">
                <a:solidFill>
                  <a:prstClr val="white"/>
                </a:solidFill>
                <a:latin typeface="Arial"/>
              </a:rPr>
              <a:t>DB</a:t>
            </a:r>
          </a:p>
        </p:txBody>
      </p:sp>
      <p:sp>
        <p:nvSpPr>
          <p:cNvPr id="3" name="TextBox 475">
            <a:extLst>
              <a:ext uri="{FF2B5EF4-FFF2-40B4-BE49-F238E27FC236}">
                <a16:creationId xmlns:a16="http://schemas.microsoft.com/office/drawing/2014/main" id="{FF2B9F9E-70E3-C725-2175-AE50F4D59F9E}"/>
              </a:ext>
            </a:extLst>
          </p:cNvPr>
          <p:cNvSpPr txBox="1">
            <a:spLocks/>
          </p:cNvSpPr>
          <p:nvPr/>
        </p:nvSpPr>
        <p:spPr>
          <a:xfrm>
            <a:off x="3025616" y="500302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a:ln>
                  <a:noFill/>
                </a:ln>
                <a:solidFill>
                  <a:srgbClr val="000000"/>
                </a:solidFill>
                <a:effectLst/>
                <a:uLnTx/>
                <a:uFillTx/>
                <a:latin typeface="+mj-ea"/>
                <a:ea typeface="+mj-ea"/>
                <a:cs typeface="+mn-cs"/>
              </a:rPr>
              <a:t>標準化対応のため、印影</a:t>
            </a:r>
            <a:r>
              <a:rPr kumimoji="0" lang="en-US" altLang="ja-JP" sz="1000" b="0" i="0" u="none" strike="noStrike" kern="1200" cap="none" spc="0" normalizeH="0" baseline="0" noProof="0">
                <a:ln>
                  <a:noFill/>
                </a:ln>
                <a:solidFill>
                  <a:srgbClr val="000000"/>
                </a:solidFill>
                <a:effectLst/>
                <a:uLnTx/>
                <a:uFillTx/>
                <a:latin typeface="+mj-ea"/>
                <a:ea typeface="+mj-ea"/>
                <a:cs typeface="+mn-cs"/>
              </a:rPr>
              <a:t>(PNG)</a:t>
            </a:r>
            <a:r>
              <a:rPr kumimoji="0" lang="ja-JP" altLang="en-US" sz="1000" b="0" i="0" u="none" strike="noStrike" kern="1200" cap="none" spc="0" normalizeH="0" baseline="0" noProof="0">
                <a:ln>
                  <a:noFill/>
                </a:ln>
                <a:solidFill>
                  <a:srgbClr val="000000"/>
                </a:solidFill>
                <a:effectLst/>
                <a:uLnTx/>
                <a:uFillTx/>
                <a:latin typeface="+mj-ea"/>
                <a:ea typeface="+mj-ea"/>
                <a:cs typeface="+mn-cs"/>
              </a:rPr>
              <a:t>をビットマップに変換して</a:t>
            </a:r>
            <a:r>
              <a:rPr kumimoji="0" lang="en-US" altLang="ja-JP" sz="1000" b="0" i="0" u="none" strike="noStrike" kern="1200" cap="none" spc="0" normalizeH="0" baseline="0" noProof="0">
                <a:ln>
                  <a:noFill/>
                </a:ln>
                <a:solidFill>
                  <a:srgbClr val="000000"/>
                </a:solidFill>
                <a:effectLst/>
                <a:uLnTx/>
                <a:uFillTx/>
                <a:latin typeface="+mj-ea"/>
                <a:ea typeface="+mj-ea"/>
                <a:cs typeface="+mn-cs"/>
              </a:rPr>
              <a:t>DB</a:t>
            </a:r>
            <a:r>
              <a:rPr kumimoji="0" lang="ja-JP" altLang="en-US" sz="1000" b="0" i="0" u="none" strike="noStrike" kern="1200" cap="none" spc="0" normalizeH="0" baseline="0" noProof="0">
                <a:ln>
                  <a:noFill/>
                </a:ln>
                <a:solidFill>
                  <a:srgbClr val="000000"/>
                </a:solidFill>
                <a:effectLst/>
                <a:uLnTx/>
                <a:uFillTx/>
                <a:latin typeface="+mj-ea"/>
                <a:ea typeface="+mj-ea"/>
                <a:cs typeface="+mn-cs"/>
              </a:rPr>
              <a:t>に登録する処理を実行すると、処理時に</a:t>
            </a:r>
            <a:r>
              <a:rPr kumimoji="0" lang="ja-JP" altLang="en-US" sz="1000" b="0" i="0" u="none" strike="noStrike" kern="1200" cap="none" spc="0" normalizeH="0" baseline="0" noProof="0">
                <a:ln>
                  <a:noFill/>
                </a:ln>
                <a:effectLst/>
                <a:uLnTx/>
                <a:uFillTx/>
                <a:latin typeface="+mj-ea"/>
                <a:ea typeface="+mj-ea"/>
                <a:cs typeface="+mn-cs"/>
              </a:rPr>
              <a:t>一時表領</a:t>
            </a:r>
            <a:r>
              <a:rPr kumimoji="0" lang="ja-JP" altLang="en-US" sz="1000" b="0" i="0" u="none" strike="noStrike" kern="1200" cap="none" spc="0" normalizeH="0" baseline="0" noProof="0">
                <a:ln>
                  <a:noFill/>
                </a:ln>
                <a:solidFill>
                  <a:srgbClr val="000000"/>
                </a:solidFill>
                <a:effectLst/>
                <a:uLnTx/>
                <a:uFillTx/>
                <a:latin typeface="+mj-ea"/>
                <a:ea typeface="+mj-ea"/>
                <a:cs typeface="+mn-cs"/>
              </a:rPr>
              <a:t>域が足りずエラーとなる。</a:t>
            </a:r>
          </a:p>
        </p:txBody>
      </p:sp>
      <p:sp>
        <p:nvSpPr>
          <p:cNvPr id="4" name="TextBox 475">
            <a:extLst>
              <a:ext uri="{FF2B5EF4-FFF2-40B4-BE49-F238E27FC236}">
                <a16:creationId xmlns:a16="http://schemas.microsoft.com/office/drawing/2014/main" id="{686BBE6D-F277-7C66-1834-626AFC686968}"/>
              </a:ext>
            </a:extLst>
          </p:cNvPr>
          <p:cNvSpPr txBox="1">
            <a:spLocks/>
          </p:cNvSpPr>
          <p:nvPr/>
        </p:nvSpPr>
        <p:spPr>
          <a:xfrm>
            <a:off x="1497001" y="5003025"/>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ja-JP" altLang="en-US" sz="1015" b="1">
                <a:solidFill>
                  <a:prstClr val="white"/>
                </a:solidFill>
                <a:latin typeface="Arial"/>
              </a:rPr>
              <a:t>表領域（</a:t>
            </a:r>
            <a:r>
              <a:rPr lang="en-US" altLang="ja-JP" sz="1015" b="1">
                <a:solidFill>
                  <a:prstClr val="white"/>
                </a:solidFill>
                <a:latin typeface="Arial"/>
              </a:rPr>
              <a:t>temp</a:t>
            </a:r>
            <a:r>
              <a:rPr lang="ja-JP" altLang="en-US" sz="1015" b="1">
                <a:solidFill>
                  <a:prstClr val="white"/>
                </a:solidFill>
                <a:latin typeface="Arial"/>
              </a:rPr>
              <a:t>）の拡張について</a:t>
            </a:r>
          </a:p>
        </p:txBody>
      </p:sp>
      <p:sp>
        <p:nvSpPr>
          <p:cNvPr id="5" name="TextBox 475">
            <a:extLst>
              <a:ext uri="{FF2B5EF4-FFF2-40B4-BE49-F238E27FC236}">
                <a16:creationId xmlns:a16="http://schemas.microsoft.com/office/drawing/2014/main" id="{5068F57D-2327-FF0C-80AD-749AE8D59847}"/>
              </a:ext>
            </a:extLst>
          </p:cNvPr>
          <p:cNvSpPr txBox="1">
            <a:spLocks/>
          </p:cNvSpPr>
          <p:nvPr/>
        </p:nvSpPr>
        <p:spPr>
          <a:xfrm>
            <a:off x="6215770" y="5003025"/>
            <a:ext cx="3156923" cy="1163077"/>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marR="0" lvl="0" indent="-15826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00" b="0" i="0" u="none" strike="noStrike" kern="1200" cap="none" spc="0" normalizeH="0" baseline="0" noProof="0">
                <a:ln>
                  <a:noFill/>
                </a:ln>
                <a:effectLst/>
                <a:uLnTx/>
                <a:uFillTx/>
                <a:latin typeface="+mj-ea"/>
                <a:ea typeface="+mj-ea"/>
                <a:cs typeface="+mn-cs"/>
              </a:rPr>
              <a:t>一時</a:t>
            </a:r>
            <a:r>
              <a:rPr kumimoji="0" lang="ja-JP" altLang="en-US" sz="1000" b="0" i="0" u="none" strike="noStrike" kern="1200" cap="none" spc="0" normalizeH="0" baseline="0" noProof="0">
                <a:ln>
                  <a:noFill/>
                </a:ln>
                <a:solidFill>
                  <a:srgbClr val="000000"/>
                </a:solidFill>
                <a:effectLst/>
                <a:uLnTx/>
                <a:uFillTx/>
                <a:latin typeface="+mj-ea"/>
                <a:ea typeface="+mj-ea"/>
                <a:cs typeface="+mn-cs"/>
              </a:rPr>
              <a:t>表領域を大きく設定する。</a:t>
            </a:r>
          </a:p>
        </p:txBody>
      </p:sp>
    </p:spTree>
    <p:extLst>
      <p:ext uri="{BB962C8B-B14F-4D97-AF65-F5344CB8AC3E}">
        <p14:creationId xmlns:p14="http://schemas.microsoft.com/office/powerpoint/2010/main" val="400343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defPPr>
              <a:defRPr lang="ja-JP"/>
            </a:defPPr>
            <a:lvl1pPr defTabSz="844083">
              <a:lnSpc>
                <a:spcPct val="100000"/>
              </a:lnSpc>
              <a:spcBef>
                <a:spcPct val="0"/>
              </a:spcBef>
              <a:buNone/>
              <a:defRPr sz="2400" b="1">
                <a:latin typeface="Meiryo UI"/>
                <a:ea typeface="Meiryo UI"/>
                <a:cs typeface="+mj-lt"/>
              </a:defRPr>
            </a:lvl1pPr>
          </a:lstStyle>
          <a:p>
            <a:r>
              <a:rPr lang="ja-JP" altLang="en-US"/>
              <a:t>コストメリットや運用効率性が享受できる構成への移行検証</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9</a:t>
            </a:fld>
            <a:endParaRPr lang="ja-JP" altLang="en-US"/>
          </a:p>
        </p:txBody>
      </p:sp>
      <p:sp>
        <p:nvSpPr>
          <p:cNvPr id="2" name="テキスト ボックス 1">
            <a:extLst>
              <a:ext uri="{FF2B5EF4-FFF2-40B4-BE49-F238E27FC236}">
                <a16:creationId xmlns:a16="http://schemas.microsoft.com/office/drawing/2014/main" id="{FCC24586-D2BE-8C36-FEAD-891E7395E6B4}"/>
              </a:ext>
            </a:extLst>
          </p:cNvPr>
          <p:cNvSpPr txBox="1">
            <a:spLocks/>
          </p:cNvSpPr>
          <p:nvPr/>
        </p:nvSpPr>
        <p:spPr bwMode="gray">
          <a:xfrm>
            <a:off x="533308" y="1166915"/>
            <a:ext cx="930462" cy="199385"/>
          </a:xfrm>
          <a:prstGeom prst="round2SameRect">
            <a:avLst>
              <a:gd name="adj1" fmla="val 28426"/>
              <a:gd name="adj2" fmla="val 0"/>
            </a:avLst>
          </a:prstGeom>
          <a:solidFill>
            <a:srgbClr val="005EB8"/>
          </a:solidFill>
          <a:ln>
            <a:solidFill>
              <a:srgbClr val="00338D"/>
            </a:solidFill>
          </a:ln>
        </p:spPr>
        <p:txBody>
          <a:bodyPr wrap="none" lIns="0" tIns="0" rIns="0" bIns="0" rtlCol="0" anchor="ctr" anchorCtr="0">
            <a:noAutofit/>
          </a:bodyPr>
          <a:lstStyle/>
          <a:p>
            <a:pPr algn="ctr">
              <a:spcAft>
                <a:spcPts val="554"/>
              </a:spcAft>
            </a:pPr>
            <a:r>
              <a:rPr kumimoji="1" lang="ja-JP" altLang="en-US" sz="1015" b="1">
                <a:solidFill>
                  <a:schemeClr val="bg1"/>
                </a:solidFill>
              </a:rPr>
              <a:t>区分</a:t>
            </a:r>
          </a:p>
        </p:txBody>
      </p:sp>
      <p:sp>
        <p:nvSpPr>
          <p:cNvPr id="3" name="TextBox 475">
            <a:extLst>
              <a:ext uri="{FF2B5EF4-FFF2-40B4-BE49-F238E27FC236}">
                <a16:creationId xmlns:a16="http://schemas.microsoft.com/office/drawing/2014/main" id="{2F1607DB-BF63-46F3-E11A-D8F72F102669}"/>
              </a:ext>
            </a:extLst>
          </p:cNvPr>
          <p:cNvSpPr txBox="1">
            <a:spLocks/>
          </p:cNvSpPr>
          <p:nvPr/>
        </p:nvSpPr>
        <p:spPr>
          <a:xfrm>
            <a:off x="533308" y="1399528"/>
            <a:ext cx="930462" cy="3555694"/>
          </a:xfrm>
          <a:prstGeom prst="rect">
            <a:avLst/>
          </a:prstGeom>
          <a:solidFill>
            <a:srgbClr val="005EB8"/>
          </a:solidFill>
          <a:ln w="9525">
            <a:solidFill>
              <a:srgbClr val="00338D"/>
            </a:solidFill>
          </a:ln>
        </p:spPr>
        <p:txBody>
          <a:bodyPr wrap="square" lIns="43200" tIns="43200" rIns="43200"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15" b="1">
                <a:solidFill>
                  <a:schemeClr val="bg1">
                    <a:lumMod val="95000"/>
                  </a:schemeClr>
                </a:solidFill>
              </a:rPr>
              <a:t>AWS</a:t>
            </a:r>
          </a:p>
        </p:txBody>
      </p:sp>
      <p:sp>
        <p:nvSpPr>
          <p:cNvPr id="4" name="テキスト ボックス 3">
            <a:extLst>
              <a:ext uri="{FF2B5EF4-FFF2-40B4-BE49-F238E27FC236}">
                <a16:creationId xmlns:a16="http://schemas.microsoft.com/office/drawing/2014/main" id="{FB84A11B-6B46-90D5-024A-D46F89587390}"/>
              </a:ext>
            </a:extLst>
          </p:cNvPr>
          <p:cNvSpPr txBox="1">
            <a:spLocks/>
          </p:cNvSpPr>
          <p:nvPr/>
        </p:nvSpPr>
        <p:spPr bwMode="gray">
          <a:xfrm>
            <a:off x="3025616" y="1166915"/>
            <a:ext cx="3156923" cy="199385"/>
          </a:xfrm>
          <a:prstGeom prst="round2SameRect">
            <a:avLst>
              <a:gd name="adj1" fmla="val 28426"/>
              <a:gd name="adj2" fmla="val 0"/>
            </a:avLst>
          </a:prstGeom>
          <a:solidFill>
            <a:schemeClr val="bg1">
              <a:lumMod val="50000"/>
            </a:schemeClr>
          </a:solidFill>
        </p:spPr>
        <p:txBody>
          <a:bodyPr wrap="none" lIns="83077" tIns="43200" rIns="83077" bIns="43200" rtlCol="0" anchor="ctr" anchorCtr="0">
            <a:noAutofit/>
          </a:bodyPr>
          <a:lstStyle/>
          <a:p>
            <a:pPr algn="ctr">
              <a:spcAft>
                <a:spcPts val="554"/>
              </a:spcAft>
            </a:pPr>
            <a:r>
              <a:rPr kumimoji="1" lang="ja-JP" altLang="en-US" sz="1015" b="1">
                <a:solidFill>
                  <a:schemeClr val="bg1"/>
                </a:solidFill>
              </a:rPr>
              <a:t>詳細</a:t>
            </a:r>
            <a:endParaRPr kumimoji="1" lang="en-US" altLang="ja-JP" sz="1015" b="1">
              <a:solidFill>
                <a:schemeClr val="bg1"/>
              </a:solidFill>
            </a:endParaRPr>
          </a:p>
        </p:txBody>
      </p:sp>
      <p:sp>
        <p:nvSpPr>
          <p:cNvPr id="5" name="テキスト ボックス 4">
            <a:extLst>
              <a:ext uri="{FF2B5EF4-FFF2-40B4-BE49-F238E27FC236}">
                <a16:creationId xmlns:a16="http://schemas.microsoft.com/office/drawing/2014/main" id="{2EEE8655-C9A4-E75B-F746-1DE60EF83B4B}"/>
              </a:ext>
            </a:extLst>
          </p:cNvPr>
          <p:cNvSpPr txBox="1">
            <a:spLocks/>
          </p:cNvSpPr>
          <p:nvPr/>
        </p:nvSpPr>
        <p:spPr bwMode="gray">
          <a:xfrm>
            <a:off x="1497001" y="1166915"/>
            <a:ext cx="1495385" cy="199385"/>
          </a:xfrm>
          <a:prstGeom prst="round2SameRect">
            <a:avLst>
              <a:gd name="adj1" fmla="val 28426"/>
              <a:gd name="adj2" fmla="val 0"/>
            </a:avLst>
          </a:prstGeom>
          <a:solidFill>
            <a:srgbClr val="0091DA"/>
          </a:solidFill>
        </p:spPr>
        <p:txBody>
          <a:bodyPr wrap="none" lIns="83077" tIns="43200" rIns="83077" bIns="43200" rtlCol="0" anchor="ctr" anchorCtr="0">
            <a:noAutofit/>
          </a:bodyPr>
          <a:lstStyle/>
          <a:p>
            <a:pPr algn="ctr">
              <a:spcAft>
                <a:spcPts val="554"/>
              </a:spcAft>
            </a:pPr>
            <a:r>
              <a:rPr kumimoji="1" lang="ja-JP" altLang="en-US" sz="1015" b="1">
                <a:solidFill>
                  <a:schemeClr val="bg1"/>
                </a:solidFill>
              </a:rPr>
              <a:t>概要</a:t>
            </a:r>
            <a:endParaRPr kumimoji="1" lang="en-US" altLang="ja-JP" sz="1015" b="1">
              <a:solidFill>
                <a:schemeClr val="bg1"/>
              </a:solidFill>
            </a:endParaRPr>
          </a:p>
        </p:txBody>
      </p:sp>
      <p:sp>
        <p:nvSpPr>
          <p:cNvPr id="6" name="テキスト ボックス 5">
            <a:extLst>
              <a:ext uri="{FF2B5EF4-FFF2-40B4-BE49-F238E27FC236}">
                <a16:creationId xmlns:a16="http://schemas.microsoft.com/office/drawing/2014/main" id="{E0C7D912-B915-7C06-E079-13CCD60456BF}"/>
              </a:ext>
            </a:extLst>
          </p:cNvPr>
          <p:cNvSpPr txBox="1">
            <a:spLocks/>
          </p:cNvSpPr>
          <p:nvPr/>
        </p:nvSpPr>
        <p:spPr bwMode="gray">
          <a:xfrm>
            <a:off x="6215770" y="1166915"/>
            <a:ext cx="3156923" cy="199385"/>
          </a:xfrm>
          <a:prstGeom prst="round2SameRect">
            <a:avLst>
              <a:gd name="adj1" fmla="val 28426"/>
              <a:gd name="adj2" fmla="val 0"/>
            </a:avLst>
          </a:prstGeom>
          <a:solidFill>
            <a:schemeClr val="bg1">
              <a:lumMod val="50000"/>
            </a:schemeClr>
          </a:solidFill>
        </p:spPr>
        <p:txBody>
          <a:bodyPr wrap="none" lIns="83077" tIns="43200" rIns="83077" bIns="43200" rtlCol="0" anchor="ctr" anchorCtr="0">
            <a:noAutofit/>
          </a:bodyPr>
          <a:lstStyle/>
          <a:p>
            <a:pPr algn="ctr">
              <a:spcAft>
                <a:spcPts val="554"/>
              </a:spcAft>
            </a:pPr>
            <a:r>
              <a:rPr kumimoji="1" lang="ja-JP" altLang="en-US" sz="1015" b="1">
                <a:solidFill>
                  <a:schemeClr val="bg1"/>
                </a:solidFill>
              </a:rPr>
              <a:t>先行事業における対応</a:t>
            </a:r>
            <a:endParaRPr kumimoji="1" lang="en-US" altLang="ja-JP" sz="1015" b="1">
              <a:solidFill>
                <a:schemeClr val="bg1"/>
              </a:solidFill>
            </a:endParaRPr>
          </a:p>
        </p:txBody>
      </p:sp>
      <p:sp>
        <p:nvSpPr>
          <p:cNvPr id="7" name="TextBox 475">
            <a:extLst>
              <a:ext uri="{FF2B5EF4-FFF2-40B4-BE49-F238E27FC236}">
                <a16:creationId xmlns:a16="http://schemas.microsoft.com/office/drawing/2014/main" id="{2E40E3F4-6F5D-31AC-5A48-9DBA08EF91A1}"/>
              </a:ext>
            </a:extLst>
          </p:cNvPr>
          <p:cNvSpPr txBox="1">
            <a:spLocks/>
          </p:cNvSpPr>
          <p:nvPr/>
        </p:nvSpPr>
        <p:spPr>
          <a:xfrm>
            <a:off x="3025616" y="1399530"/>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ja-JP" sz="1000" err="1">
                <a:latin typeface="+mj-ea"/>
                <a:ea typeface="+mj-ea"/>
              </a:rPr>
              <a:t>GuardDuty</a:t>
            </a:r>
            <a:r>
              <a:rPr kumimoji="1" lang="en-US" altLang="ja-JP" sz="1000">
                <a:latin typeface="+mj-ea"/>
                <a:ea typeface="+mj-ea"/>
              </a:rPr>
              <a:t> Malware Protection</a:t>
            </a:r>
            <a:r>
              <a:rPr kumimoji="1" lang="ja-JP" altLang="en-US" sz="1000">
                <a:latin typeface="+mj-ea"/>
                <a:ea typeface="+mj-ea"/>
              </a:rPr>
              <a:t>によるマルウェアスキャンは、脅威検知を行うが脅威駆除の機能を持たないため、既存のウイルス対策ソフトからの置き換えには適さない。</a:t>
            </a:r>
          </a:p>
        </p:txBody>
      </p:sp>
      <p:sp>
        <p:nvSpPr>
          <p:cNvPr id="8" name="TextBox 475">
            <a:extLst>
              <a:ext uri="{FF2B5EF4-FFF2-40B4-BE49-F238E27FC236}">
                <a16:creationId xmlns:a16="http://schemas.microsoft.com/office/drawing/2014/main" id="{442FBCD2-EDC6-4430-2855-2B80A3689C55}"/>
              </a:ext>
            </a:extLst>
          </p:cNvPr>
          <p:cNvSpPr txBox="1">
            <a:spLocks/>
          </p:cNvSpPr>
          <p:nvPr/>
        </p:nvSpPr>
        <p:spPr>
          <a:xfrm>
            <a:off x="1497001" y="1399530"/>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kumimoji="1" lang="en-US" altLang="ja-JP" sz="1015" b="1" err="1">
                <a:solidFill>
                  <a:schemeClr val="bg1"/>
                </a:solidFill>
              </a:rPr>
              <a:t>GuardDuty</a:t>
            </a:r>
            <a:r>
              <a:rPr kumimoji="1" lang="en-US" altLang="ja-JP" sz="1015" b="1">
                <a:solidFill>
                  <a:schemeClr val="bg1"/>
                </a:solidFill>
              </a:rPr>
              <a:t> Malware Protection</a:t>
            </a:r>
            <a:r>
              <a:rPr kumimoji="1" lang="ja-JP" altLang="en-US" sz="1015" b="1">
                <a:solidFill>
                  <a:schemeClr val="bg1"/>
                </a:solidFill>
              </a:rPr>
              <a:t>による脅威対策</a:t>
            </a:r>
          </a:p>
        </p:txBody>
      </p:sp>
      <p:sp>
        <p:nvSpPr>
          <p:cNvPr id="9" name="TextBox 475">
            <a:extLst>
              <a:ext uri="{FF2B5EF4-FFF2-40B4-BE49-F238E27FC236}">
                <a16:creationId xmlns:a16="http://schemas.microsoft.com/office/drawing/2014/main" id="{5596EBAA-A490-FBB3-B726-DB900531D6EC}"/>
              </a:ext>
            </a:extLst>
          </p:cNvPr>
          <p:cNvSpPr txBox="1">
            <a:spLocks/>
          </p:cNvSpPr>
          <p:nvPr/>
        </p:nvSpPr>
        <p:spPr>
          <a:xfrm>
            <a:off x="6215770" y="1399530"/>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spcAft>
                <a:spcPts val="554"/>
              </a:spcAft>
              <a:buFont typeface="Arial" panose="020B0604020202020204" pitchFamily="34" charset="0"/>
              <a:buChar char="•"/>
            </a:pPr>
            <a:r>
              <a:rPr kumimoji="1" lang="ja-JP" altLang="en-US" sz="1000">
                <a:latin typeface="+mj-ea"/>
                <a:ea typeface="+mj-ea"/>
              </a:rPr>
              <a:t>脅威の駆除に対応したサードパーティ製品を導入する方針とした。</a:t>
            </a:r>
            <a:endParaRPr kumimoji="1" lang="en-US" altLang="ja-JP" sz="1000">
              <a:latin typeface="+mj-ea"/>
              <a:ea typeface="+mj-ea"/>
            </a:endParaRPr>
          </a:p>
          <a:p>
            <a:pPr>
              <a:spcAft>
                <a:spcPts val="554"/>
              </a:spcAft>
            </a:pPr>
            <a:r>
              <a:rPr kumimoji="1" lang="en-US" altLang="ja-JP" sz="1000">
                <a:solidFill>
                  <a:srgbClr val="AB0D82"/>
                </a:solidFill>
                <a:latin typeface="+mj-ea"/>
                <a:ea typeface="+mj-ea"/>
              </a:rPr>
              <a:t>※</a:t>
            </a:r>
            <a:r>
              <a:rPr kumimoji="1" lang="en-US" altLang="ja-JP" sz="1000" err="1">
                <a:solidFill>
                  <a:srgbClr val="AB0D82"/>
                </a:solidFill>
                <a:latin typeface="+mj-ea"/>
                <a:ea typeface="+mj-ea"/>
              </a:rPr>
              <a:t>GuardDuty</a:t>
            </a:r>
            <a:r>
              <a:rPr kumimoji="1" lang="en-US" altLang="ja-JP" sz="1000">
                <a:solidFill>
                  <a:srgbClr val="AB0D82"/>
                </a:solidFill>
                <a:latin typeface="+mj-ea"/>
                <a:ea typeface="+mj-ea"/>
              </a:rPr>
              <a:t> Malware Protection</a:t>
            </a:r>
            <a:r>
              <a:rPr kumimoji="1" lang="ja-JP" altLang="en-US" sz="1000">
                <a:solidFill>
                  <a:srgbClr val="AB0D82"/>
                </a:solidFill>
                <a:latin typeface="+mj-ea"/>
                <a:ea typeface="+mj-ea"/>
              </a:rPr>
              <a:t>は既存ソリューションの置き換えではなく補完としての利用に適する。</a:t>
            </a:r>
          </a:p>
        </p:txBody>
      </p:sp>
      <p:sp>
        <p:nvSpPr>
          <p:cNvPr id="10" name="TextBox 475">
            <a:extLst>
              <a:ext uri="{FF2B5EF4-FFF2-40B4-BE49-F238E27FC236}">
                <a16:creationId xmlns:a16="http://schemas.microsoft.com/office/drawing/2014/main" id="{A2AA7EA5-931B-4F7D-D7AA-446DF0E1D4F7}"/>
              </a:ext>
            </a:extLst>
          </p:cNvPr>
          <p:cNvSpPr txBox="1">
            <a:spLocks/>
          </p:cNvSpPr>
          <p:nvPr/>
        </p:nvSpPr>
        <p:spPr>
          <a:xfrm>
            <a:off x="3025616" y="4988453"/>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ja-JP" sz="1000">
                <a:latin typeface="+mj-ea"/>
                <a:ea typeface="+mj-ea"/>
              </a:rPr>
              <a:t>Object Storage</a:t>
            </a:r>
            <a:r>
              <a:rPr kumimoji="1" lang="ja-JP" altLang="en-US" sz="1000">
                <a:latin typeface="+mj-ea"/>
                <a:ea typeface="+mj-ea"/>
              </a:rPr>
              <a:t>を介したファイル連携に対応できない団体においては、</a:t>
            </a:r>
            <a:r>
              <a:rPr kumimoji="1" lang="en-US" altLang="ja-JP" sz="1000" err="1">
                <a:latin typeface="+mj-ea"/>
                <a:ea typeface="+mj-ea"/>
              </a:rPr>
              <a:t>FileStorage</a:t>
            </a:r>
            <a:r>
              <a:rPr kumimoji="1" lang="ja-JP" altLang="en-US" sz="1000">
                <a:latin typeface="+mj-ea"/>
                <a:ea typeface="+mj-ea"/>
              </a:rPr>
              <a:t>を用いてファイルの連携を実施する予定である。</a:t>
            </a:r>
            <a:endParaRPr kumimoji="1" lang="en-US" altLang="ja-JP" sz="1000">
              <a:latin typeface="+mj-ea"/>
              <a:ea typeface="+mj-ea"/>
            </a:endParaRPr>
          </a:p>
          <a:p>
            <a:r>
              <a:rPr kumimoji="1" lang="en-US" altLang="ja-JP" sz="1000" err="1">
                <a:latin typeface="+mj-ea"/>
                <a:ea typeface="+mj-ea"/>
              </a:rPr>
              <a:t>FileStorage</a:t>
            </a:r>
            <a:r>
              <a:rPr kumimoji="1" lang="ja-JP" altLang="en-US" sz="1000">
                <a:latin typeface="+mj-ea"/>
                <a:ea typeface="+mj-ea"/>
              </a:rPr>
              <a:t>のマウントターゲットには、可用性ドメインごとにテナント当たり</a:t>
            </a:r>
            <a:r>
              <a:rPr kumimoji="1" lang="en-US" altLang="ja-JP" sz="1000">
                <a:latin typeface="+mj-ea"/>
                <a:ea typeface="+mj-ea"/>
              </a:rPr>
              <a:t>2</a:t>
            </a:r>
            <a:r>
              <a:rPr kumimoji="1" lang="ja-JP" altLang="en-US" sz="1000">
                <a:latin typeface="+mj-ea"/>
                <a:ea typeface="+mj-ea"/>
              </a:rPr>
              <a:t>のサービス制限があるため、共同利用方式をとる場合もサービスを共有することが難しい。</a:t>
            </a:r>
          </a:p>
        </p:txBody>
      </p:sp>
      <p:sp>
        <p:nvSpPr>
          <p:cNvPr id="11" name="TextBox 475">
            <a:extLst>
              <a:ext uri="{FF2B5EF4-FFF2-40B4-BE49-F238E27FC236}">
                <a16:creationId xmlns:a16="http://schemas.microsoft.com/office/drawing/2014/main" id="{08C22A95-1A25-64F3-B1CD-20556B0C5143}"/>
              </a:ext>
            </a:extLst>
          </p:cNvPr>
          <p:cNvSpPr txBox="1">
            <a:spLocks/>
          </p:cNvSpPr>
          <p:nvPr/>
        </p:nvSpPr>
        <p:spPr>
          <a:xfrm>
            <a:off x="1497001" y="4984678"/>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kumimoji="1" lang="ja-JP" altLang="en-US" sz="1015" b="1">
                <a:solidFill>
                  <a:schemeClr val="bg1"/>
                </a:solidFill>
              </a:rPr>
              <a:t>サービスリミットの制約</a:t>
            </a:r>
          </a:p>
        </p:txBody>
      </p:sp>
      <p:sp>
        <p:nvSpPr>
          <p:cNvPr id="12" name="TextBox 475">
            <a:extLst>
              <a:ext uri="{FF2B5EF4-FFF2-40B4-BE49-F238E27FC236}">
                <a16:creationId xmlns:a16="http://schemas.microsoft.com/office/drawing/2014/main" id="{99D35B29-AFA6-55D0-9C5F-06FBBF7759CB}"/>
              </a:ext>
            </a:extLst>
          </p:cNvPr>
          <p:cNvSpPr txBox="1">
            <a:spLocks/>
          </p:cNvSpPr>
          <p:nvPr/>
        </p:nvSpPr>
        <p:spPr>
          <a:xfrm>
            <a:off x="6215770" y="4988453"/>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indent="-158265">
              <a:buFont typeface="Arial" panose="020B0604020202020204" pitchFamily="34" charset="0"/>
              <a:buChar char="•"/>
            </a:pPr>
            <a:r>
              <a:rPr kumimoji="1" lang="en-US" altLang="ja-JP" sz="1000">
                <a:latin typeface="+mj-ea"/>
                <a:ea typeface="+mj-ea"/>
              </a:rPr>
              <a:t>Object Storage</a:t>
            </a:r>
            <a:r>
              <a:rPr kumimoji="1" lang="ja-JP" altLang="en-US" sz="1000">
                <a:latin typeface="+mj-ea"/>
                <a:ea typeface="+mj-ea"/>
              </a:rPr>
              <a:t>に対応できない団体では、ファイルサーバーを構築してファイル連携を行うこととした。</a:t>
            </a:r>
          </a:p>
        </p:txBody>
      </p:sp>
      <p:sp>
        <p:nvSpPr>
          <p:cNvPr id="13" name="TextBox 475">
            <a:extLst>
              <a:ext uri="{FF2B5EF4-FFF2-40B4-BE49-F238E27FC236}">
                <a16:creationId xmlns:a16="http://schemas.microsoft.com/office/drawing/2014/main" id="{447AB4B8-5082-74D6-38E0-ABFEACDC621A}"/>
              </a:ext>
            </a:extLst>
          </p:cNvPr>
          <p:cNvSpPr txBox="1">
            <a:spLocks/>
          </p:cNvSpPr>
          <p:nvPr/>
        </p:nvSpPr>
        <p:spPr>
          <a:xfrm>
            <a:off x="3025616" y="3792145"/>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ja-JP" altLang="en-US" sz="1000">
                <a:latin typeface="+mj-ea"/>
                <a:ea typeface="+mj-ea"/>
              </a:rPr>
              <a:t>バッチ処理サーバーで</a:t>
            </a:r>
            <a:r>
              <a:rPr kumimoji="1" lang="en-US" altLang="ja-JP" sz="1000">
                <a:latin typeface="+mj-ea"/>
                <a:ea typeface="+mj-ea"/>
              </a:rPr>
              <a:t>Excel 32bit</a:t>
            </a:r>
            <a:r>
              <a:rPr kumimoji="1" lang="ja-JP" altLang="en-US" sz="1000">
                <a:latin typeface="+mj-ea"/>
                <a:ea typeface="+mj-ea"/>
              </a:rPr>
              <a:t>版を利用するため</a:t>
            </a:r>
            <a:r>
              <a:rPr kumimoji="1" lang="en-US" altLang="ja-JP" sz="1000">
                <a:latin typeface="+mj-ea"/>
                <a:ea typeface="+mj-ea"/>
              </a:rPr>
              <a:t>AWS Marketplace</a:t>
            </a:r>
            <a:r>
              <a:rPr kumimoji="1" lang="ja-JP" altLang="en-US" sz="1000">
                <a:latin typeface="+mj-ea"/>
                <a:ea typeface="+mj-ea"/>
              </a:rPr>
              <a:t>での購入を試みたが、</a:t>
            </a:r>
            <a:r>
              <a:rPr kumimoji="1" lang="en-US" altLang="ja-JP" sz="1000">
                <a:latin typeface="+mj-ea"/>
                <a:ea typeface="+mj-ea"/>
              </a:rPr>
              <a:t>64bit</a:t>
            </a:r>
            <a:r>
              <a:rPr kumimoji="1" lang="ja-JP" altLang="en-US" sz="1000">
                <a:latin typeface="+mj-ea"/>
                <a:ea typeface="+mj-ea"/>
              </a:rPr>
              <a:t>版のみが購入可能であった。</a:t>
            </a:r>
          </a:p>
        </p:txBody>
      </p:sp>
      <p:sp>
        <p:nvSpPr>
          <p:cNvPr id="14" name="TextBox 475">
            <a:extLst>
              <a:ext uri="{FF2B5EF4-FFF2-40B4-BE49-F238E27FC236}">
                <a16:creationId xmlns:a16="http://schemas.microsoft.com/office/drawing/2014/main" id="{D1814FA6-4158-2C3D-89EA-D3709C0E929C}"/>
              </a:ext>
            </a:extLst>
          </p:cNvPr>
          <p:cNvSpPr txBox="1">
            <a:spLocks/>
          </p:cNvSpPr>
          <p:nvPr/>
        </p:nvSpPr>
        <p:spPr>
          <a:xfrm>
            <a:off x="1497001" y="3788370"/>
            <a:ext cx="1495385" cy="1166852"/>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ja-JP" sz="1015" b="1" err="1">
                <a:solidFill>
                  <a:schemeClr val="bg1"/>
                </a:solidFill>
              </a:rPr>
              <a:t>Maketplace</a:t>
            </a:r>
            <a:r>
              <a:rPr kumimoji="1" lang="ja-JP" altLang="en-US" sz="1015" b="1">
                <a:solidFill>
                  <a:schemeClr val="bg1"/>
                </a:solidFill>
              </a:rPr>
              <a:t>で購入可能な</a:t>
            </a:r>
            <a:r>
              <a:rPr kumimoji="1" lang="en-US" altLang="ja-JP" sz="1015" b="1">
                <a:solidFill>
                  <a:schemeClr val="bg1"/>
                </a:solidFill>
              </a:rPr>
              <a:t>Office</a:t>
            </a:r>
            <a:r>
              <a:rPr kumimoji="1" lang="ja-JP" altLang="en-US" sz="1015" b="1">
                <a:solidFill>
                  <a:schemeClr val="bg1"/>
                </a:solidFill>
              </a:rPr>
              <a:t>のバージョン</a:t>
            </a:r>
          </a:p>
        </p:txBody>
      </p:sp>
      <p:sp>
        <p:nvSpPr>
          <p:cNvPr id="15" name="TextBox 475">
            <a:extLst>
              <a:ext uri="{FF2B5EF4-FFF2-40B4-BE49-F238E27FC236}">
                <a16:creationId xmlns:a16="http://schemas.microsoft.com/office/drawing/2014/main" id="{E9366C2C-E74B-9D25-1B54-45B5E7085716}"/>
              </a:ext>
            </a:extLst>
          </p:cNvPr>
          <p:cNvSpPr txBox="1">
            <a:spLocks/>
          </p:cNvSpPr>
          <p:nvPr/>
        </p:nvSpPr>
        <p:spPr>
          <a:xfrm>
            <a:off x="6215770" y="3792145"/>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3600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spcAft>
                <a:spcPts val="554"/>
              </a:spcAft>
              <a:buFont typeface="Arial" panose="020B0604020202020204" pitchFamily="34" charset="0"/>
              <a:buChar char="•"/>
            </a:pPr>
            <a:r>
              <a:rPr kumimoji="1" lang="ja-JP" altLang="en-US" sz="1000">
                <a:latin typeface="+mj-ea"/>
                <a:ea typeface="+mj-ea"/>
              </a:rPr>
              <a:t>対象機能の一部をガバメントクラウド上ではなくデータセンター等に構築する構成を検討している。</a:t>
            </a:r>
            <a:endParaRPr kumimoji="1" lang="en-US" altLang="ja-JP" sz="1000">
              <a:latin typeface="+mj-ea"/>
              <a:ea typeface="+mj-ea"/>
            </a:endParaRPr>
          </a:p>
          <a:p>
            <a:pPr>
              <a:spcAft>
                <a:spcPts val="554"/>
              </a:spcAft>
            </a:pPr>
            <a:r>
              <a:rPr kumimoji="1" lang="en-US" altLang="ja-JP" sz="1000">
                <a:solidFill>
                  <a:srgbClr val="AB0D82"/>
                </a:solidFill>
                <a:latin typeface="+mj-ea"/>
                <a:ea typeface="+mj-ea"/>
              </a:rPr>
              <a:t>※</a:t>
            </a:r>
            <a:r>
              <a:rPr kumimoji="1" lang="ja-JP" altLang="en-US" sz="1000">
                <a:solidFill>
                  <a:srgbClr val="AB0D82"/>
                </a:solidFill>
                <a:latin typeface="+mj-ea"/>
                <a:ea typeface="+mj-ea"/>
              </a:rPr>
              <a:t>ガバメントクラウドの利用にあたって、サーバーサイドでの</a:t>
            </a:r>
            <a:r>
              <a:rPr kumimoji="1" lang="en-US" altLang="ja-JP" sz="1000">
                <a:solidFill>
                  <a:srgbClr val="AB0D82"/>
                </a:solidFill>
                <a:latin typeface="+mj-ea"/>
                <a:ea typeface="+mj-ea"/>
              </a:rPr>
              <a:t>Office</a:t>
            </a:r>
            <a:r>
              <a:rPr kumimoji="1" lang="ja-JP" altLang="en-US" sz="1000">
                <a:solidFill>
                  <a:srgbClr val="AB0D82"/>
                </a:solidFill>
                <a:latin typeface="+mj-ea"/>
                <a:ea typeface="+mj-ea"/>
              </a:rPr>
              <a:t>利用は推奨されない。</a:t>
            </a:r>
            <a:endParaRPr kumimoji="1" lang="en-US" altLang="ja-JP" sz="1000">
              <a:solidFill>
                <a:srgbClr val="AB0D82"/>
              </a:solidFill>
              <a:latin typeface="+mj-ea"/>
              <a:ea typeface="+mj-ea"/>
            </a:endParaRPr>
          </a:p>
        </p:txBody>
      </p:sp>
      <p:sp>
        <p:nvSpPr>
          <p:cNvPr id="16" name="TextBox 475">
            <a:extLst>
              <a:ext uri="{FF2B5EF4-FFF2-40B4-BE49-F238E27FC236}">
                <a16:creationId xmlns:a16="http://schemas.microsoft.com/office/drawing/2014/main" id="{5B309CB5-45C8-14BB-6F0A-BEEBB0C70E4B}"/>
              </a:ext>
            </a:extLst>
          </p:cNvPr>
          <p:cNvSpPr txBox="1">
            <a:spLocks/>
          </p:cNvSpPr>
          <p:nvPr/>
        </p:nvSpPr>
        <p:spPr>
          <a:xfrm>
            <a:off x="3025616" y="2595838"/>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44083">
              <a:defRPr/>
            </a:pPr>
            <a:r>
              <a:rPr kumimoji="1" lang="en-US" altLang="ja-JP" sz="1000" dirty="0">
                <a:latin typeface="+mj-ea"/>
                <a:ea typeface="+mj-ea"/>
              </a:rPr>
              <a:t>EBS</a:t>
            </a:r>
            <a:r>
              <a:rPr kumimoji="1" lang="ja-JP" altLang="en-US" sz="1000" dirty="0">
                <a:latin typeface="+mj-ea"/>
                <a:ea typeface="+mj-ea"/>
              </a:rPr>
              <a:t>（ブロックストレージ）を</a:t>
            </a:r>
            <a:r>
              <a:rPr kumimoji="1" lang="en-US" altLang="ja-JP" sz="1000" dirty="0">
                <a:latin typeface="+mj-ea"/>
                <a:ea typeface="+mj-ea"/>
              </a:rPr>
              <a:t>CSP</a:t>
            </a:r>
            <a:r>
              <a:rPr kumimoji="1" lang="ja-JP" altLang="en-US" sz="1000" dirty="0">
                <a:latin typeface="+mj-ea"/>
                <a:ea typeface="+mj-ea"/>
              </a:rPr>
              <a:t>マネージドキーによって暗号化している。</a:t>
            </a:r>
            <a:r>
              <a:rPr kumimoji="1" lang="en-US" altLang="ja-JP" sz="1000" dirty="0" err="1">
                <a:latin typeface="+mj-ea"/>
                <a:ea typeface="+mj-ea"/>
              </a:rPr>
              <a:t>GuardDuty</a:t>
            </a:r>
            <a:r>
              <a:rPr kumimoji="1" lang="en-US" altLang="ja-JP" sz="1000" dirty="0">
                <a:latin typeface="+mj-ea"/>
                <a:ea typeface="+mj-ea"/>
              </a:rPr>
              <a:t> Malware Protection</a:t>
            </a:r>
            <a:r>
              <a:rPr kumimoji="1" lang="ja-JP" altLang="en-US" sz="1000" dirty="0">
                <a:latin typeface="+mj-ea"/>
                <a:ea typeface="+mj-ea"/>
              </a:rPr>
              <a:t>によるマルウェアスキャンは、</a:t>
            </a:r>
            <a:r>
              <a:rPr kumimoji="1" lang="en-US" altLang="ja-JP" sz="1000" dirty="0">
                <a:latin typeface="+mj-ea"/>
                <a:ea typeface="+mj-ea"/>
              </a:rPr>
              <a:t>CSP</a:t>
            </a:r>
            <a:r>
              <a:rPr kumimoji="1" lang="ja-JP" altLang="en-US" sz="1000" dirty="0">
                <a:latin typeface="+mj-ea"/>
                <a:ea typeface="+mj-ea"/>
              </a:rPr>
              <a:t>マネージドキーによって暗号化された</a:t>
            </a:r>
            <a:r>
              <a:rPr kumimoji="1" lang="en-US" altLang="ja-JP" sz="1000" dirty="0">
                <a:latin typeface="+mj-ea"/>
                <a:ea typeface="+mj-ea"/>
              </a:rPr>
              <a:t>EBS</a:t>
            </a:r>
            <a:r>
              <a:rPr kumimoji="1" lang="ja-JP" altLang="en-US" sz="1000" dirty="0">
                <a:latin typeface="+mj-ea"/>
                <a:ea typeface="+mj-ea"/>
              </a:rPr>
              <a:t>に対応していないことが判明した。</a:t>
            </a:r>
            <a:endParaRPr kumimoji="1" lang="en-US" altLang="ja-JP" sz="1000" dirty="0">
              <a:latin typeface="+mj-ea"/>
              <a:ea typeface="+mj-ea"/>
            </a:endParaRPr>
          </a:p>
          <a:p>
            <a:pPr defTabSz="844083">
              <a:defRPr/>
            </a:pPr>
            <a:r>
              <a:rPr kumimoji="1" lang="en-US" altLang="ja-JP" sz="1000" dirty="0">
                <a:solidFill>
                  <a:srgbClr val="AB0D82"/>
                </a:solidFill>
                <a:latin typeface="+mj-ea"/>
                <a:ea typeface="+mj-ea"/>
              </a:rPr>
              <a:t>※</a:t>
            </a:r>
            <a:r>
              <a:rPr kumimoji="1" lang="ja-JP" altLang="en-US" sz="1000" dirty="0">
                <a:solidFill>
                  <a:srgbClr val="AB0D82"/>
                </a:solidFill>
                <a:latin typeface="+mj-ea"/>
                <a:ea typeface="+mj-ea"/>
              </a:rPr>
              <a:t>令和</a:t>
            </a:r>
            <a:r>
              <a:rPr kumimoji="1" lang="en-US" altLang="ja-JP" sz="1000" dirty="0">
                <a:solidFill>
                  <a:srgbClr val="AB0D82"/>
                </a:solidFill>
                <a:latin typeface="+mj-ea"/>
                <a:ea typeface="+mj-ea"/>
              </a:rPr>
              <a:t>6</a:t>
            </a:r>
            <a:r>
              <a:rPr kumimoji="1" lang="ja-JP" altLang="en-US" sz="1000" dirty="0">
                <a:solidFill>
                  <a:srgbClr val="AB0D82"/>
                </a:solidFill>
                <a:latin typeface="+mj-ea"/>
                <a:ea typeface="+mj-ea"/>
              </a:rPr>
              <a:t>年（</a:t>
            </a:r>
            <a:r>
              <a:rPr kumimoji="1" lang="en-US" altLang="ja-JP" sz="1000" dirty="0">
                <a:solidFill>
                  <a:srgbClr val="AB0D82"/>
                </a:solidFill>
                <a:latin typeface="+mj-ea"/>
                <a:ea typeface="+mj-ea"/>
              </a:rPr>
              <a:t>2024</a:t>
            </a:r>
            <a:r>
              <a:rPr kumimoji="1" lang="ja-JP" altLang="en-US" sz="1000" dirty="0">
                <a:solidFill>
                  <a:srgbClr val="AB0D82"/>
                </a:solidFill>
                <a:latin typeface="+mj-ea"/>
                <a:ea typeface="+mj-ea"/>
              </a:rPr>
              <a:t>年）</a:t>
            </a:r>
            <a:r>
              <a:rPr kumimoji="1" lang="en-US" altLang="ja-JP" sz="1000" dirty="0">
                <a:solidFill>
                  <a:srgbClr val="AB0D82"/>
                </a:solidFill>
                <a:latin typeface="+mj-ea"/>
                <a:ea typeface="+mj-ea"/>
              </a:rPr>
              <a:t>2</a:t>
            </a:r>
            <a:r>
              <a:rPr kumimoji="1" lang="ja-JP" altLang="en-US" sz="1000" dirty="0">
                <a:solidFill>
                  <a:srgbClr val="AB0D82"/>
                </a:solidFill>
                <a:latin typeface="+mj-ea"/>
                <a:ea typeface="+mj-ea"/>
              </a:rPr>
              <a:t>月に、</a:t>
            </a:r>
            <a:r>
              <a:rPr kumimoji="1" lang="en-US" altLang="ja-JP" sz="1000" dirty="0" err="1">
                <a:solidFill>
                  <a:srgbClr val="AB0D82"/>
                </a:solidFill>
                <a:latin typeface="+mj-ea"/>
                <a:ea typeface="+mj-ea"/>
              </a:rPr>
              <a:t>GuardDuty</a:t>
            </a:r>
            <a:r>
              <a:rPr kumimoji="1" lang="en-US" altLang="ja-JP" sz="1000" dirty="0">
                <a:solidFill>
                  <a:srgbClr val="AB0D82"/>
                </a:solidFill>
                <a:latin typeface="+mj-ea"/>
                <a:ea typeface="+mj-ea"/>
              </a:rPr>
              <a:t> Malware Protection </a:t>
            </a:r>
            <a:r>
              <a:rPr kumimoji="1" lang="ja-JP" altLang="en-US" sz="1000" dirty="0">
                <a:solidFill>
                  <a:srgbClr val="AB0D82"/>
                </a:solidFill>
                <a:latin typeface="+mj-ea"/>
                <a:ea typeface="+mj-ea"/>
              </a:rPr>
              <a:t>は CSPマネージドキーによって暗号化されたEBSボリュームのスキャンを新たにサポート開始した。</a:t>
            </a:r>
          </a:p>
        </p:txBody>
      </p:sp>
      <p:sp>
        <p:nvSpPr>
          <p:cNvPr id="21" name="TextBox 475">
            <a:extLst>
              <a:ext uri="{FF2B5EF4-FFF2-40B4-BE49-F238E27FC236}">
                <a16:creationId xmlns:a16="http://schemas.microsoft.com/office/drawing/2014/main" id="{0F017CC8-2FAB-6908-17BA-5963BF512F1B}"/>
              </a:ext>
            </a:extLst>
          </p:cNvPr>
          <p:cNvSpPr txBox="1">
            <a:spLocks/>
          </p:cNvSpPr>
          <p:nvPr/>
        </p:nvSpPr>
        <p:spPr>
          <a:xfrm>
            <a:off x="1497001" y="2595838"/>
            <a:ext cx="1495385" cy="1163077"/>
          </a:xfrm>
          <a:prstGeom prst="rect">
            <a:avLst/>
          </a:prstGeom>
          <a:solidFill>
            <a:srgbClr val="0091DA"/>
          </a:solidFill>
          <a:ln w="9525" cap="flat" cmpd="sng" algn="ctr">
            <a:solidFill>
              <a:srgbClr val="0091DA"/>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ja-JP" sz="1015" b="1">
                <a:solidFill>
                  <a:schemeClr val="bg1"/>
                </a:solidFill>
              </a:rPr>
              <a:t>GuardDuty Malware Protection</a:t>
            </a:r>
            <a:r>
              <a:rPr kumimoji="1" lang="ja-JP" altLang="en-US" sz="1015" b="1">
                <a:solidFill>
                  <a:schemeClr val="bg1"/>
                </a:solidFill>
              </a:rPr>
              <a:t>による</a:t>
            </a:r>
            <a:br>
              <a:rPr kumimoji="1" lang="ja-JP" altLang="en-US" sz="1015" b="1">
                <a:solidFill>
                  <a:schemeClr val="bg1"/>
                </a:solidFill>
              </a:rPr>
            </a:br>
            <a:r>
              <a:rPr kumimoji="1" lang="en-US" altLang="ja-JP" sz="1015" b="1">
                <a:solidFill>
                  <a:schemeClr val="bg1"/>
                </a:solidFill>
              </a:rPr>
              <a:t>EBS</a:t>
            </a:r>
            <a:r>
              <a:rPr kumimoji="1" lang="ja-JP" altLang="en-US" sz="1015" b="1">
                <a:solidFill>
                  <a:schemeClr val="bg1"/>
                </a:solidFill>
              </a:rPr>
              <a:t>のスキャン</a:t>
            </a:r>
          </a:p>
        </p:txBody>
      </p:sp>
      <p:sp>
        <p:nvSpPr>
          <p:cNvPr id="22" name="TextBox 475">
            <a:extLst>
              <a:ext uri="{FF2B5EF4-FFF2-40B4-BE49-F238E27FC236}">
                <a16:creationId xmlns:a16="http://schemas.microsoft.com/office/drawing/2014/main" id="{D925B3E0-D4B2-1E1C-9A0D-16332EE0A5C9}"/>
              </a:ext>
            </a:extLst>
          </p:cNvPr>
          <p:cNvSpPr txBox="1">
            <a:spLocks/>
          </p:cNvSpPr>
          <p:nvPr/>
        </p:nvSpPr>
        <p:spPr>
          <a:xfrm>
            <a:off x="6215770" y="2595838"/>
            <a:ext cx="3156923" cy="1163077"/>
          </a:xfrm>
          <a:prstGeom prst="rect">
            <a:avLst/>
          </a:prstGeom>
          <a:solidFill>
            <a:schemeClr val="bg1"/>
          </a:solidFill>
          <a:ln w="9525" cap="flat" cmpd="sng" algn="ctr">
            <a:solidFill>
              <a:schemeClr val="bg1">
                <a:lumMod val="50000"/>
              </a:schemeClr>
            </a:solidFill>
            <a:prstDash val="solid"/>
            <a:round/>
            <a:headEnd type="none" w="med" len="med"/>
            <a:tailEnd type="none" w="med" len="med"/>
          </a:ln>
        </p:spPr>
        <p:txBody>
          <a:bodyPr lIns="83077" tIns="43200" rIns="83077"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58265" indent="-158265">
              <a:buFont typeface="Arial" panose="020B0604020202020204" pitchFamily="34" charset="0"/>
              <a:buChar char="•"/>
            </a:pPr>
            <a:r>
              <a:rPr kumimoji="1" lang="ja-JP" altLang="en-US" sz="1000">
                <a:latin typeface="+mj-ea"/>
                <a:ea typeface="+mj-ea"/>
              </a:rPr>
              <a:t>サーバーを複製し、</a:t>
            </a:r>
            <a:r>
              <a:rPr kumimoji="1" lang="en-US" altLang="ja-JP" sz="1000">
                <a:latin typeface="+mj-ea"/>
                <a:ea typeface="+mj-ea"/>
              </a:rPr>
              <a:t>CSP</a:t>
            </a:r>
            <a:r>
              <a:rPr kumimoji="1" lang="ja-JP" altLang="en-US" sz="1000">
                <a:latin typeface="+mj-ea"/>
                <a:ea typeface="+mj-ea"/>
              </a:rPr>
              <a:t>マネージドキーでなくカスタマーマネージドキーによって暗号化することで検証を行った。</a:t>
            </a:r>
          </a:p>
          <a:p>
            <a:pPr marL="158265" indent="-158265">
              <a:buFont typeface="Arial" panose="020B0604020202020204" pitchFamily="34" charset="0"/>
              <a:buChar char="•"/>
            </a:pPr>
            <a:endParaRPr kumimoji="1" lang="en-US" altLang="ja-JP" sz="1000">
              <a:latin typeface="+mj-ea"/>
              <a:ea typeface="+mj-ea"/>
            </a:endParaRPr>
          </a:p>
          <a:p>
            <a:r>
              <a:rPr kumimoji="1" lang="en-US" altLang="ja-JP" sz="1000">
                <a:solidFill>
                  <a:srgbClr val="AB0D82"/>
                </a:solidFill>
                <a:latin typeface="+mj-ea"/>
                <a:ea typeface="+mj-ea"/>
              </a:rPr>
              <a:t>※</a:t>
            </a:r>
            <a:r>
              <a:rPr kumimoji="1" lang="ja-JP" altLang="en-US" sz="1000">
                <a:solidFill>
                  <a:srgbClr val="AB0D82"/>
                </a:solidFill>
                <a:latin typeface="+mj-ea"/>
                <a:ea typeface="+mj-ea"/>
              </a:rPr>
              <a:t>ガバメントクラウドにおいては、蓄積データの暗号化に利用者が管理する暗号化鍵（カスタマーマネージドキー）を用いる方針が示されている。</a:t>
            </a:r>
          </a:p>
        </p:txBody>
      </p:sp>
      <p:sp>
        <p:nvSpPr>
          <p:cNvPr id="23" name="TextBox 475">
            <a:extLst>
              <a:ext uri="{FF2B5EF4-FFF2-40B4-BE49-F238E27FC236}">
                <a16:creationId xmlns:a16="http://schemas.microsoft.com/office/drawing/2014/main" id="{B4273558-D2B6-0C73-8BD6-AC2D6F829D9A}"/>
              </a:ext>
            </a:extLst>
          </p:cNvPr>
          <p:cNvSpPr txBox="1">
            <a:spLocks/>
          </p:cNvSpPr>
          <p:nvPr/>
        </p:nvSpPr>
        <p:spPr>
          <a:xfrm>
            <a:off x="533308" y="4984679"/>
            <a:ext cx="930462" cy="1163077"/>
          </a:xfrm>
          <a:prstGeom prst="rect">
            <a:avLst/>
          </a:prstGeom>
          <a:solidFill>
            <a:srgbClr val="005EB8"/>
          </a:solidFill>
          <a:ln w="9525">
            <a:solidFill>
              <a:srgbClr val="00338D"/>
            </a:solidFill>
          </a:ln>
        </p:spPr>
        <p:txBody>
          <a:bodyPr wrap="square" lIns="43200" tIns="43200" rIns="33231" bIns="432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83">
              <a:defRPr/>
            </a:pPr>
            <a:r>
              <a:rPr kumimoji="1" lang="en-US" altLang="ja-JP" sz="1015" b="1">
                <a:solidFill>
                  <a:schemeClr val="bg1"/>
                </a:solidFill>
              </a:rPr>
              <a:t>OCI</a:t>
            </a:r>
            <a:endParaRPr kumimoji="1" lang="ja-JP" altLang="en-US" sz="1015" b="1">
              <a:solidFill>
                <a:schemeClr val="bg1"/>
              </a:solidFill>
            </a:endParaRPr>
          </a:p>
        </p:txBody>
      </p:sp>
      <p:sp>
        <p:nvSpPr>
          <p:cNvPr id="24" name="テキスト ボックス 23">
            <a:extLst>
              <a:ext uri="{FF2B5EF4-FFF2-40B4-BE49-F238E27FC236}">
                <a16:creationId xmlns:a16="http://schemas.microsoft.com/office/drawing/2014/main" id="{B82AC3A5-11BC-9FEE-0EFC-3433E1FBE954}"/>
              </a:ext>
            </a:extLst>
          </p:cNvPr>
          <p:cNvSpPr txBox="1"/>
          <p:nvPr/>
        </p:nvSpPr>
        <p:spPr>
          <a:xfrm>
            <a:off x="7719653" y="6180273"/>
            <a:ext cx="1653040" cy="230043"/>
          </a:xfrm>
          <a:prstGeom prst="rect">
            <a:avLst/>
          </a:prstGeom>
          <a:noFill/>
          <a:ln>
            <a:noFill/>
          </a:ln>
        </p:spPr>
        <p:txBody>
          <a:bodyPr wrap="square" lIns="50409" tIns="50409" rIns="50409" bIns="50409" rtlCol="0" anchor="ctr">
            <a:spAutoFit/>
          </a:bodyPr>
          <a:lstStyle/>
          <a:p>
            <a:pPr algn="r" defTabSz="844083">
              <a:lnSpc>
                <a:spcPts val="997"/>
              </a:lnSpc>
              <a:defRPr/>
            </a:pPr>
            <a:r>
              <a:rPr kumimoji="1" lang="en-US" altLang="ja-JP" sz="900">
                <a:solidFill>
                  <a:srgbClr val="AB0D82"/>
                </a:solidFill>
                <a:latin typeface="Arial"/>
                <a:ea typeface="Meiryo UI"/>
              </a:rPr>
              <a:t>※</a:t>
            </a:r>
            <a:r>
              <a:rPr kumimoji="1" lang="ja-JP" altLang="en-US" sz="900">
                <a:solidFill>
                  <a:srgbClr val="AB0D82"/>
                </a:solidFill>
                <a:latin typeface="Arial"/>
                <a:ea typeface="Meiryo UI"/>
              </a:rPr>
              <a:t>は</a:t>
            </a:r>
            <a:r>
              <a:rPr lang="ja-JP" altLang="en-US" sz="900" dirty="0">
                <a:solidFill>
                  <a:srgbClr val="AB0D82"/>
                </a:solidFill>
                <a:latin typeface="Arial"/>
                <a:ea typeface="Meiryo UI"/>
              </a:rPr>
              <a:t>デジタル庁</a:t>
            </a:r>
            <a:r>
              <a:rPr kumimoji="1" lang="ja-JP" altLang="en-US" sz="900">
                <a:solidFill>
                  <a:srgbClr val="AB0D82"/>
                </a:solidFill>
                <a:latin typeface="Arial"/>
                <a:ea typeface="Meiryo UI"/>
              </a:rPr>
              <a:t>による補足</a:t>
            </a:r>
            <a:endParaRPr kumimoji="1" lang="en-US" altLang="ja-JP" sz="900" dirty="0">
              <a:solidFill>
                <a:srgbClr val="AB0D82"/>
              </a:solidFill>
              <a:latin typeface="Arial"/>
              <a:ea typeface="Meiryo UI"/>
            </a:endParaRPr>
          </a:p>
        </p:txBody>
      </p:sp>
      <p:sp>
        <p:nvSpPr>
          <p:cNvPr id="25" name="四角形: 角を丸くする 24">
            <a:extLst>
              <a:ext uri="{FF2B5EF4-FFF2-40B4-BE49-F238E27FC236}">
                <a16:creationId xmlns:a16="http://schemas.microsoft.com/office/drawing/2014/main" id="{2548821E-8E5D-48A5-812D-CF216C5015E4}"/>
              </a:ext>
            </a:extLst>
          </p:cNvPr>
          <p:cNvSpPr/>
          <p:nvPr/>
        </p:nvSpPr>
        <p:spPr>
          <a:xfrm rot="1185373">
            <a:off x="8773321" y="3893592"/>
            <a:ext cx="506437" cy="19770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49846" tIns="49846" rIns="49846" bIns="49846" rtlCol="0" anchor="ctr"/>
          <a:lstStyle/>
          <a:p>
            <a:pPr algn="ctr"/>
            <a:r>
              <a:rPr kumimoji="1" lang="ja-JP" altLang="en-US" sz="923">
                <a:solidFill>
                  <a:schemeClr val="bg1"/>
                </a:solidFill>
              </a:rPr>
              <a:t>対応中</a:t>
            </a:r>
          </a:p>
        </p:txBody>
      </p:sp>
    </p:spTree>
    <p:extLst>
      <p:ext uri="{BB962C8B-B14F-4D97-AF65-F5344CB8AC3E}">
        <p14:creationId xmlns:p14="http://schemas.microsoft.com/office/powerpoint/2010/main" val="2945073333"/>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0666822AABCA240A2E8834D4B12E6D3" ma:contentTypeVersion="14" ma:contentTypeDescription="新しいドキュメントを作成します。" ma:contentTypeScope="" ma:versionID="a2279ad8ed49e0967e0d5619d1c8b2b9">
  <xsd:schema xmlns:xsd="http://www.w3.org/2001/XMLSchema" xmlns:xs="http://www.w3.org/2001/XMLSchema" xmlns:p="http://schemas.microsoft.com/office/2006/metadata/properties" xmlns:ns2="0355d44b-88bb-401e-9618-ce50c3856314" xmlns:ns3="e7fa0c62-55d3-46f2-9ad1-2af7d6f7ed31" targetNamespace="http://schemas.microsoft.com/office/2006/metadata/properties" ma:root="true" ma:fieldsID="721c7307e664563fbfe3064328576943" ns2:_="" ns3:_="">
    <xsd:import namespace="0355d44b-88bb-401e-9618-ce50c3856314"/>
    <xsd:import namespace="e7fa0c62-55d3-46f2-9ad1-2af7d6f7ed3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55d44b-88bb-401e-9618-ce50c38563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fa0c62-55d3-46f2-9ad1-2af7d6f7ed31"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34BA70-B23F-4742-855C-265251A738CC}"/>
</file>

<file path=customXml/itemProps2.xml><?xml version="1.0" encoding="utf-8"?>
<ds:datastoreItem xmlns:ds="http://schemas.openxmlformats.org/officeDocument/2006/customXml" ds:itemID="{882F2099-99F8-4F7C-B080-E7FA2F02AFB9}"/>
</file>

<file path=docProps/app.xml><?xml version="1.0" encoding="utf-8"?>
<Properties xmlns="http://schemas.openxmlformats.org/officeDocument/2006/extended-properties" xmlns:vt="http://schemas.openxmlformats.org/officeDocument/2006/docPropsVTypes">
  <Template>デジタル庁テンプレート</Template>
  <TotalTime>0</TotalTime>
  <Words>5262</Words>
  <Application>Microsoft Office PowerPoint</Application>
  <PresentationFormat>A4 210 x 297 mm</PresentationFormat>
  <Paragraphs>374</Paragraphs>
  <Slides>22</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Meiryo UI</vt:lpstr>
      <vt:lpstr>游ゴシック</vt:lpstr>
      <vt:lpstr>Yu Gothic Medium</vt:lpstr>
      <vt:lpstr>Arial</vt:lpstr>
      <vt:lpstr>Wingdings</vt:lpstr>
      <vt:lpstr>デジタル庁_20210907</vt:lpstr>
      <vt:lpstr>令和5年度　ガバメントクラウドの先行事業（基幹業務システム）における調査研究  先行事業における採択団体の課題</vt:lpstr>
      <vt:lpstr>PowerPoint プレゼンテーション</vt:lpstr>
      <vt:lpstr>検証課題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構築・運用課題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revision>1</cp:revision>
  <dcterms:created xsi:type="dcterms:W3CDTF">2024-09-05T11:06:15Z</dcterms:created>
  <dcterms:modified xsi:type="dcterms:W3CDTF">2024-09-05T11:06:24Z</dcterms:modified>
</cp:coreProperties>
</file>