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5"/>
  </p:notesMasterIdLst>
  <p:handoutMasterIdLst>
    <p:handoutMasterId r:id="rId6"/>
  </p:handoutMasterIdLst>
  <p:sldIdLst>
    <p:sldId id="450" r:id="rId2"/>
    <p:sldId id="451" r:id="rId3"/>
    <p:sldId id="443" r:id="rId4"/>
  </p:sldIdLst>
  <p:sldSz cx="6858000" cy="9906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256">
          <p15:clr>
            <a:srgbClr val="A4A3A4"/>
          </p15:clr>
        </p15:guide>
        <p15:guide id="2" orient="horz" pos="5976">
          <p15:clr>
            <a:srgbClr val="A4A3A4"/>
          </p15:clr>
        </p15:guide>
        <p15:guide id="3" orient="horz" pos="4073">
          <p15:clr>
            <a:srgbClr val="A4A3A4"/>
          </p15:clr>
        </p15:guide>
        <p15:guide id="4" orient="horz" pos="312">
          <p15:clr>
            <a:srgbClr val="A4A3A4"/>
          </p15:clr>
        </p15:guide>
        <p15:guide id="5" orient="horz" pos="2167">
          <p15:clr>
            <a:srgbClr val="A4A3A4"/>
          </p15:clr>
        </p15:guide>
        <p15:guide id="6" orient="horz" pos="465">
          <p15:clr>
            <a:srgbClr val="A4A3A4"/>
          </p15:clr>
        </p15:guide>
        <p15:guide id="7" orient="horz" pos="897">
          <p15:clr>
            <a:srgbClr val="A4A3A4"/>
          </p15:clr>
        </p15:guide>
        <p15:guide id="8" orient="horz" pos="1062">
          <p15:clr>
            <a:srgbClr val="A4A3A4"/>
          </p15:clr>
        </p15:guide>
        <p15:guide id="9" orient="horz" pos="1154">
          <p15:clr>
            <a:srgbClr val="A4A3A4"/>
          </p15:clr>
        </p15:guide>
        <p15:guide id="10" orient="horz" pos="971">
          <p15:clr>
            <a:srgbClr val="A4A3A4"/>
          </p15:clr>
        </p15:guide>
        <p15:guide id="11" orient="horz" pos="1251">
          <p15:clr>
            <a:srgbClr val="A4A3A4"/>
          </p15:clr>
        </p15:guide>
        <p15:guide id="12" pos="73">
          <p15:clr>
            <a:srgbClr val="A4A3A4"/>
          </p15:clr>
        </p15:guide>
        <p15:guide id="13" pos="2636" userDrawn="1">
          <p15:clr>
            <a:srgbClr val="A4A3A4"/>
          </p15:clr>
        </p15:guide>
        <p15:guide id="14" pos="2160">
          <p15:clr>
            <a:srgbClr val="A4A3A4"/>
          </p15:clr>
        </p15:guide>
        <p15:guide id="15" pos="2069">
          <p15:clr>
            <a:srgbClr val="A4A3A4"/>
          </p15:clr>
        </p15:guide>
        <p15:guide id="16" pos="164">
          <p15:clr>
            <a:srgbClr val="A4A3A4"/>
          </p15:clr>
        </p15:guide>
        <p15:guide id="17" pos="4247">
          <p15:clr>
            <a:srgbClr val="A4A3A4"/>
          </p15:clr>
        </p15:guide>
        <p15:guide id="18" pos="2251">
          <p15:clr>
            <a:srgbClr val="A4A3A4"/>
          </p15:clr>
        </p15:guide>
        <p15:guide id="19" pos="4065">
          <p15:clr>
            <a:srgbClr val="A4A3A4"/>
          </p15:clr>
        </p15:guide>
        <p15:guide id="20" pos="2115">
          <p15:clr>
            <a:srgbClr val="A4A3A4"/>
          </p15:clr>
        </p15:guide>
        <p15:guide id="21" pos="220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5A5A5A"/>
    <a:srgbClr val="47607F"/>
    <a:srgbClr val="CB4659"/>
    <a:srgbClr val="DAEAFF"/>
    <a:srgbClr val="D8E1A9"/>
    <a:srgbClr val="00807F"/>
    <a:srgbClr val="EEEEEE"/>
    <a:srgbClr val="606060"/>
    <a:srgbClr val="F1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37F8E2-A20E-F23D-5D1B-F03F4409F46F}" v="6" dt="2024-06-17T13:09:06.258"/>
    <p1510:client id="{9613692A-B504-4279-BE14-C0ADAAC2C3B1}" v="6" dt="2024-06-18T02:43:16.891"/>
    <p1510:client id="{98D15503-C1D8-417D-B979-D7E0426631A0}" v="182" dt="2024-06-17T12:44:04.405"/>
    <p1510:client id="{AD5AB3EB-F8F2-4257-911F-CC92648B6011}" v="49" dt="2024-06-17T12:45:55.673"/>
  </p1510:revLst>
</p1510:revInfo>
</file>

<file path=ppt/tableStyles.xml><?xml version="1.0" encoding="utf-8"?>
<a:tblStyleLst xmlns:a="http://schemas.openxmlformats.org/drawingml/2006/main" def="{5C22544A-7EE6-4342-B048-85BDC9FD1C3A}">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3256"/>
        <p:guide orient="horz" pos="5976"/>
        <p:guide orient="horz" pos="4073"/>
        <p:guide orient="horz" pos="312"/>
        <p:guide orient="horz" pos="2167"/>
        <p:guide orient="horz" pos="465"/>
        <p:guide orient="horz" pos="897"/>
        <p:guide orient="horz" pos="1062"/>
        <p:guide orient="horz" pos="1154"/>
        <p:guide orient="horz" pos="971"/>
        <p:guide orient="horz" pos="1251"/>
        <p:guide pos="73"/>
        <p:guide pos="2636"/>
        <p:guide pos="2160"/>
        <p:guide pos="2069"/>
        <p:guide pos="164"/>
        <p:guide pos="4247"/>
        <p:guide pos="2251"/>
        <p:guide pos="4065"/>
        <p:guide pos="2115"/>
        <p:guide pos="2205"/>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7988" cy="496888"/>
          </a:xfrm>
          <a:prstGeom prst="rect">
            <a:avLst/>
          </a:prstGeom>
          <a:noFill/>
          <a:ln w="9525">
            <a:noFill/>
            <a:miter lim="800000"/>
            <a:headEnd/>
            <a:tailEnd/>
          </a:ln>
          <a:effectLst/>
        </p:spPr>
        <p:txBody>
          <a:bodyPr vert="horz" wrap="square" lIns="91791" tIns="45894" rIns="91791" bIns="45894" numCol="1" anchor="t" anchorCtr="0" compatLnSpc="1">
            <a:prstTxWarp prst="textNoShape">
              <a:avLst/>
            </a:prstTxWarp>
          </a:bodyPr>
          <a:lstStyle>
            <a:lvl1pPr defTabSz="917575">
              <a:lnSpc>
                <a:spcPct val="100000"/>
              </a:lnSpc>
              <a:defRPr sz="1200">
                <a:latin typeface="Times New Roman" pitchFamily="18" charset="0"/>
                <a:ea typeface="ＭＳ Ｐゴシック" charset="-128"/>
              </a:defRPr>
            </a:lvl1pPr>
          </a:lstStyle>
          <a:p>
            <a:pPr>
              <a:defRPr/>
            </a:pPr>
            <a:endParaRPr lang="en-US" altLang="ja-JP"/>
          </a:p>
        </p:txBody>
      </p:sp>
      <p:sp>
        <p:nvSpPr>
          <p:cNvPr id="4099" name="Rectangle 3"/>
          <p:cNvSpPr>
            <a:spLocks noGrp="1" noChangeArrowheads="1"/>
          </p:cNvSpPr>
          <p:nvPr>
            <p:ph type="dt" sz="quarter" idx="1"/>
          </p:nvPr>
        </p:nvSpPr>
        <p:spPr bwMode="auto">
          <a:xfrm>
            <a:off x="3859213" y="0"/>
            <a:ext cx="2947987" cy="496888"/>
          </a:xfrm>
          <a:prstGeom prst="rect">
            <a:avLst/>
          </a:prstGeom>
          <a:noFill/>
          <a:ln w="9525">
            <a:noFill/>
            <a:miter lim="800000"/>
            <a:headEnd/>
            <a:tailEnd/>
          </a:ln>
          <a:effectLst/>
        </p:spPr>
        <p:txBody>
          <a:bodyPr vert="horz" wrap="square" lIns="91791" tIns="45894" rIns="91791" bIns="45894" numCol="1" anchor="t" anchorCtr="0" compatLnSpc="1">
            <a:prstTxWarp prst="textNoShape">
              <a:avLst/>
            </a:prstTxWarp>
          </a:bodyPr>
          <a:lstStyle>
            <a:lvl1pPr algn="r" defTabSz="917575">
              <a:lnSpc>
                <a:spcPct val="100000"/>
              </a:lnSpc>
              <a:defRPr sz="1200">
                <a:latin typeface="Times New Roman" pitchFamily="18" charset="0"/>
                <a:ea typeface="ＭＳ Ｐゴシック" charset="-128"/>
              </a:defRPr>
            </a:lvl1pPr>
          </a:lstStyle>
          <a:p>
            <a:pPr>
              <a:defRPr/>
            </a:pPr>
            <a:endParaRPr lang="en-US" altLang="ja-JP"/>
          </a:p>
        </p:txBody>
      </p:sp>
      <p:sp>
        <p:nvSpPr>
          <p:cNvPr id="4100" name="Rectangle 4"/>
          <p:cNvSpPr>
            <a:spLocks noGrp="1" noChangeArrowheads="1"/>
          </p:cNvSpPr>
          <p:nvPr>
            <p:ph type="ftr" sz="quarter" idx="2"/>
          </p:nvPr>
        </p:nvSpPr>
        <p:spPr bwMode="auto">
          <a:xfrm>
            <a:off x="0" y="9442450"/>
            <a:ext cx="2947988" cy="496888"/>
          </a:xfrm>
          <a:prstGeom prst="rect">
            <a:avLst/>
          </a:prstGeom>
          <a:noFill/>
          <a:ln w="9525">
            <a:noFill/>
            <a:miter lim="800000"/>
            <a:headEnd/>
            <a:tailEnd/>
          </a:ln>
          <a:effectLst/>
        </p:spPr>
        <p:txBody>
          <a:bodyPr vert="horz" wrap="square" lIns="91791" tIns="45894" rIns="91791" bIns="45894" numCol="1" anchor="b" anchorCtr="0" compatLnSpc="1">
            <a:prstTxWarp prst="textNoShape">
              <a:avLst/>
            </a:prstTxWarp>
          </a:bodyPr>
          <a:lstStyle>
            <a:lvl1pPr defTabSz="917575">
              <a:lnSpc>
                <a:spcPct val="100000"/>
              </a:lnSpc>
              <a:defRPr sz="1200">
                <a:latin typeface="Times New Roman" pitchFamily="18" charset="0"/>
                <a:ea typeface="ＭＳ Ｐゴシック" charset="-128"/>
              </a:defRPr>
            </a:lvl1pPr>
          </a:lstStyle>
          <a:p>
            <a:pPr>
              <a:defRPr/>
            </a:pPr>
            <a:endParaRPr lang="en-US" altLang="ja-JP"/>
          </a:p>
        </p:txBody>
      </p:sp>
      <p:sp>
        <p:nvSpPr>
          <p:cNvPr id="4101" name="Rectangle 5"/>
          <p:cNvSpPr>
            <a:spLocks noGrp="1" noChangeArrowheads="1"/>
          </p:cNvSpPr>
          <p:nvPr>
            <p:ph type="sldNum" sz="quarter" idx="3"/>
          </p:nvPr>
        </p:nvSpPr>
        <p:spPr bwMode="auto">
          <a:xfrm>
            <a:off x="3859213" y="9442450"/>
            <a:ext cx="2947987" cy="496888"/>
          </a:xfrm>
          <a:prstGeom prst="rect">
            <a:avLst/>
          </a:prstGeom>
          <a:noFill/>
          <a:ln w="9525">
            <a:noFill/>
            <a:miter lim="800000"/>
            <a:headEnd/>
            <a:tailEnd/>
          </a:ln>
          <a:effectLst/>
        </p:spPr>
        <p:txBody>
          <a:bodyPr vert="horz" wrap="square" lIns="91791" tIns="45894" rIns="91791" bIns="45894" numCol="1" anchor="b" anchorCtr="0" compatLnSpc="1">
            <a:prstTxWarp prst="textNoShape">
              <a:avLst/>
            </a:prstTxWarp>
          </a:bodyPr>
          <a:lstStyle>
            <a:lvl1pPr algn="r" defTabSz="917575">
              <a:lnSpc>
                <a:spcPct val="100000"/>
              </a:lnSpc>
              <a:defRPr sz="1200">
                <a:latin typeface="Times New Roman" pitchFamily="18" charset="0"/>
                <a:ea typeface="ＭＳ Ｐゴシック" charset="-128"/>
              </a:defRPr>
            </a:lvl1pPr>
          </a:lstStyle>
          <a:p>
            <a:pPr>
              <a:defRPr/>
            </a:pPr>
            <a:fld id="{A13A0982-75C4-4471-9FDD-5581406D30D3}" type="slidenum">
              <a:rPr lang="en-US" altLang="ja-JP"/>
              <a:pPr>
                <a:defRPr/>
              </a:pPr>
              <a:t>‹#›</a:t>
            </a:fld>
            <a:endParaRPr lang="en-US" altLang="ja-JP"/>
          </a:p>
        </p:txBody>
      </p:sp>
    </p:spTree>
    <p:extLst>
      <p:ext uri="{BB962C8B-B14F-4D97-AF65-F5344CB8AC3E}">
        <p14:creationId xmlns:p14="http://schemas.microsoft.com/office/powerpoint/2010/main" val="41164601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nSpc>
                <a:spcPct val="100000"/>
              </a:lnSpc>
              <a:defRPr sz="1200">
                <a:latin typeface="Times New Roman" pitchFamily="18" charset="0"/>
                <a:ea typeface="ＭＳ Ｐゴシック" charset="-128"/>
              </a:defRPr>
            </a:lvl1pPr>
          </a:lstStyle>
          <a:p>
            <a:pPr>
              <a:defRPr/>
            </a:pPr>
            <a:endParaRPr lang="en-US" altLang="ja-JP"/>
          </a:p>
        </p:txBody>
      </p:sp>
      <p:sp>
        <p:nvSpPr>
          <p:cNvPr id="26627"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a:lnSpc>
                <a:spcPct val="100000"/>
              </a:lnSpc>
              <a:defRPr sz="1200">
                <a:latin typeface="Times New Roman" pitchFamily="18" charset="0"/>
                <a:ea typeface="ＭＳ Ｐゴシック"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2116138" y="746125"/>
            <a:ext cx="2578100" cy="3725863"/>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681038" y="4721225"/>
            <a:ext cx="5445125" cy="4471988"/>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6630"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nSpc>
                <a:spcPct val="100000"/>
              </a:lnSpc>
              <a:defRPr sz="1200">
                <a:latin typeface="Times New Roman" pitchFamily="18" charset="0"/>
                <a:ea typeface="ＭＳ Ｐゴシック" charset="-128"/>
              </a:defRPr>
            </a:lvl1pPr>
          </a:lstStyle>
          <a:p>
            <a:pPr>
              <a:defRPr/>
            </a:pPr>
            <a:endParaRPr lang="en-US" altLang="ja-JP"/>
          </a:p>
        </p:txBody>
      </p:sp>
      <p:sp>
        <p:nvSpPr>
          <p:cNvPr id="26631" name="Rectangle 7"/>
          <p:cNvSpPr>
            <a:spLocks noGrp="1" noChangeArrowheads="1"/>
          </p:cNvSpPr>
          <p:nvPr>
            <p:ph type="sldNum" sz="quarter" idx="5"/>
          </p:nvPr>
        </p:nvSpPr>
        <p:spPr bwMode="auto">
          <a:xfrm>
            <a:off x="3856038" y="9440863"/>
            <a:ext cx="2949575" cy="496887"/>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r">
              <a:lnSpc>
                <a:spcPct val="100000"/>
              </a:lnSpc>
              <a:defRPr sz="1200">
                <a:latin typeface="Times New Roman" pitchFamily="18" charset="0"/>
                <a:ea typeface="ＭＳ Ｐゴシック" charset="-128"/>
              </a:defRPr>
            </a:lvl1pPr>
          </a:lstStyle>
          <a:p>
            <a:pPr>
              <a:defRPr/>
            </a:pPr>
            <a:fld id="{B1B58426-B95C-4D29-A59C-75B2E8222D26}" type="slidenum">
              <a:rPr lang="en-US" altLang="ja-JP"/>
              <a:pPr>
                <a:defRPr/>
              </a:pPr>
              <a:t>‹#›</a:t>
            </a:fld>
            <a:endParaRPr lang="en-US" altLang="ja-JP"/>
          </a:p>
        </p:txBody>
      </p:sp>
    </p:spTree>
    <p:extLst>
      <p:ext uri="{BB962C8B-B14F-4D97-AF65-F5344CB8AC3E}">
        <p14:creationId xmlns:p14="http://schemas.microsoft.com/office/powerpoint/2010/main" val="36026926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5F2FBF44-B789-45EC-8A9A-A223BE7E9225}" type="slidenum">
              <a:rPr lang="en-US" altLang="ja-JP" smtClean="0">
                <a:ea typeface="ＭＳ Ｐゴシック" pitchFamily="50" charset="-128"/>
              </a:rPr>
              <a:pPr/>
              <a:t>3</a:t>
            </a:fld>
            <a:endParaRPr lang="en-US" altLang="ja-JP">
              <a:ea typeface="ＭＳ Ｐゴシック" pitchFamily="50" charset="-128"/>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ja-JP" altLang="ja-JP">
              <a:ea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053C699A-8EC2-44C8-A211-D573D3E625B8}" type="datetimeFigureOut">
              <a:rPr lang="ja-JP" altLang="en-US"/>
              <a:pPr>
                <a:defRPr/>
              </a:pPr>
              <a:t>2024/6/17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7ADFFA4-187F-478E-B7A9-A4725ED65DE1}" type="slidenum">
              <a:rPr lang="ja-JP" altLang="en-US"/>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66A465B4-C3DE-45AF-828D-4C4471B207BF}" type="datetimeFigureOut">
              <a:rPr lang="ja-JP" altLang="en-US"/>
              <a:pPr>
                <a:defRPr/>
              </a:pPr>
              <a:t>2024/6/17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656884D-094C-4775-9986-5202C6ECE4F0}" type="slidenum">
              <a:rPr lang="ja-JP" altLang="en-US"/>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875"/>
            <a:ext cx="1543050" cy="845185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0" y="396875"/>
            <a:ext cx="4476750" cy="845185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7180D44C-772C-44FE-90E2-AF42E86FDE26}" type="datetimeFigureOut">
              <a:rPr lang="ja-JP" altLang="en-US"/>
              <a:pPr>
                <a:defRPr/>
              </a:pPr>
              <a:t>2024/6/17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F584B7-A0F3-458E-87F8-6FB60BE6E2E9}" type="slidenum">
              <a:rPr lang="ja-JP" altLang="en-US"/>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タテ 白紙">
    <p:spTree>
      <p:nvGrpSpPr>
        <p:cNvPr id="1" name=""/>
        <p:cNvGrpSpPr/>
        <p:nvPr/>
      </p:nvGrpSpPr>
      <p:grpSpPr>
        <a:xfrm>
          <a:off x="0" y="0"/>
          <a:ext cx="0" cy="0"/>
          <a:chOff x="0" y="0"/>
          <a:chExt cx="0" cy="0"/>
        </a:xfrm>
      </p:grpSpPr>
      <p:sp>
        <p:nvSpPr>
          <p:cNvPr id="7" name="テキスト ボックス 6"/>
          <p:cNvSpPr txBox="1"/>
          <p:nvPr userDrawn="1"/>
        </p:nvSpPr>
        <p:spPr>
          <a:xfrm>
            <a:off x="6298191" y="-133708"/>
            <a:ext cx="559809" cy="99682"/>
          </a:xfrm>
          <a:prstGeom prst="rect">
            <a:avLst/>
          </a:prstGeom>
          <a:noFill/>
        </p:spPr>
        <p:txBody>
          <a:bodyPr wrap="square" lIns="0" tIns="0" rIns="0" bIns="0" rtlCol="0" anchor="ctr">
            <a:normAutofit/>
          </a:bodyPr>
          <a:lstStyle/>
          <a:p>
            <a:pPr algn="r"/>
            <a:r>
              <a:rPr kumimoji="1" lang="ja-JP" altLang="en-US" sz="600" baseline="0"/>
              <a:t>白紙ページ</a:t>
            </a:r>
          </a:p>
        </p:txBody>
      </p:sp>
    </p:spTree>
    <p:extLst>
      <p:ext uri="{BB962C8B-B14F-4D97-AF65-F5344CB8AC3E}">
        <p14:creationId xmlns:p14="http://schemas.microsoft.com/office/powerpoint/2010/main" val="18660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430E7495-05A2-48DF-9352-063530AAA466}" type="datetimeFigureOut">
              <a:rPr lang="ja-JP" altLang="en-US"/>
              <a:pPr>
                <a:defRPr/>
              </a:pPr>
              <a:t>2024/6/17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C8CDB6F-015D-47E4-B47C-23582AAA8798}" type="slidenum">
              <a:rPr lang="ja-JP" altLang="en-US"/>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30CD460C-D85A-4500-A49C-3F3F3CF3EB37}" type="datetimeFigureOut">
              <a:rPr lang="ja-JP" altLang="en-US"/>
              <a:pPr>
                <a:defRPr/>
              </a:pPr>
              <a:t>2024/6/17</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2891CBC-BE7F-4A45-8414-ED82C7F2C19C}" type="slidenum">
              <a:rPr lang="ja-JP" altLang="en-US"/>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2D9036D1-B4C2-408F-BED7-149B59E8E786}" type="datetimeFigureOut">
              <a:rPr lang="ja-JP" altLang="en-US"/>
              <a:pPr>
                <a:defRPr/>
              </a:pPr>
              <a:t>2024/6/17</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D275A4B-FF0A-48E1-A3C9-978FE93FB3CE}" type="slidenum">
              <a:rPr lang="ja-JP" altLang="en-US"/>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DF83DC8C-0223-4CDB-9E89-0A61BF4EB246}" type="datetimeFigureOut">
              <a:rPr lang="ja-JP" altLang="en-US"/>
              <a:pPr>
                <a:defRPr/>
              </a:pPr>
              <a:t>2024/6/17</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5F9F8862-07E4-4B24-8F57-FCD99B673BD9}" type="slidenum">
              <a:rPr lang="ja-JP" altLang="en-US"/>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968F8343-442E-4221-AB46-DBFC3B198D83}" type="datetimeFigureOut">
              <a:rPr lang="ja-JP" altLang="en-US"/>
              <a:pPr>
                <a:defRPr/>
              </a:pPr>
              <a:t>2024/6/17</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1D52B182-4BE9-4B46-A388-C6CD04DF6C6F}" type="slidenum">
              <a:rPr lang="ja-JP" altLang="en-US"/>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4D36C1B-D77A-4A64-A5D0-825F52D1B78F}" type="datetimeFigureOut">
              <a:rPr lang="ja-JP" altLang="en-US"/>
              <a:pPr>
                <a:defRPr/>
              </a:pPr>
              <a:t>2024/6/17</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7D2E5F3B-30B9-41F5-B755-58292E5BE3E3}" type="slidenum">
              <a:rPr lang="ja-JP" altLang="en-US"/>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14FD3BB4-8195-4016-A2C4-2582B3BEC516}" type="datetimeFigureOut">
              <a:rPr lang="ja-JP" altLang="en-US"/>
              <a:pPr>
                <a:defRPr/>
              </a:pPr>
              <a:t>2024/6/17</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F0B0E6E-9C06-491E-83D3-3A04D6A98143}" type="slidenum">
              <a:rPr lang="ja-JP" altLang="en-US"/>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71BA590F-0AD0-4FBD-8400-D54943B02004}" type="datetimeFigureOut">
              <a:rPr lang="ja-JP" altLang="en-US"/>
              <a:pPr>
                <a:defRPr/>
              </a:pPr>
              <a:t>2024/6/17</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B0BFD8D-F868-4200-9D19-0AB8E9305CC3}" type="slidenum">
              <a:rPr lang="ja-JP" altLang="en-US"/>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42900" y="2311400"/>
            <a:ext cx="6172200" cy="653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0484" name="Rectangle 4"/>
          <p:cNvSpPr>
            <a:spLocks noGrp="1" noChangeArrowheads="1"/>
          </p:cNvSpPr>
          <p:nvPr>
            <p:ph type="dt" sz="half" idx="2"/>
          </p:nvPr>
        </p:nvSpPr>
        <p:spPr bwMode="auto">
          <a:xfrm>
            <a:off x="342900" y="9020175"/>
            <a:ext cx="1600200" cy="68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charset="-128"/>
              </a:defRPr>
            </a:lvl1pPr>
          </a:lstStyle>
          <a:p>
            <a:pPr>
              <a:defRPr/>
            </a:pPr>
            <a:fld id="{EF80121A-0E8A-4CD0-8E36-AE1264A00E6C}" type="datetimeFigureOut">
              <a:rPr lang="ja-JP" altLang="en-US"/>
              <a:pPr>
                <a:defRPr/>
              </a:pPr>
              <a:t>2024/6/17</a:t>
            </a:fld>
            <a:endParaRPr lang="en-US" altLang="ja-JP"/>
          </a:p>
        </p:txBody>
      </p:sp>
      <p:sp>
        <p:nvSpPr>
          <p:cNvPr id="20485" name="Rectangle 5"/>
          <p:cNvSpPr>
            <a:spLocks noGrp="1" noChangeArrowheads="1"/>
          </p:cNvSpPr>
          <p:nvPr>
            <p:ph type="ftr" sz="quarter" idx="3"/>
          </p:nvPr>
        </p:nvSpPr>
        <p:spPr bwMode="auto">
          <a:xfrm>
            <a:off x="2343150" y="9020175"/>
            <a:ext cx="2171700" cy="68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charset="-128"/>
              </a:defRPr>
            </a:lvl1pPr>
          </a:lstStyle>
          <a:p>
            <a:pPr>
              <a:defRPr/>
            </a:pPr>
            <a:endParaRPr lang="en-US" altLang="ja-JP"/>
          </a:p>
        </p:txBody>
      </p:sp>
      <p:sp>
        <p:nvSpPr>
          <p:cNvPr id="20486" name="Rectangle 6"/>
          <p:cNvSpPr>
            <a:spLocks noGrp="1" noChangeArrowheads="1"/>
          </p:cNvSpPr>
          <p:nvPr>
            <p:ph type="sldNum" sz="quarter" idx="4"/>
          </p:nvPr>
        </p:nvSpPr>
        <p:spPr bwMode="auto">
          <a:xfrm>
            <a:off x="4914900" y="9020175"/>
            <a:ext cx="1600200" cy="68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charset="-128"/>
              </a:defRPr>
            </a:lvl1pPr>
          </a:lstStyle>
          <a:p>
            <a:pPr>
              <a:defRPr/>
            </a:pPr>
            <a:fld id="{93083E3D-28CF-4370-9B58-C5E4C249CC68}"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forms.office.com/r/wZnjb2LXhW"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forms.office.com/r/wZnjb2LXhW"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8FA2549-BC0B-C51C-8987-E26AE09B90D6}"/>
              </a:ext>
            </a:extLst>
          </p:cNvPr>
          <p:cNvSpPr/>
          <p:nvPr/>
        </p:nvSpPr>
        <p:spPr bwMode="auto">
          <a:xfrm>
            <a:off x="114300" y="172574"/>
            <a:ext cx="362372" cy="1182890"/>
          </a:xfrm>
          <a:prstGeom prst="rect">
            <a:avLst/>
          </a:prstGeom>
          <a:solidFill>
            <a:srgbClr val="5A5A5A"/>
          </a:solidFill>
          <a:ln w="9525" cap="flat" cmpd="sng" algn="ctr">
            <a:no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rgbClr val="FFFFFF"/>
              </a:solidFill>
              <a:effectLst/>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F469524A-318B-561B-054A-9B40B3C753A9}"/>
              </a:ext>
            </a:extLst>
          </p:cNvPr>
          <p:cNvSpPr/>
          <p:nvPr/>
        </p:nvSpPr>
        <p:spPr bwMode="auto">
          <a:xfrm>
            <a:off x="295485" y="172572"/>
            <a:ext cx="6497565" cy="1182892"/>
          </a:xfrm>
          <a:prstGeom prst="rect">
            <a:avLst/>
          </a:prstGeom>
          <a:solidFill>
            <a:srgbClr val="0070C0"/>
          </a:solidFill>
          <a:ln w="9525" cap="flat" cmpd="sng" algn="ctr">
            <a:noFill/>
            <a:prstDash val="sysDot"/>
            <a:round/>
            <a:headEnd type="none" w="med" len="med"/>
            <a:tailEnd type="none" w="med" len="med"/>
          </a:ln>
          <a:effectLst/>
        </p:spPr>
        <p:txBody>
          <a:bodyPr vert="horz" wrap="square" lIns="108000" tIns="53975" rIns="53975" bIns="72000" numCol="1" rtlCol="0" anchor="b" anchorCtr="0" compatLnSpc="1">
            <a:prstTxWarp prst="textNoShape">
              <a:avLst/>
            </a:prstTxWarp>
          </a:bodyPr>
          <a:lstStyle/>
          <a:p>
            <a:pPr lvl="0" defTabSz="1428750">
              <a:defRPr/>
            </a:pPr>
            <a:r>
              <a:rPr lang="ja-JP" altLang="en-US" sz="2400" b="1">
                <a:solidFill>
                  <a:srgbClr val="FFFFFF"/>
                </a:solidFill>
                <a:latin typeface="Meiryo UI" panose="020B0604030504040204" pitchFamily="50" charset="-128"/>
                <a:ea typeface="Meiryo UI" panose="020B0604030504040204" pitchFamily="50" charset="-128"/>
                <a:cs typeface="Arial" pitchFamily="34" charset="0"/>
              </a:rPr>
              <a:t>令和</a:t>
            </a:r>
            <a:r>
              <a:rPr lang="en-US" altLang="ja-JP" sz="2400" b="1">
                <a:solidFill>
                  <a:srgbClr val="FFFFFF"/>
                </a:solidFill>
                <a:latin typeface="Meiryo UI" panose="020B0604030504040204" pitchFamily="50" charset="-128"/>
                <a:ea typeface="Meiryo UI" panose="020B0604030504040204" pitchFamily="50" charset="-128"/>
                <a:cs typeface="Arial" pitchFamily="34" charset="0"/>
              </a:rPr>
              <a:t>6</a:t>
            </a:r>
            <a:r>
              <a:rPr lang="ja-JP" altLang="en-US" sz="2400" b="1">
                <a:solidFill>
                  <a:srgbClr val="FFFFFF"/>
                </a:solidFill>
                <a:latin typeface="Meiryo UI" panose="020B0604030504040204" pitchFamily="50" charset="-128"/>
                <a:ea typeface="Meiryo UI" panose="020B0604030504040204" pitchFamily="50" charset="-128"/>
                <a:cs typeface="Arial" pitchFamily="34" charset="0"/>
              </a:rPr>
              <a:t>年度</a:t>
            </a:r>
            <a:endParaRPr lang="en-US" altLang="ja-JP" sz="2400" b="1">
              <a:solidFill>
                <a:srgbClr val="FFFFFF"/>
              </a:solidFill>
              <a:latin typeface="Meiryo UI" panose="020B0604030504040204" pitchFamily="50" charset="-128"/>
              <a:ea typeface="Meiryo UI" panose="020B0604030504040204" pitchFamily="50" charset="-128"/>
              <a:cs typeface="Arial" pitchFamily="34" charset="0"/>
            </a:endParaRPr>
          </a:p>
          <a:p>
            <a:pPr lvl="0" defTabSz="1428750">
              <a:defRPr/>
            </a:pPr>
            <a:r>
              <a:rPr lang="en-US" altLang="ja-JP" sz="2400" b="1">
                <a:solidFill>
                  <a:srgbClr val="FFFFFF"/>
                </a:solidFill>
                <a:latin typeface="Meiryo UI" panose="020B0604030504040204" pitchFamily="50" charset="-128"/>
                <a:ea typeface="Meiryo UI" panose="020B0604030504040204" pitchFamily="50" charset="-128"/>
                <a:cs typeface="Arial" pitchFamily="34" charset="0"/>
              </a:rPr>
              <a:t>Well-Being</a:t>
            </a:r>
            <a:r>
              <a:rPr lang="ja-JP" altLang="en-US" sz="2400" b="1">
                <a:solidFill>
                  <a:srgbClr val="FFFFFF"/>
                </a:solidFill>
                <a:latin typeface="Meiryo UI" panose="020B0604030504040204" pitchFamily="50" charset="-128"/>
                <a:ea typeface="Meiryo UI" panose="020B0604030504040204" pitchFamily="50" charset="-128"/>
                <a:cs typeface="Arial" pitchFamily="34" charset="0"/>
              </a:rPr>
              <a:t>ファシリテーター養成講座 募集要項</a:t>
            </a:r>
            <a:endParaRPr lang="en-US" altLang="ja-JP" sz="2400" b="1">
              <a:solidFill>
                <a:srgbClr val="FFFFFF"/>
              </a:solidFill>
              <a:latin typeface="Meiryo UI" panose="020B0604030504040204" pitchFamily="50" charset="-128"/>
              <a:ea typeface="Meiryo UI" panose="020B0604030504040204" pitchFamily="50" charset="-128"/>
              <a:cs typeface="Arial" pitchFamily="34" charset="0"/>
            </a:endParaRPr>
          </a:p>
        </p:txBody>
      </p:sp>
      <p:sp>
        <p:nvSpPr>
          <p:cNvPr id="7" name="Rectangle 68">
            <a:extLst>
              <a:ext uri="{FF2B5EF4-FFF2-40B4-BE49-F238E27FC236}">
                <a16:creationId xmlns:a16="http://schemas.microsoft.com/office/drawing/2014/main" id="{5E67527F-3813-862C-5CF2-D36B29A6ABF7}"/>
              </a:ext>
            </a:extLst>
          </p:cNvPr>
          <p:cNvSpPr>
            <a:spLocks noChangeArrowheads="1"/>
          </p:cNvSpPr>
          <p:nvPr/>
        </p:nvSpPr>
        <p:spPr bwMode="gray">
          <a:xfrm>
            <a:off x="398032" y="172573"/>
            <a:ext cx="6055303" cy="288147"/>
          </a:xfrm>
          <a:prstGeom prst="rect">
            <a:avLst/>
          </a:prstGeom>
          <a:noFill/>
          <a:ln w="9525">
            <a:noFill/>
            <a:miter lim="800000"/>
            <a:headEnd/>
            <a:tailEnd/>
          </a:ln>
        </p:spPr>
        <p:txBody>
          <a:bodyPr wrap="square" lIns="0" tIns="36000" rIns="102121" bIns="36000" anchor="t">
            <a:spAutoFit/>
          </a:bodyPr>
          <a:lstStyle/>
          <a:p>
            <a:pPr defTabSz="1428750"/>
            <a:r>
              <a:rPr lang="en-US" altLang="ja-JP" sz="1400">
                <a:solidFill>
                  <a:schemeClr val="bg1"/>
                </a:solidFill>
                <a:latin typeface="Meiryo UI"/>
                <a:ea typeface="Meiryo UI"/>
                <a:cs typeface="Arial"/>
              </a:rPr>
              <a:t>【</a:t>
            </a:r>
            <a:r>
              <a:rPr lang="ja-JP" altLang="en-US" sz="1400">
                <a:solidFill>
                  <a:schemeClr val="bg1"/>
                </a:solidFill>
                <a:latin typeface="Meiryo UI"/>
                <a:ea typeface="Meiryo UI"/>
                <a:cs typeface="Arial"/>
              </a:rPr>
              <a:t>受講者募集</a:t>
            </a:r>
            <a:r>
              <a:rPr lang="en-US" altLang="ja-JP" sz="1400">
                <a:solidFill>
                  <a:schemeClr val="bg1"/>
                </a:solidFill>
                <a:latin typeface="Meiryo UI"/>
                <a:ea typeface="Meiryo UI"/>
                <a:cs typeface="Arial"/>
              </a:rPr>
              <a:t>】</a:t>
            </a:r>
            <a:r>
              <a:rPr lang="ja-JP" altLang="en-US" sz="1400">
                <a:solidFill>
                  <a:schemeClr val="bg1"/>
                </a:solidFill>
                <a:latin typeface="Meiryo UI"/>
                <a:ea typeface="Meiryo UI"/>
                <a:cs typeface="Arial"/>
              </a:rPr>
              <a:t>　民間企業・大学・</a:t>
            </a:r>
            <a:r>
              <a:rPr lang="en-US" altLang="ja-JP" sz="1400">
                <a:solidFill>
                  <a:schemeClr val="bg1"/>
                </a:solidFill>
                <a:latin typeface="Meiryo UI"/>
                <a:ea typeface="Meiryo UI"/>
                <a:cs typeface="Arial"/>
              </a:rPr>
              <a:t>NPO</a:t>
            </a:r>
            <a:r>
              <a:rPr lang="ja-JP" altLang="en-US" sz="1400">
                <a:solidFill>
                  <a:schemeClr val="bg1"/>
                </a:solidFill>
                <a:latin typeface="Meiryo UI"/>
                <a:ea typeface="Meiryo UI"/>
                <a:cs typeface="Arial"/>
              </a:rPr>
              <a:t>・自治体等の皆さま</a:t>
            </a:r>
          </a:p>
        </p:txBody>
      </p:sp>
      <p:graphicFrame>
        <p:nvGraphicFramePr>
          <p:cNvPr id="8" name="表 8">
            <a:extLst>
              <a:ext uri="{FF2B5EF4-FFF2-40B4-BE49-F238E27FC236}">
                <a16:creationId xmlns:a16="http://schemas.microsoft.com/office/drawing/2014/main" id="{EB993545-1321-D961-C53D-E49831BF1AD9}"/>
              </a:ext>
            </a:extLst>
          </p:cNvPr>
          <p:cNvGraphicFramePr>
            <a:graphicFrameLocks noGrp="1"/>
          </p:cNvGraphicFramePr>
          <p:nvPr>
            <p:extLst>
              <p:ext uri="{D42A27DB-BD31-4B8C-83A1-F6EECF244321}">
                <p14:modId xmlns:p14="http://schemas.microsoft.com/office/powerpoint/2010/main" val="3415823934"/>
              </p:ext>
            </p:extLst>
          </p:nvPr>
        </p:nvGraphicFramePr>
        <p:xfrm>
          <a:off x="142150" y="4196541"/>
          <a:ext cx="6650901" cy="5010164"/>
        </p:xfrm>
        <a:graphic>
          <a:graphicData uri="http://schemas.openxmlformats.org/drawingml/2006/table">
            <a:tbl>
              <a:tblPr firstRow="1" bandRow="1">
                <a:tableStyleId>{5C22544A-7EE6-4342-B048-85BDC9FD1C3A}</a:tableStyleId>
              </a:tblPr>
              <a:tblGrid>
                <a:gridCol w="579745">
                  <a:extLst>
                    <a:ext uri="{9D8B030D-6E8A-4147-A177-3AD203B41FA5}">
                      <a16:colId xmlns:a16="http://schemas.microsoft.com/office/drawing/2014/main" val="2271463001"/>
                    </a:ext>
                  </a:extLst>
                </a:gridCol>
                <a:gridCol w="637673">
                  <a:extLst>
                    <a:ext uri="{9D8B030D-6E8A-4147-A177-3AD203B41FA5}">
                      <a16:colId xmlns:a16="http://schemas.microsoft.com/office/drawing/2014/main" val="4194987391"/>
                    </a:ext>
                  </a:extLst>
                </a:gridCol>
                <a:gridCol w="2586790">
                  <a:extLst>
                    <a:ext uri="{9D8B030D-6E8A-4147-A177-3AD203B41FA5}">
                      <a16:colId xmlns:a16="http://schemas.microsoft.com/office/drawing/2014/main" val="211335966"/>
                    </a:ext>
                  </a:extLst>
                </a:gridCol>
                <a:gridCol w="2846693">
                  <a:extLst>
                    <a:ext uri="{9D8B030D-6E8A-4147-A177-3AD203B41FA5}">
                      <a16:colId xmlns:a16="http://schemas.microsoft.com/office/drawing/2014/main" val="1783117860"/>
                    </a:ext>
                  </a:extLst>
                </a:gridCol>
              </a:tblGrid>
              <a:tr h="383109">
                <a:tc gridSpan="2">
                  <a:txBody>
                    <a:bodyPr/>
                    <a:lstStyle/>
                    <a:p>
                      <a:endParaRPr kumimoji="1" lang="ja-JP" altLang="en-US" sz="1200" b="1">
                        <a:solidFill>
                          <a:srgbClr val="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rgbClr val="D8D9EC"/>
                    </a:solidFill>
                  </a:tcPr>
                </a:tc>
                <a:tc hMerge="1">
                  <a:txBody>
                    <a:bodyPr/>
                    <a:lstStyle/>
                    <a:p>
                      <a:endParaRPr kumimoji="1" lang="ja-JP" altLang="en-US"/>
                    </a:p>
                  </a:txBody>
                  <a:tcPr/>
                </a:tc>
                <a:tc>
                  <a:txBody>
                    <a:bodyPr/>
                    <a:lstStyle/>
                    <a:p>
                      <a:pPr algn="ctr"/>
                      <a:r>
                        <a:rPr kumimoji="1" lang="ja-JP" altLang="en-US" sz="1200">
                          <a:solidFill>
                            <a:srgbClr val="000000"/>
                          </a:solidFill>
                          <a:latin typeface="Meiryo UI" panose="020B0604030504040204" pitchFamily="50" charset="-128"/>
                          <a:ea typeface="Meiryo UI" panose="020B0604030504040204" pitchFamily="50" charset="-128"/>
                        </a:rPr>
                        <a:t>第</a:t>
                      </a:r>
                      <a:r>
                        <a:rPr kumimoji="1" lang="en-US" altLang="ja-JP" sz="1200">
                          <a:solidFill>
                            <a:srgbClr val="000000"/>
                          </a:solidFill>
                          <a:latin typeface="Meiryo UI" panose="020B0604030504040204" pitchFamily="50" charset="-128"/>
                          <a:ea typeface="Meiryo UI" panose="020B0604030504040204" pitchFamily="50" charset="-128"/>
                        </a:rPr>
                        <a:t>1</a:t>
                      </a:r>
                      <a:r>
                        <a:rPr kumimoji="1" lang="ja-JP" altLang="en-US" sz="1200">
                          <a:solidFill>
                            <a:srgbClr val="000000"/>
                          </a:solidFill>
                          <a:latin typeface="Meiryo UI" panose="020B0604030504040204" pitchFamily="50" charset="-128"/>
                          <a:ea typeface="Meiryo UI" panose="020B0604030504040204" pitchFamily="50" charset="-128"/>
                        </a:rPr>
                        <a:t>回（東京開催）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9EC"/>
                    </a:solidFill>
                  </a:tcPr>
                </a:tc>
                <a:tc>
                  <a:txBody>
                    <a:bodyPr/>
                    <a:lstStyle/>
                    <a:p>
                      <a:pPr algn="ctr"/>
                      <a:r>
                        <a:rPr kumimoji="1" lang="ja-JP" altLang="en-US" sz="1200">
                          <a:solidFill>
                            <a:srgbClr val="000000"/>
                          </a:solidFill>
                          <a:latin typeface="Meiryo UI" panose="020B0604030504040204" pitchFamily="50" charset="-128"/>
                          <a:ea typeface="Meiryo UI" panose="020B0604030504040204" pitchFamily="50" charset="-128"/>
                        </a:rPr>
                        <a:t>第</a:t>
                      </a:r>
                      <a:r>
                        <a:rPr kumimoji="1" lang="en-US" altLang="ja-JP" sz="1200">
                          <a:solidFill>
                            <a:srgbClr val="000000"/>
                          </a:solidFill>
                          <a:latin typeface="Meiryo UI" panose="020B0604030504040204" pitchFamily="50" charset="-128"/>
                          <a:ea typeface="Meiryo UI" panose="020B0604030504040204" pitchFamily="50" charset="-128"/>
                        </a:rPr>
                        <a:t>2</a:t>
                      </a:r>
                      <a:r>
                        <a:rPr kumimoji="1" lang="ja-JP" altLang="en-US" sz="1200">
                          <a:solidFill>
                            <a:srgbClr val="000000"/>
                          </a:solidFill>
                          <a:latin typeface="Meiryo UI" panose="020B0604030504040204" pitchFamily="50" charset="-128"/>
                          <a:ea typeface="Meiryo UI" panose="020B0604030504040204" pitchFamily="50" charset="-128"/>
                        </a:rPr>
                        <a:t>回（大阪開催）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9EC"/>
                    </a:solidFill>
                  </a:tcPr>
                </a:tc>
                <a:extLst>
                  <a:ext uri="{0D108BD9-81ED-4DB2-BD59-A6C34878D82A}">
                    <a16:rowId xmlns:a16="http://schemas.microsoft.com/office/drawing/2014/main" val="1684602902"/>
                  </a:ext>
                </a:extLst>
              </a:tr>
              <a:tr h="457200">
                <a:tc rowSpan="2">
                  <a:txBody>
                    <a:bodyPr/>
                    <a:lstStyle/>
                    <a:p>
                      <a:pPr algn="ctr"/>
                      <a:r>
                        <a:rPr kumimoji="1" lang="ja-JP" altLang="en-US" sz="1200" b="1">
                          <a:solidFill>
                            <a:srgbClr val="000000"/>
                          </a:solidFill>
                          <a:latin typeface="Meiryo UI" panose="020B0604030504040204" pitchFamily="50" charset="-128"/>
                          <a:ea typeface="Meiryo UI" panose="020B0604030504040204" pitchFamily="50" charset="-128"/>
                        </a:rPr>
                        <a:t>開催日時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9EC"/>
                    </a:solidFill>
                  </a:tcPr>
                </a:tc>
                <a:tc>
                  <a:txBody>
                    <a:bodyPr/>
                    <a:lstStyle/>
                    <a:p>
                      <a:r>
                        <a:rPr kumimoji="1" lang="en-US" altLang="ja-JP" sz="1200" b="1">
                          <a:solidFill>
                            <a:srgbClr val="000000"/>
                          </a:solidFill>
                          <a:latin typeface="Meiryo UI" panose="020B0604030504040204" pitchFamily="50" charset="-128"/>
                          <a:ea typeface="Meiryo UI" panose="020B0604030504040204" pitchFamily="50" charset="-128"/>
                        </a:rPr>
                        <a:t>1</a:t>
                      </a:r>
                      <a:r>
                        <a:rPr kumimoji="1" lang="ja-JP" altLang="en-US" sz="1200" b="1">
                          <a:solidFill>
                            <a:srgbClr val="000000"/>
                          </a:solidFill>
                          <a:latin typeface="Meiryo UI" panose="020B0604030504040204" pitchFamily="50" charset="-128"/>
                          <a:ea typeface="Meiryo UI" panose="020B0604030504040204" pitchFamily="50" charset="-128"/>
                        </a:rPr>
                        <a:t>日目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9EC"/>
                    </a:solid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令和６年　</a:t>
                      </a:r>
                      <a:r>
                        <a:rPr kumimoji="1" lang="en-US" altLang="ja-JP" sz="1200">
                          <a:solidFill>
                            <a:schemeClr val="tx1"/>
                          </a:solidFill>
                          <a:latin typeface="Meiryo UI" panose="020B0604030504040204" pitchFamily="50" charset="-128"/>
                          <a:ea typeface="Meiryo UI" panose="020B0604030504040204" pitchFamily="50" charset="-128"/>
                        </a:rPr>
                        <a:t>7</a:t>
                      </a:r>
                      <a:r>
                        <a:rPr kumimoji="1" lang="ja-JP" altLang="en-US" sz="1200">
                          <a:solidFill>
                            <a:schemeClr val="tx1"/>
                          </a:solidFill>
                          <a:latin typeface="Meiryo UI" panose="020B0604030504040204" pitchFamily="50" charset="-128"/>
                          <a:ea typeface="Meiryo UI" panose="020B0604030504040204" pitchFamily="50" charset="-128"/>
                        </a:rPr>
                        <a:t>月</a:t>
                      </a:r>
                      <a:r>
                        <a:rPr kumimoji="1" lang="en-US" altLang="ja-JP" sz="1200">
                          <a:solidFill>
                            <a:schemeClr val="tx1"/>
                          </a:solidFill>
                          <a:latin typeface="Meiryo UI" panose="020B0604030504040204" pitchFamily="50" charset="-128"/>
                          <a:ea typeface="Meiryo UI" panose="020B0604030504040204" pitchFamily="50" charset="-128"/>
                        </a:rPr>
                        <a:t>20</a:t>
                      </a:r>
                      <a:r>
                        <a:rPr kumimoji="1" lang="ja-JP" altLang="en-US" sz="1200">
                          <a:solidFill>
                            <a:schemeClr val="tx1"/>
                          </a:solidFill>
                          <a:latin typeface="Meiryo UI" panose="020B0604030504040204" pitchFamily="50" charset="-128"/>
                          <a:ea typeface="Meiryo UI" panose="020B0604030504040204" pitchFamily="50" charset="-128"/>
                        </a:rPr>
                        <a:t>日（土）</a:t>
                      </a:r>
                      <a:endParaRPr kumimoji="1" lang="en-US" altLang="ja-JP" sz="1200">
                        <a:solidFill>
                          <a:schemeClr val="tx1"/>
                        </a:solidFill>
                        <a:latin typeface="Meiryo UI" panose="020B0604030504040204" pitchFamily="50" charset="-128"/>
                        <a:ea typeface="Meiryo UI" panose="020B0604030504040204" pitchFamily="50" charset="-128"/>
                      </a:endParaRPr>
                    </a:p>
                    <a:p>
                      <a:r>
                        <a:rPr kumimoji="1" lang="en-US" altLang="ja-JP" sz="1200">
                          <a:solidFill>
                            <a:schemeClr val="tx1"/>
                          </a:solidFill>
                          <a:latin typeface="Meiryo UI" panose="020B0604030504040204" pitchFamily="50" charset="-128"/>
                          <a:ea typeface="Meiryo UI" panose="020B0604030504040204" pitchFamily="50" charset="-128"/>
                        </a:rPr>
                        <a:t>9:00</a:t>
                      </a:r>
                      <a:r>
                        <a:rPr kumimoji="1" lang="ja-JP" altLang="en-US" sz="1200">
                          <a:solidFill>
                            <a:schemeClr val="tx1"/>
                          </a:solidFill>
                          <a:latin typeface="Meiryo UI" panose="020B0604030504040204" pitchFamily="50" charset="-128"/>
                          <a:ea typeface="Meiryo UI" panose="020B0604030504040204" pitchFamily="50" charset="-128"/>
                        </a:rPr>
                        <a:t>～</a:t>
                      </a:r>
                      <a:r>
                        <a:rPr kumimoji="1" lang="en-US" altLang="ja-JP" sz="1200">
                          <a:solidFill>
                            <a:schemeClr val="tx1"/>
                          </a:solidFill>
                          <a:latin typeface="Meiryo UI" panose="020B0604030504040204" pitchFamily="50" charset="-128"/>
                          <a:ea typeface="Meiryo UI" panose="020B0604030504040204" pitchFamily="50" charset="-128"/>
                        </a:rPr>
                        <a:t>17:00</a:t>
                      </a: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令和６年　</a:t>
                      </a:r>
                      <a:r>
                        <a:rPr kumimoji="1" lang="en-US" altLang="ja-JP" sz="1200">
                          <a:solidFill>
                            <a:schemeClr val="tx1"/>
                          </a:solidFill>
                          <a:latin typeface="Meiryo UI" panose="020B0604030504040204" pitchFamily="50" charset="-128"/>
                          <a:ea typeface="Meiryo UI" panose="020B0604030504040204" pitchFamily="50" charset="-128"/>
                        </a:rPr>
                        <a:t>8</a:t>
                      </a:r>
                      <a:r>
                        <a:rPr kumimoji="1" lang="ja-JP" altLang="en-US" sz="1200">
                          <a:solidFill>
                            <a:schemeClr val="tx1"/>
                          </a:solidFill>
                          <a:latin typeface="Meiryo UI" panose="020B0604030504040204" pitchFamily="50" charset="-128"/>
                          <a:ea typeface="Meiryo UI" panose="020B0604030504040204" pitchFamily="50" charset="-128"/>
                        </a:rPr>
                        <a:t>月</a:t>
                      </a:r>
                      <a:r>
                        <a:rPr kumimoji="1" lang="en-US" altLang="ja-JP" sz="1200">
                          <a:solidFill>
                            <a:schemeClr val="tx1"/>
                          </a:solidFill>
                          <a:latin typeface="Meiryo UI" panose="020B0604030504040204" pitchFamily="50" charset="-128"/>
                          <a:ea typeface="Meiryo UI" panose="020B0604030504040204" pitchFamily="50" charset="-128"/>
                        </a:rPr>
                        <a:t>3</a:t>
                      </a:r>
                      <a:r>
                        <a:rPr kumimoji="1" lang="ja-JP" altLang="en-US" sz="1200">
                          <a:solidFill>
                            <a:schemeClr val="tx1"/>
                          </a:solidFill>
                          <a:latin typeface="Meiryo UI" panose="020B0604030504040204" pitchFamily="50" charset="-128"/>
                          <a:ea typeface="Meiryo UI" panose="020B0604030504040204" pitchFamily="50" charset="-128"/>
                        </a:rPr>
                        <a:t>日（土）</a:t>
                      </a:r>
                      <a:endParaRPr kumimoji="1" lang="en-US" altLang="ja-JP" sz="1200">
                        <a:solidFill>
                          <a:schemeClr val="tx1"/>
                        </a:solidFill>
                        <a:latin typeface="Meiryo UI" panose="020B0604030504040204" pitchFamily="50" charset="-128"/>
                        <a:ea typeface="Meiryo UI" panose="020B0604030504040204" pitchFamily="50" charset="-128"/>
                      </a:endParaRPr>
                    </a:p>
                    <a:p>
                      <a:r>
                        <a:rPr kumimoji="1" lang="en-US" altLang="ja-JP" sz="1200">
                          <a:solidFill>
                            <a:schemeClr val="tx1"/>
                          </a:solidFill>
                          <a:latin typeface="Meiryo UI" panose="020B0604030504040204" pitchFamily="50" charset="-128"/>
                          <a:ea typeface="Meiryo UI" panose="020B0604030504040204" pitchFamily="50" charset="-128"/>
                        </a:rPr>
                        <a:t>9:00</a:t>
                      </a:r>
                      <a:r>
                        <a:rPr kumimoji="1" lang="ja-JP" altLang="en-US" sz="1200">
                          <a:solidFill>
                            <a:schemeClr val="tx1"/>
                          </a:solidFill>
                          <a:latin typeface="Meiryo UI" panose="020B0604030504040204" pitchFamily="50" charset="-128"/>
                          <a:ea typeface="Meiryo UI" panose="020B0604030504040204" pitchFamily="50" charset="-128"/>
                        </a:rPr>
                        <a:t>～</a:t>
                      </a:r>
                      <a:r>
                        <a:rPr kumimoji="1" lang="en-US" altLang="ja-JP" sz="1200">
                          <a:solidFill>
                            <a:schemeClr val="tx1"/>
                          </a:solidFill>
                          <a:latin typeface="Meiryo UI" panose="020B0604030504040204" pitchFamily="50" charset="-128"/>
                          <a:ea typeface="Meiryo UI" panose="020B0604030504040204" pitchFamily="50" charset="-128"/>
                        </a:rPr>
                        <a:t>17:00</a:t>
                      </a: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0744938"/>
                  </a:ext>
                </a:extLst>
              </a:tr>
              <a:tr h="457200">
                <a:tc vMerge="1">
                  <a:txBody>
                    <a:bodyPr/>
                    <a:lstStyle/>
                    <a:p>
                      <a:endParaRPr kumimoji="1" lang="ja-JP" altLang="en-US" sz="12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kumimoji="1" lang="en-US" altLang="ja-JP" sz="1200" b="1">
                          <a:solidFill>
                            <a:srgbClr val="000000"/>
                          </a:solidFill>
                          <a:latin typeface="Meiryo UI" panose="020B0604030504040204" pitchFamily="50" charset="-128"/>
                          <a:ea typeface="Meiryo UI" panose="020B0604030504040204" pitchFamily="50" charset="-128"/>
                        </a:rPr>
                        <a:t>2</a:t>
                      </a:r>
                      <a:r>
                        <a:rPr kumimoji="1" lang="ja-JP" altLang="en-US" sz="1200" b="1">
                          <a:solidFill>
                            <a:srgbClr val="000000"/>
                          </a:solidFill>
                          <a:latin typeface="Meiryo UI" panose="020B0604030504040204" pitchFamily="50" charset="-128"/>
                          <a:ea typeface="Meiryo UI" panose="020B0604030504040204" pitchFamily="50" charset="-128"/>
                        </a:rPr>
                        <a:t>日目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9EC"/>
                    </a:solid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令和６年　</a:t>
                      </a:r>
                      <a:r>
                        <a:rPr kumimoji="1" lang="en-US" altLang="ja-JP" sz="1200">
                          <a:solidFill>
                            <a:schemeClr val="tx1"/>
                          </a:solidFill>
                          <a:latin typeface="Meiryo UI" panose="020B0604030504040204" pitchFamily="50" charset="-128"/>
                          <a:ea typeface="Meiryo UI" panose="020B0604030504040204" pitchFamily="50" charset="-128"/>
                        </a:rPr>
                        <a:t>7</a:t>
                      </a:r>
                      <a:r>
                        <a:rPr kumimoji="1" lang="ja-JP" altLang="en-US" sz="1200">
                          <a:solidFill>
                            <a:schemeClr val="tx1"/>
                          </a:solidFill>
                          <a:latin typeface="Meiryo UI" panose="020B0604030504040204" pitchFamily="50" charset="-128"/>
                          <a:ea typeface="Meiryo UI" panose="020B0604030504040204" pitchFamily="50" charset="-128"/>
                        </a:rPr>
                        <a:t>月</a:t>
                      </a:r>
                      <a:r>
                        <a:rPr kumimoji="1" lang="en-US" altLang="ja-JP" sz="1200">
                          <a:solidFill>
                            <a:schemeClr val="tx1"/>
                          </a:solidFill>
                          <a:latin typeface="Meiryo UI" panose="020B0604030504040204" pitchFamily="50" charset="-128"/>
                          <a:ea typeface="Meiryo UI" panose="020B0604030504040204" pitchFamily="50" charset="-128"/>
                        </a:rPr>
                        <a:t>21</a:t>
                      </a:r>
                      <a:r>
                        <a:rPr kumimoji="1" lang="ja-JP" altLang="en-US" sz="1200">
                          <a:solidFill>
                            <a:schemeClr val="tx1"/>
                          </a:solidFill>
                          <a:latin typeface="Meiryo UI" panose="020B0604030504040204" pitchFamily="50" charset="-128"/>
                          <a:ea typeface="Meiryo UI" panose="020B0604030504040204" pitchFamily="50" charset="-128"/>
                        </a:rPr>
                        <a:t>日（日）</a:t>
                      </a:r>
                      <a:endParaRPr kumimoji="1" lang="en-US" altLang="ja-JP" sz="1200">
                        <a:solidFill>
                          <a:schemeClr val="tx1"/>
                        </a:solidFill>
                        <a:latin typeface="Meiryo UI" panose="020B0604030504040204" pitchFamily="50" charset="-128"/>
                        <a:ea typeface="Meiryo UI" panose="020B0604030504040204" pitchFamily="50" charset="-128"/>
                      </a:endParaRPr>
                    </a:p>
                    <a:p>
                      <a:r>
                        <a:rPr kumimoji="1" lang="en-US" altLang="ja-JP" sz="1200">
                          <a:solidFill>
                            <a:schemeClr val="tx1"/>
                          </a:solidFill>
                          <a:latin typeface="Meiryo UI" panose="020B0604030504040204" pitchFamily="50" charset="-128"/>
                          <a:ea typeface="Meiryo UI" panose="020B0604030504040204" pitchFamily="50" charset="-128"/>
                        </a:rPr>
                        <a:t>9:00</a:t>
                      </a:r>
                      <a:r>
                        <a:rPr kumimoji="1" lang="ja-JP" altLang="en-US" sz="1200">
                          <a:solidFill>
                            <a:schemeClr val="tx1"/>
                          </a:solidFill>
                          <a:latin typeface="Meiryo UI" panose="020B0604030504040204" pitchFamily="50" charset="-128"/>
                          <a:ea typeface="Meiryo UI" panose="020B0604030504040204" pitchFamily="50" charset="-128"/>
                        </a:rPr>
                        <a:t>～</a:t>
                      </a:r>
                      <a:r>
                        <a:rPr kumimoji="1" lang="en-US" altLang="ja-JP" sz="1200">
                          <a:solidFill>
                            <a:schemeClr val="tx1"/>
                          </a:solidFill>
                          <a:latin typeface="Meiryo UI" panose="020B0604030504040204" pitchFamily="50" charset="-128"/>
                          <a:ea typeface="Meiryo UI" panose="020B0604030504040204" pitchFamily="50" charset="-128"/>
                        </a:rPr>
                        <a:t>17:30</a:t>
                      </a: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令和６年　</a:t>
                      </a:r>
                      <a:r>
                        <a:rPr kumimoji="1" lang="en-US" altLang="ja-JP" sz="1200">
                          <a:solidFill>
                            <a:schemeClr val="tx1"/>
                          </a:solidFill>
                          <a:latin typeface="Meiryo UI" panose="020B0604030504040204" pitchFamily="50" charset="-128"/>
                          <a:ea typeface="Meiryo UI" panose="020B0604030504040204" pitchFamily="50" charset="-128"/>
                        </a:rPr>
                        <a:t>8</a:t>
                      </a:r>
                      <a:r>
                        <a:rPr kumimoji="1" lang="ja-JP" altLang="en-US" sz="1200">
                          <a:solidFill>
                            <a:schemeClr val="tx1"/>
                          </a:solidFill>
                          <a:latin typeface="Meiryo UI" panose="020B0604030504040204" pitchFamily="50" charset="-128"/>
                          <a:ea typeface="Meiryo UI" panose="020B0604030504040204" pitchFamily="50" charset="-128"/>
                        </a:rPr>
                        <a:t>月</a:t>
                      </a:r>
                      <a:r>
                        <a:rPr kumimoji="1" lang="en-US" altLang="ja-JP" sz="1200">
                          <a:solidFill>
                            <a:schemeClr val="tx1"/>
                          </a:solidFill>
                          <a:latin typeface="Meiryo UI" panose="020B0604030504040204" pitchFamily="50" charset="-128"/>
                          <a:ea typeface="Meiryo UI" panose="020B0604030504040204" pitchFamily="50" charset="-128"/>
                        </a:rPr>
                        <a:t>4</a:t>
                      </a:r>
                      <a:r>
                        <a:rPr kumimoji="1" lang="ja-JP" altLang="en-US" sz="1200">
                          <a:solidFill>
                            <a:schemeClr val="tx1"/>
                          </a:solidFill>
                          <a:latin typeface="Meiryo UI" panose="020B0604030504040204" pitchFamily="50" charset="-128"/>
                          <a:ea typeface="Meiryo UI" panose="020B0604030504040204" pitchFamily="50" charset="-128"/>
                        </a:rPr>
                        <a:t>日（日）</a:t>
                      </a:r>
                      <a:endParaRPr kumimoji="1" lang="en-US" altLang="ja-JP" sz="1200">
                        <a:solidFill>
                          <a:schemeClr val="tx1"/>
                        </a:solidFill>
                        <a:latin typeface="Meiryo UI" panose="020B0604030504040204" pitchFamily="50" charset="-128"/>
                        <a:ea typeface="Meiryo UI" panose="020B0604030504040204" pitchFamily="50" charset="-128"/>
                      </a:endParaRPr>
                    </a:p>
                    <a:p>
                      <a:r>
                        <a:rPr kumimoji="1" lang="en-US" altLang="ja-JP" sz="1200">
                          <a:solidFill>
                            <a:schemeClr val="tx1"/>
                          </a:solidFill>
                          <a:latin typeface="Meiryo UI" panose="020B0604030504040204" pitchFamily="50" charset="-128"/>
                          <a:ea typeface="Meiryo UI" panose="020B0604030504040204" pitchFamily="50" charset="-128"/>
                        </a:rPr>
                        <a:t>9:00</a:t>
                      </a:r>
                      <a:r>
                        <a:rPr kumimoji="1" lang="ja-JP" altLang="en-US" sz="1200">
                          <a:solidFill>
                            <a:schemeClr val="tx1"/>
                          </a:solidFill>
                          <a:latin typeface="Meiryo UI" panose="020B0604030504040204" pitchFamily="50" charset="-128"/>
                          <a:ea typeface="Meiryo UI" panose="020B0604030504040204" pitchFamily="50" charset="-128"/>
                        </a:rPr>
                        <a:t>～</a:t>
                      </a:r>
                      <a:r>
                        <a:rPr kumimoji="1" lang="en-US" altLang="ja-JP" sz="1200">
                          <a:solidFill>
                            <a:schemeClr val="tx1"/>
                          </a:solidFill>
                          <a:latin typeface="Meiryo UI" panose="020B0604030504040204" pitchFamily="50" charset="-128"/>
                          <a:ea typeface="Meiryo UI" panose="020B0604030504040204" pitchFamily="50" charset="-128"/>
                        </a:rPr>
                        <a:t>17:30</a:t>
                      </a: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2372874"/>
                  </a:ext>
                </a:extLst>
              </a:tr>
              <a:tr h="457200">
                <a:tc gridSpan="2">
                  <a:txBody>
                    <a:bodyPr/>
                    <a:lstStyle/>
                    <a:p>
                      <a:pPr algn="ctr"/>
                      <a:r>
                        <a:rPr kumimoji="1" lang="ja-JP" altLang="en-US" sz="1200" b="1">
                          <a:solidFill>
                            <a:srgbClr val="000000"/>
                          </a:solidFill>
                          <a:latin typeface="Meiryo UI" panose="020B0604030504040204" pitchFamily="50" charset="-128"/>
                          <a:ea typeface="Meiryo UI" panose="020B0604030504040204" pitchFamily="50" charset="-128"/>
                        </a:rPr>
                        <a:t>会　　　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9EC"/>
                    </a:solidFill>
                  </a:tcPr>
                </a:tc>
                <a:tc hMerge="1">
                  <a:txBody>
                    <a:bodyPr/>
                    <a:lstStyle/>
                    <a:p>
                      <a:endParaRPr kumimoji="1" lang="ja-JP" altLang="en-US"/>
                    </a:p>
                  </a:txBody>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三菱</a:t>
                      </a:r>
                      <a:r>
                        <a:rPr kumimoji="1" lang="en-US" altLang="ja-JP" sz="1200">
                          <a:solidFill>
                            <a:schemeClr val="tx1"/>
                          </a:solidFill>
                          <a:latin typeface="Meiryo UI" panose="020B0604030504040204" pitchFamily="50" charset="-128"/>
                          <a:ea typeface="Meiryo UI" panose="020B0604030504040204" pitchFamily="50" charset="-128"/>
                        </a:rPr>
                        <a:t>UFJ</a:t>
                      </a:r>
                      <a:r>
                        <a:rPr kumimoji="1" lang="ja-JP" altLang="en-US" sz="1200">
                          <a:solidFill>
                            <a:schemeClr val="tx1"/>
                          </a:solidFill>
                          <a:latin typeface="Meiryo UI" panose="020B0604030504040204" pitchFamily="50" charset="-128"/>
                          <a:ea typeface="Meiryo UI" panose="020B0604030504040204" pitchFamily="50" charset="-128"/>
                        </a:rPr>
                        <a:t>リサーチ＆コンサルティング</a:t>
                      </a:r>
                      <a:endParaRPr kumimoji="1" lang="en-US" altLang="ja-JP" sz="1200">
                        <a:solidFill>
                          <a:schemeClr val="tx1"/>
                        </a:solidFill>
                        <a:latin typeface="Meiryo UI" panose="020B0604030504040204" pitchFamily="50" charset="-128"/>
                        <a:ea typeface="Meiryo UI" panose="020B0604030504040204" pitchFamily="50" charset="-128"/>
                      </a:endParaRPr>
                    </a:p>
                    <a:p>
                      <a:r>
                        <a:rPr kumimoji="1" lang="ja-JP" altLang="en-US" sz="1200">
                          <a:solidFill>
                            <a:schemeClr val="tx1"/>
                          </a:solidFill>
                          <a:latin typeface="Meiryo UI" panose="020B0604030504040204" pitchFamily="50" charset="-128"/>
                          <a:ea typeface="Meiryo UI" panose="020B0604030504040204" pitchFamily="50" charset="-128"/>
                        </a:rPr>
                        <a:t>東京セミナールーム（別紙参照）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三菱</a:t>
                      </a:r>
                      <a:r>
                        <a:rPr kumimoji="1" lang="en-US" altLang="ja-JP" sz="1200">
                          <a:solidFill>
                            <a:schemeClr val="tx1"/>
                          </a:solidFill>
                          <a:latin typeface="Meiryo UI" panose="020B0604030504040204" pitchFamily="50" charset="-128"/>
                          <a:ea typeface="Meiryo UI" panose="020B0604030504040204" pitchFamily="50" charset="-128"/>
                        </a:rPr>
                        <a:t>UFJ</a:t>
                      </a:r>
                      <a:r>
                        <a:rPr kumimoji="1" lang="ja-JP" altLang="en-US" sz="1200">
                          <a:solidFill>
                            <a:schemeClr val="tx1"/>
                          </a:solidFill>
                          <a:latin typeface="Meiryo UI" panose="020B0604030504040204" pitchFamily="50" charset="-128"/>
                          <a:ea typeface="Meiryo UI" panose="020B0604030504040204" pitchFamily="50" charset="-128"/>
                        </a:rPr>
                        <a:t>リサーチ＆コンサルティング</a:t>
                      </a:r>
                      <a:endParaRPr kumimoji="1" lang="en-US" altLang="ja-JP" sz="1200">
                        <a:solidFill>
                          <a:schemeClr val="tx1"/>
                        </a:solidFill>
                        <a:latin typeface="Meiryo UI" panose="020B0604030504040204" pitchFamily="50" charset="-128"/>
                        <a:ea typeface="Meiryo UI" panose="020B0604030504040204" pitchFamily="50" charset="-128"/>
                      </a:endParaRPr>
                    </a:p>
                    <a:p>
                      <a:r>
                        <a:rPr kumimoji="1" lang="ja-JP" altLang="en-US" sz="1200">
                          <a:solidFill>
                            <a:schemeClr val="tx1"/>
                          </a:solidFill>
                          <a:latin typeface="Meiryo UI" panose="020B0604030504040204" pitchFamily="50" charset="-128"/>
                          <a:ea typeface="Meiryo UI" panose="020B0604030504040204" pitchFamily="50" charset="-128"/>
                        </a:rPr>
                        <a:t>大阪セミナールーム（別紙参照）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1478564"/>
                  </a:ext>
                </a:extLst>
              </a:tr>
              <a:tr h="370840">
                <a:tc gridSpan="2">
                  <a:txBody>
                    <a:bodyPr/>
                    <a:lstStyle/>
                    <a:p>
                      <a:pPr algn="ctr"/>
                      <a:r>
                        <a:rPr kumimoji="1" lang="ja-JP" altLang="en-US" sz="1200" b="1">
                          <a:solidFill>
                            <a:srgbClr val="000000"/>
                          </a:solidFill>
                          <a:latin typeface="Meiryo UI" panose="020B0604030504040204" pitchFamily="50" charset="-128"/>
                          <a:ea typeface="Meiryo UI" panose="020B0604030504040204" pitchFamily="50" charset="-128"/>
                        </a:rPr>
                        <a:t>対象者</a:t>
                      </a:r>
                      <a:endParaRPr kumimoji="1" lang="en-US" altLang="ja-JP" sz="1200" b="1">
                        <a:solidFill>
                          <a:srgbClr val="000000"/>
                        </a:solidFill>
                        <a:latin typeface="Meiryo UI" panose="020B0604030504040204" pitchFamily="50" charset="-128"/>
                        <a:ea typeface="Meiryo UI" panose="020B0604030504040204" pitchFamily="50" charset="-128"/>
                      </a:endParaRPr>
                    </a:p>
                    <a:p>
                      <a:pPr algn="ctr"/>
                      <a:r>
                        <a:rPr kumimoji="1" lang="ja-JP" altLang="en-US" sz="1200" b="1">
                          <a:solidFill>
                            <a:srgbClr val="000000"/>
                          </a:solidFill>
                          <a:latin typeface="Meiryo UI" panose="020B0604030504040204" pitchFamily="50" charset="-128"/>
                          <a:ea typeface="Meiryo UI" panose="020B0604030504040204" pitchFamily="50" charset="-128"/>
                        </a:rPr>
                        <a:t>（受講資格）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9EC"/>
                    </a:solidFill>
                  </a:tcPr>
                </a:tc>
                <a:tc hMerge="1">
                  <a:txBody>
                    <a:bodyPr/>
                    <a:lstStyle/>
                    <a:p>
                      <a:endParaRPr kumimoji="1" lang="ja-JP" altLang="en-US"/>
                    </a:p>
                  </a:txBody>
                  <a:tcPr/>
                </a:tc>
                <a:tc gridSpan="2">
                  <a:txBody>
                    <a:bodyPr/>
                    <a:lstStyle/>
                    <a:p>
                      <a:pPr marL="171450" indent="-171450">
                        <a:buFont typeface="Wingdings" panose="05000000000000000000" pitchFamily="2" charset="2"/>
                        <a:buChar char="l"/>
                      </a:pPr>
                      <a:r>
                        <a:rPr lang="ja-JP" altLang="en-US" sz="1200">
                          <a:latin typeface="Meiryo UI" panose="020B0604030504040204" pitchFamily="50" charset="-128"/>
                          <a:ea typeface="Meiryo UI" panose="020B0604030504040204" pitchFamily="50" charset="-128"/>
                        </a:rPr>
                        <a:t>「</a:t>
                      </a:r>
                      <a:r>
                        <a:rPr lang="en-US" altLang="ja-JP" sz="1200">
                          <a:latin typeface="Meiryo UI" panose="020B0604030504040204" pitchFamily="50" charset="-128"/>
                          <a:ea typeface="Meiryo UI" panose="020B0604030504040204" pitchFamily="50" charset="-128"/>
                        </a:rPr>
                        <a:t>Well-Being</a:t>
                      </a:r>
                      <a:r>
                        <a:rPr lang="ja-JP" altLang="en-US" sz="1200">
                          <a:latin typeface="Meiryo UI" panose="020B0604030504040204" pitchFamily="50" charset="-128"/>
                          <a:ea typeface="Meiryo UI" panose="020B0604030504040204" pitchFamily="50" charset="-128"/>
                        </a:rPr>
                        <a:t>ファシリテーター」として、自治体等からの要請に応じて、地域幸福度（</a:t>
                      </a:r>
                      <a:r>
                        <a:rPr lang="en-US" altLang="ja-JP" sz="1200">
                          <a:latin typeface="Meiryo UI" panose="020B0604030504040204" pitchFamily="50" charset="-128"/>
                          <a:ea typeface="Meiryo UI" panose="020B0604030504040204" pitchFamily="50" charset="-128"/>
                        </a:rPr>
                        <a:t>Well-Being</a:t>
                      </a:r>
                      <a:r>
                        <a:rPr lang="ja-JP" altLang="en-US" sz="1200">
                          <a:latin typeface="Meiryo UI" panose="020B0604030504040204" pitchFamily="50" charset="-128"/>
                          <a:ea typeface="Meiryo UI" panose="020B0604030504040204" pitchFamily="50" charset="-128"/>
                        </a:rPr>
                        <a:t>）指標を活用した標準ワークショップの講師・ファシリテーターを担当することが可能かつその意欲のある方（他自治体への派遣が可能な自治体職員も可）</a:t>
                      </a:r>
                      <a:endParaRPr lang="en-US" altLang="ja-JP" sz="120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sz="1200">
                          <a:latin typeface="Meiryo UI" panose="020B0604030504040204" pitchFamily="50" charset="-128"/>
                          <a:ea typeface="Meiryo UI" panose="020B0604030504040204" pitchFamily="50" charset="-128"/>
                        </a:rPr>
                        <a:t>以下のいずれかの要件を充足している方</a:t>
                      </a:r>
                      <a:endParaRPr lang="en-US" altLang="ja-JP" sz="1200">
                        <a:latin typeface="Meiryo UI" panose="020B0604030504040204" pitchFamily="50" charset="-128"/>
                        <a:ea typeface="Meiryo UI" panose="020B0604030504040204" pitchFamily="50" charset="-128"/>
                      </a:endParaRPr>
                    </a:p>
                    <a:p>
                      <a:r>
                        <a:rPr lang="ja-JP" altLang="en-US" sz="1200">
                          <a:latin typeface="Meiryo UI" panose="020B0604030504040204" pitchFamily="50" charset="-128"/>
                          <a:ea typeface="Meiryo UI" panose="020B0604030504040204" pitchFamily="50" charset="-128"/>
                        </a:rPr>
                        <a:t>　①一般社団法人スマートシティ・インスティテュート／</a:t>
                      </a:r>
                      <a:r>
                        <a:rPr lang="en-US" altLang="ja-JP" sz="1200">
                          <a:latin typeface="Meiryo UI" panose="020B0604030504040204" pitchFamily="50" charset="-128"/>
                          <a:ea typeface="Meiryo UI" panose="020B0604030504040204" pitchFamily="50" charset="-128"/>
                        </a:rPr>
                        <a:t>WBPD OASIS</a:t>
                      </a:r>
                      <a:r>
                        <a:rPr lang="ja-JP" altLang="en-US" sz="1200">
                          <a:latin typeface="Meiryo UI" panose="020B0604030504040204" pitchFamily="50" charset="-128"/>
                          <a:ea typeface="Meiryo UI" panose="020B0604030504040204" pitchFamily="50" charset="-128"/>
                        </a:rPr>
                        <a:t>プログラムの履修</a:t>
                      </a:r>
                      <a:br>
                        <a:rPr lang="en-US" altLang="ja-JP" sz="1200">
                          <a:latin typeface="Meiryo UI" panose="020B0604030504040204" pitchFamily="50" charset="-128"/>
                          <a:ea typeface="Meiryo UI" panose="020B0604030504040204" pitchFamily="50" charset="-128"/>
                        </a:rPr>
                      </a:br>
                      <a:r>
                        <a:rPr lang="ja-JP" altLang="en-US" sz="1200">
                          <a:latin typeface="Meiryo UI" panose="020B0604030504040204" pitchFamily="50" charset="-128"/>
                          <a:ea typeface="Meiryo UI" panose="020B0604030504040204" pitchFamily="50" charset="-128"/>
                        </a:rPr>
                        <a:t>　　者（</a:t>
                      </a:r>
                      <a:r>
                        <a:rPr lang="en-US" altLang="ja-JP" sz="1200">
                          <a:latin typeface="Meiryo UI" panose="020B0604030504040204" pitchFamily="50" charset="-128"/>
                          <a:ea typeface="Meiryo UI" panose="020B0604030504040204" pitchFamily="50" charset="-128"/>
                        </a:rPr>
                        <a:t>WBPD OASIS Practitioner</a:t>
                      </a:r>
                      <a:r>
                        <a:rPr lang="ja-JP" altLang="en-US" sz="1200">
                          <a:latin typeface="Meiryo UI" panose="020B0604030504040204" pitchFamily="50" charset="-128"/>
                          <a:ea typeface="Meiryo UI" panose="020B0604030504040204" pitchFamily="50" charset="-128"/>
                        </a:rPr>
                        <a:t>）</a:t>
                      </a:r>
                      <a:endParaRPr lang="en-US" altLang="ja-JP" sz="1200">
                        <a:latin typeface="Meiryo UI" panose="020B0604030504040204" pitchFamily="50" charset="-128"/>
                        <a:ea typeface="Meiryo UI" panose="020B0604030504040204" pitchFamily="50" charset="-128"/>
                      </a:endParaRPr>
                    </a:p>
                    <a:p>
                      <a:r>
                        <a:rPr lang="ja-JP" altLang="en-US" sz="1200">
                          <a:latin typeface="Meiryo UI" panose="020B0604030504040204" pitchFamily="50" charset="-128"/>
                          <a:ea typeface="Meiryo UI" panose="020B0604030504040204" pitchFamily="50" charset="-128"/>
                        </a:rPr>
                        <a:t>　②ワークショップの講師・ファシリテーターとして一定の実務経験を有していること</a:t>
                      </a:r>
                      <a:endParaRPr kumimoji="1" lang="ja-JP" altLang="en-US" sz="1200">
                        <a:solidFill>
                          <a:schemeClr val="tx1"/>
                        </a:solidFill>
                        <a:latin typeface="Meiryo UI" panose="020B0604030504040204" pitchFamily="50" charset="-128"/>
                        <a:ea typeface="Meiryo UI" panose="020B0604030504040204" pitchFamily="50" charset="-128"/>
                      </a:endParaRPr>
                    </a:p>
                  </a:txBody>
                  <a:tcPr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51888979"/>
                  </a:ext>
                </a:extLst>
              </a:tr>
              <a:tr h="336885">
                <a:tc gridSpan="2">
                  <a:txBody>
                    <a:bodyPr/>
                    <a:lstStyle/>
                    <a:p>
                      <a:pPr algn="ctr"/>
                      <a:r>
                        <a:rPr kumimoji="1" lang="ja-JP" altLang="en-US" sz="1200" b="1">
                          <a:solidFill>
                            <a:srgbClr val="000000"/>
                          </a:solidFill>
                          <a:latin typeface="Meiryo UI" panose="020B0604030504040204" pitchFamily="50" charset="-128"/>
                          <a:ea typeface="Meiryo UI" panose="020B0604030504040204" pitchFamily="50" charset="-128"/>
                        </a:rPr>
                        <a:t>受講料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9EC"/>
                    </a:solidFill>
                  </a:tcPr>
                </a:tc>
                <a:tc hMerge="1">
                  <a:txBody>
                    <a:bodyPr/>
                    <a:lstStyle/>
                    <a:p>
                      <a:endParaRPr kumimoji="1" lang="ja-JP" altLang="en-US"/>
                    </a:p>
                  </a:txBody>
                  <a:tcPr/>
                </a:tc>
                <a:tc gridSpan="2">
                  <a:txBody>
                    <a:bodyPr/>
                    <a:lstStyle/>
                    <a:p>
                      <a:pPr algn="l"/>
                      <a:r>
                        <a:rPr kumimoji="1" lang="en-US" altLang="ja-JP" sz="1200">
                          <a:solidFill>
                            <a:schemeClr val="tx1"/>
                          </a:solidFill>
                          <a:latin typeface="Meiryo UI" panose="020B0604030504040204" pitchFamily="50" charset="-128"/>
                          <a:ea typeface="Meiryo UI" panose="020B0604030504040204" pitchFamily="50" charset="-128"/>
                        </a:rPr>
                        <a:t>22,000</a:t>
                      </a:r>
                      <a:r>
                        <a:rPr kumimoji="1" lang="ja-JP" altLang="en-US" sz="1200">
                          <a:solidFill>
                            <a:schemeClr val="tx1"/>
                          </a:solidFill>
                          <a:latin typeface="Meiryo UI" panose="020B0604030504040204" pitchFamily="50" charset="-128"/>
                          <a:ea typeface="Meiryo UI" panose="020B0604030504040204" pitchFamily="50" charset="-128"/>
                        </a:rPr>
                        <a:t>円（消費税等を含む）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04919111"/>
                  </a:ext>
                </a:extLst>
              </a:tr>
              <a:tr h="322156">
                <a:tc gridSpan="2">
                  <a:txBody>
                    <a:bodyPr/>
                    <a:lstStyle/>
                    <a:p>
                      <a:pPr algn="ctr"/>
                      <a:r>
                        <a:rPr kumimoji="1" lang="ja-JP" altLang="en-US" sz="1200" b="1">
                          <a:solidFill>
                            <a:srgbClr val="000000"/>
                          </a:solidFill>
                          <a:latin typeface="Meiryo UI" panose="020B0604030504040204" pitchFamily="50" charset="-128"/>
                          <a:ea typeface="Meiryo UI" panose="020B0604030504040204" pitchFamily="50" charset="-128"/>
                        </a:rPr>
                        <a:t>申　　込</a:t>
                      </a:r>
                      <a:endParaRPr kumimoji="1" lang="en-US" altLang="ja-JP" sz="1200" b="1">
                        <a:solidFill>
                          <a:srgbClr val="000000"/>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9EC"/>
                    </a:solidFill>
                  </a:tcPr>
                </a:tc>
                <a:tc hMerge="1">
                  <a:txBody>
                    <a:bodyPr/>
                    <a:lstStyle/>
                    <a:p>
                      <a:endParaRPr kumimoji="1" lang="ja-JP" altLang="en-US"/>
                    </a:p>
                  </a:txBody>
                  <a:tcPr/>
                </a:tc>
                <a:tc gridSpan="2">
                  <a:txBody>
                    <a:bodyPr/>
                    <a:lstStyle/>
                    <a:p>
                      <a:pPr algn="l"/>
                      <a:r>
                        <a:rPr kumimoji="1" lang="ja-JP" altLang="en-US" sz="1200">
                          <a:solidFill>
                            <a:schemeClr val="tx1"/>
                          </a:solidFill>
                          <a:latin typeface="Meiryo UI" panose="020B0604030504040204" pitchFamily="50" charset="-128"/>
                          <a:ea typeface="Meiryo UI" panose="020B0604030504040204" pitchFamily="50" charset="-128"/>
                        </a:rPr>
                        <a:t>申込は</a:t>
                      </a:r>
                      <a:r>
                        <a:rPr kumimoji="1" lang="ja-JP" altLang="en-US" sz="1200">
                          <a:solidFill>
                            <a:schemeClr val="tx1"/>
                          </a:solidFill>
                          <a:latin typeface="Meiryo UI" panose="020B0604030504040204" pitchFamily="50" charset="-128"/>
                          <a:ea typeface="Meiryo UI" panose="020B0604030504040204" pitchFamily="50" charset="-128"/>
                          <a:hlinkClick r:id="rId2"/>
                        </a:rPr>
                        <a:t>こちら</a:t>
                      </a:r>
                      <a:r>
                        <a:rPr kumimoji="1" lang="ja-JP" altLang="en-US" sz="1200">
                          <a:solidFill>
                            <a:schemeClr val="tx1"/>
                          </a:solidFill>
                          <a:latin typeface="Meiryo UI" panose="020B0604030504040204" pitchFamily="50" charset="-128"/>
                          <a:ea typeface="Meiryo UI" panose="020B0604030504040204" pitchFamily="50" charset="-128"/>
                        </a:rPr>
                        <a:t>（第</a:t>
                      </a:r>
                      <a:r>
                        <a:rPr kumimoji="1" lang="en-US" altLang="ja-JP" sz="1200">
                          <a:solidFill>
                            <a:schemeClr val="tx1"/>
                          </a:solidFill>
                          <a:latin typeface="Meiryo UI" panose="020B0604030504040204" pitchFamily="50" charset="-128"/>
                          <a:ea typeface="Meiryo UI" panose="020B0604030504040204" pitchFamily="50" charset="-128"/>
                        </a:rPr>
                        <a:t>1</a:t>
                      </a:r>
                      <a:r>
                        <a:rPr kumimoji="1" lang="ja-JP" altLang="en-US" sz="1200">
                          <a:solidFill>
                            <a:schemeClr val="tx1"/>
                          </a:solidFill>
                          <a:latin typeface="Meiryo UI" panose="020B0604030504040204" pitchFamily="50" charset="-128"/>
                          <a:ea typeface="Meiryo UI" panose="020B0604030504040204" pitchFamily="50" charset="-128"/>
                        </a:rPr>
                        <a:t>回・第</a:t>
                      </a:r>
                      <a:r>
                        <a:rPr kumimoji="1" lang="en-US" altLang="ja-JP" sz="1200">
                          <a:solidFill>
                            <a:schemeClr val="tx1"/>
                          </a:solidFill>
                          <a:latin typeface="Meiryo UI" panose="020B0604030504040204" pitchFamily="50" charset="-128"/>
                          <a:ea typeface="Meiryo UI" panose="020B0604030504040204" pitchFamily="50" charset="-128"/>
                        </a:rPr>
                        <a:t>2</a:t>
                      </a:r>
                      <a:r>
                        <a:rPr kumimoji="1" lang="ja-JP" altLang="en-US" sz="1200">
                          <a:solidFill>
                            <a:schemeClr val="tx1"/>
                          </a:solidFill>
                          <a:latin typeface="Meiryo UI" panose="020B0604030504040204" pitchFamily="50" charset="-128"/>
                          <a:ea typeface="Meiryo UI" panose="020B0604030504040204" pitchFamily="50" charset="-128"/>
                        </a:rPr>
                        <a:t>回共通）</a:t>
                      </a:r>
                      <a:r>
                        <a:rPr kumimoji="1" lang="en-US" altLang="ja-JP" sz="1100">
                          <a:solidFill>
                            <a:schemeClr val="tx1"/>
                          </a:solidFill>
                          <a:latin typeface="Meiryo UI" panose="020B0604030504040204" pitchFamily="50" charset="-128"/>
                          <a:ea typeface="Meiryo UI" panose="020B0604030504040204" pitchFamily="50" charset="-128"/>
                          <a:hlinkClick r:id="rId2"/>
                        </a:rPr>
                        <a:t>https://forms.office.com/r/wZnjb2LXhW</a:t>
                      </a:r>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45406507"/>
                  </a:ext>
                </a:extLst>
              </a:tr>
              <a:tr h="310414">
                <a:tc gridSpan="2">
                  <a:txBody>
                    <a:bodyPr/>
                    <a:lstStyle/>
                    <a:p>
                      <a:pPr algn="ctr"/>
                      <a:r>
                        <a:rPr kumimoji="1" lang="ja-JP" altLang="en-US" sz="1200" b="1">
                          <a:solidFill>
                            <a:srgbClr val="000000"/>
                          </a:solidFill>
                          <a:latin typeface="Meiryo UI" panose="020B0604030504040204" pitchFamily="50" charset="-128"/>
                          <a:ea typeface="Meiryo UI" panose="020B0604030504040204" pitchFamily="50" charset="-128"/>
                        </a:rPr>
                        <a:t>定　　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9EC"/>
                    </a:solidFill>
                  </a:tcPr>
                </a:tc>
                <a:tc hMerge="1">
                  <a:txBody>
                    <a:bodyPr/>
                    <a:lstStyle/>
                    <a:p>
                      <a:endParaRPr kumimoji="1" lang="ja-JP" altLang="en-US"/>
                    </a:p>
                  </a:txBody>
                  <a:tcPr/>
                </a:tc>
                <a:tc>
                  <a:txBody>
                    <a:bodyPr/>
                    <a:lstStyle/>
                    <a:p>
                      <a:r>
                        <a:rPr kumimoji="1" lang="en-US" altLang="ja-JP" sz="1200">
                          <a:solidFill>
                            <a:schemeClr val="tx1"/>
                          </a:solidFill>
                          <a:latin typeface="Meiryo UI" panose="020B0604030504040204" pitchFamily="50" charset="-128"/>
                          <a:ea typeface="Meiryo UI" panose="020B0604030504040204" pitchFamily="50" charset="-128"/>
                        </a:rPr>
                        <a:t>30</a:t>
                      </a:r>
                      <a:r>
                        <a:rPr kumimoji="1" lang="ja-JP" altLang="en-US" sz="1200">
                          <a:solidFill>
                            <a:schemeClr val="tx1"/>
                          </a:solidFill>
                          <a:latin typeface="Meiryo UI" panose="020B0604030504040204" pitchFamily="50" charset="-128"/>
                          <a:ea typeface="Meiryo UI" panose="020B0604030504040204" pitchFamily="50" charset="-128"/>
                        </a:rPr>
                        <a:t>名（先着順）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a:latin typeface="Meiryo UI" panose="020B0604030504040204" pitchFamily="50" charset="-128"/>
                          <a:ea typeface="Meiryo UI" panose="020B0604030504040204" pitchFamily="50" charset="-128"/>
                        </a:rPr>
                        <a:t>30</a:t>
                      </a:r>
                      <a:r>
                        <a:rPr kumimoji="1" lang="ja-JP" altLang="en-US" sz="1200">
                          <a:latin typeface="Meiryo UI" panose="020B0604030504040204" pitchFamily="50" charset="-128"/>
                          <a:ea typeface="Meiryo UI" panose="020B0604030504040204" pitchFamily="50" charset="-128"/>
                        </a:rPr>
                        <a:t>名（先着順）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9092878"/>
                  </a:ext>
                </a:extLst>
              </a:tr>
              <a:tr h="370840">
                <a:tc gridSpan="2">
                  <a:txBody>
                    <a:bodyPr/>
                    <a:lstStyle/>
                    <a:p>
                      <a:pPr algn="ctr"/>
                      <a:r>
                        <a:rPr kumimoji="1" lang="ja-JP" altLang="en-US" sz="1200" b="1">
                          <a:solidFill>
                            <a:srgbClr val="000000"/>
                          </a:solidFill>
                          <a:latin typeface="Meiryo UI" panose="020B0604030504040204" pitchFamily="50" charset="-128"/>
                          <a:ea typeface="Meiryo UI" panose="020B0604030504040204" pitchFamily="50" charset="-128"/>
                        </a:rPr>
                        <a:t>講　　師</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9EC"/>
                    </a:solidFill>
                  </a:tcPr>
                </a:tc>
                <a:tc hMerge="1">
                  <a:txBody>
                    <a:bodyPr/>
                    <a:lstStyle/>
                    <a:p>
                      <a:endParaRPr kumimoji="1" lang="ja-JP" altLang="en-US"/>
                    </a:p>
                  </a:txBody>
                  <a:tcPr/>
                </a:tc>
                <a:tc gridSpan="2">
                  <a:txBody>
                    <a:bodyPr/>
                    <a:lstStyle/>
                    <a:p>
                      <a:r>
                        <a:rPr kumimoji="1" lang="ja-JP" altLang="en-US" sz="1200">
                          <a:solidFill>
                            <a:schemeClr val="tx1"/>
                          </a:solidFill>
                          <a:latin typeface="Meiryo UI" panose="020B0604030504040204" pitchFamily="50" charset="-128"/>
                          <a:ea typeface="Meiryo UI" panose="020B0604030504040204" pitchFamily="50" charset="-128"/>
                        </a:rPr>
                        <a:t>一般社団法人スマートシティ・インスティテュート 専務理事　南雲　岳彦</a:t>
                      </a:r>
                      <a:endParaRPr kumimoji="1" lang="en-US" altLang="ja-JP" sz="1200">
                        <a:solidFill>
                          <a:schemeClr val="tx1"/>
                        </a:solidFill>
                        <a:latin typeface="Meiryo UI" panose="020B0604030504040204" pitchFamily="50" charset="-128"/>
                        <a:ea typeface="Meiryo UI" panose="020B0604030504040204" pitchFamily="50" charset="-128"/>
                      </a:endParaRPr>
                    </a:p>
                    <a:p>
                      <a:r>
                        <a:rPr kumimoji="1" lang="ja-JP" altLang="en-US" sz="1200">
                          <a:solidFill>
                            <a:schemeClr val="tx1"/>
                          </a:solidFill>
                          <a:latin typeface="Meiryo UI" panose="020B0604030504040204" pitchFamily="50" charset="-128"/>
                          <a:ea typeface="Meiryo UI" panose="020B0604030504040204" pitchFamily="50" charset="-128"/>
                        </a:rPr>
                        <a:t>慶應義塾大学大学院システムデザイン・マネジメント研究科 特任助教　山崎 真湖人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010651441"/>
                  </a:ext>
                </a:extLst>
              </a:tr>
              <a:tr h="370840">
                <a:tc gridSpan="2">
                  <a:txBody>
                    <a:bodyPr/>
                    <a:lstStyle/>
                    <a:p>
                      <a:pPr algn="ctr"/>
                      <a:r>
                        <a:rPr kumimoji="1" lang="ja-JP" altLang="en-US" sz="1200" b="1">
                          <a:solidFill>
                            <a:srgbClr val="000000"/>
                          </a:solidFill>
                          <a:latin typeface="Meiryo UI" panose="020B0604030504040204" pitchFamily="50" charset="-128"/>
                          <a:ea typeface="Meiryo UI" panose="020B0604030504040204" pitchFamily="50" charset="-128"/>
                        </a:rPr>
                        <a:t>主催者</a:t>
                      </a:r>
                      <a:endParaRPr kumimoji="1" lang="en-US" altLang="ja-JP" sz="1200" b="1">
                        <a:solidFill>
                          <a:srgbClr val="000000"/>
                        </a:solidFill>
                        <a:latin typeface="Meiryo UI" panose="020B0604030504040204" pitchFamily="50" charset="-128"/>
                        <a:ea typeface="Meiryo UI" panose="020B0604030504040204" pitchFamily="50" charset="-128"/>
                      </a:endParaRPr>
                    </a:p>
                    <a:p>
                      <a:pPr algn="ctr"/>
                      <a:r>
                        <a:rPr kumimoji="1" lang="ja-JP" altLang="en-US" sz="1200" b="1">
                          <a:solidFill>
                            <a:srgbClr val="000000"/>
                          </a:solidFill>
                          <a:latin typeface="Meiryo UI" panose="020B0604030504040204" pitchFamily="50" charset="-128"/>
                          <a:ea typeface="Meiryo UI" panose="020B0604030504040204" pitchFamily="50" charset="-128"/>
                        </a:rPr>
                        <a:t>（運営事務局）</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9EC"/>
                    </a:solidFill>
                  </a:tcPr>
                </a:tc>
                <a:tc hMerge="1">
                  <a:txBody>
                    <a:bodyPr/>
                    <a:lstStyle/>
                    <a:p>
                      <a:endParaRPr kumimoji="1" lang="ja-JP" altLang="en-US"/>
                    </a:p>
                  </a:txBody>
                  <a:tcPr/>
                </a:tc>
                <a:tc gridSpan="2">
                  <a:txBody>
                    <a:bodyPr/>
                    <a:lstStyle/>
                    <a:p>
                      <a:r>
                        <a:rPr kumimoji="1" lang="ja-JP" altLang="en-US" sz="1200">
                          <a:solidFill>
                            <a:schemeClr val="tx1"/>
                          </a:solidFill>
                          <a:latin typeface="Meiryo UI" panose="020B0604030504040204" pitchFamily="50" charset="-128"/>
                          <a:ea typeface="Meiryo UI" panose="020B0604030504040204" pitchFamily="50" charset="-128"/>
                        </a:rPr>
                        <a:t>デジタル庁／地域幸福度（</a:t>
                      </a:r>
                      <a:r>
                        <a:rPr kumimoji="1" lang="en-US" altLang="ja-JP" sz="1200">
                          <a:solidFill>
                            <a:schemeClr val="tx1"/>
                          </a:solidFill>
                          <a:latin typeface="Meiryo UI" panose="020B0604030504040204" pitchFamily="50" charset="-128"/>
                          <a:ea typeface="Meiryo UI" panose="020B0604030504040204" pitchFamily="50" charset="-128"/>
                        </a:rPr>
                        <a:t>Well-Being</a:t>
                      </a:r>
                      <a:r>
                        <a:rPr kumimoji="1" lang="ja-JP" altLang="en-US" sz="1200">
                          <a:solidFill>
                            <a:schemeClr val="tx1"/>
                          </a:solidFill>
                          <a:latin typeface="Meiryo UI" panose="020B0604030504040204" pitchFamily="50" charset="-128"/>
                          <a:ea typeface="Meiryo UI" panose="020B0604030504040204" pitchFamily="50" charset="-128"/>
                        </a:rPr>
                        <a:t>）指標事務局</a:t>
                      </a:r>
                      <a:endParaRPr kumimoji="1" lang="en-US" altLang="ja-JP" sz="1200">
                        <a:solidFill>
                          <a:schemeClr val="tx1"/>
                        </a:solidFill>
                        <a:latin typeface="Meiryo UI" panose="020B0604030504040204" pitchFamily="50" charset="-128"/>
                        <a:ea typeface="Meiryo UI" panose="020B0604030504040204" pitchFamily="50" charset="-128"/>
                      </a:endParaRPr>
                    </a:p>
                    <a:p>
                      <a:r>
                        <a:rPr kumimoji="1" lang="ja-JP" altLang="en-US" sz="1200">
                          <a:solidFill>
                            <a:schemeClr val="tx1"/>
                          </a:solidFill>
                          <a:latin typeface="Meiryo UI" panose="020B0604030504040204" pitchFamily="50" charset="-128"/>
                          <a:ea typeface="Meiryo UI" panose="020B0604030504040204" pitchFamily="50" charset="-128"/>
                        </a:rPr>
                        <a:t>（運営受託者：三菱</a:t>
                      </a:r>
                      <a:r>
                        <a:rPr kumimoji="1" lang="en-US" altLang="ja-JP" sz="1200">
                          <a:solidFill>
                            <a:schemeClr val="tx1"/>
                          </a:solidFill>
                          <a:latin typeface="Meiryo UI" panose="020B0604030504040204" pitchFamily="50" charset="-128"/>
                          <a:ea typeface="Meiryo UI" panose="020B0604030504040204" pitchFamily="50" charset="-128"/>
                        </a:rPr>
                        <a:t>UFJ</a:t>
                      </a:r>
                      <a:r>
                        <a:rPr kumimoji="1" lang="ja-JP" altLang="en-US" sz="1200">
                          <a:solidFill>
                            <a:schemeClr val="tx1"/>
                          </a:solidFill>
                          <a:latin typeface="Meiryo UI" panose="020B0604030504040204" pitchFamily="50" charset="-128"/>
                          <a:ea typeface="Meiryo UI" panose="020B0604030504040204" pitchFamily="50" charset="-128"/>
                        </a:rPr>
                        <a:t>リサーチ＆コンサルティング株式会社）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3394507"/>
                  </a:ext>
                </a:extLst>
              </a:tr>
            </a:tbl>
          </a:graphicData>
        </a:graphic>
      </p:graphicFrame>
      <p:sp>
        <p:nvSpPr>
          <p:cNvPr id="9" name="テキスト ボックス 8">
            <a:extLst>
              <a:ext uri="{FF2B5EF4-FFF2-40B4-BE49-F238E27FC236}">
                <a16:creationId xmlns:a16="http://schemas.microsoft.com/office/drawing/2014/main" id="{AF1507C0-E9AE-F38C-E01D-B5F974DBE936}"/>
              </a:ext>
            </a:extLst>
          </p:cNvPr>
          <p:cNvSpPr txBox="1"/>
          <p:nvPr/>
        </p:nvSpPr>
        <p:spPr>
          <a:xfrm>
            <a:off x="114300" y="1415106"/>
            <a:ext cx="6620328" cy="2462213"/>
          </a:xfrm>
          <a:prstGeom prst="rect">
            <a:avLst/>
          </a:prstGeom>
          <a:noFill/>
        </p:spPr>
        <p:txBody>
          <a:bodyPr wrap="square" rtlCol="0">
            <a:spAutoFit/>
          </a:bodyPr>
          <a:lstStyle/>
          <a:p>
            <a:pPr>
              <a:spcBef>
                <a:spcPts val="600"/>
              </a:spcBef>
            </a:pPr>
            <a:r>
              <a:rPr kumimoji="1" lang="en-US" altLang="ja-JP" sz="1400" b="1">
                <a:latin typeface="Meiryo UI" panose="020B0604030504040204" pitchFamily="50" charset="-128"/>
                <a:ea typeface="Meiryo UI" panose="020B0604030504040204" pitchFamily="50" charset="-128"/>
              </a:rPr>
              <a:t>【Well-Being</a:t>
            </a:r>
            <a:r>
              <a:rPr kumimoji="1" lang="ja-JP" altLang="en-US" sz="1400" b="1">
                <a:latin typeface="Meiryo UI" panose="020B0604030504040204" pitchFamily="50" charset="-128"/>
                <a:ea typeface="Meiryo UI" panose="020B0604030504040204" pitchFamily="50" charset="-128"/>
              </a:rPr>
              <a:t>ファシリテーター養成講座とは</a:t>
            </a:r>
            <a:r>
              <a:rPr kumimoji="1" lang="en-US" altLang="ja-JP" sz="1400" b="1">
                <a:latin typeface="Meiryo UI" panose="020B0604030504040204" pitchFamily="50" charset="-128"/>
                <a:ea typeface="Meiryo UI" panose="020B0604030504040204" pitchFamily="50" charset="-128"/>
              </a:rPr>
              <a:t>】</a:t>
            </a:r>
          </a:p>
          <a:p>
            <a:pPr marL="171450" indent="-171450">
              <a:spcBef>
                <a:spcPts val="600"/>
              </a:spcBef>
              <a:buFont typeface="Wingdings" panose="05000000000000000000" pitchFamily="2" charset="2"/>
              <a:buChar char="l"/>
            </a:pPr>
            <a:r>
              <a:rPr lang="ja-JP" altLang="en-US" sz="1200">
                <a:latin typeface="Meiryo UI" panose="020B0604030504040204" pitchFamily="50" charset="-128"/>
                <a:ea typeface="Meiryo UI" panose="020B0604030504040204" pitchFamily="50" charset="-128"/>
              </a:rPr>
              <a:t>デジタル庁では、地域幸福度（</a:t>
            </a:r>
            <a:r>
              <a:rPr lang="en-US" altLang="ja-JP" sz="1200">
                <a:latin typeface="Meiryo UI" panose="020B0604030504040204" pitchFamily="50" charset="-128"/>
                <a:ea typeface="Meiryo UI" panose="020B0604030504040204" pitchFamily="50" charset="-128"/>
              </a:rPr>
              <a:t>Well-Being</a:t>
            </a:r>
            <a:r>
              <a:rPr lang="ja-JP" altLang="en-US" sz="1200">
                <a:latin typeface="Meiryo UI" panose="020B0604030504040204" pitchFamily="50" charset="-128"/>
                <a:ea typeface="Meiryo UI" panose="020B0604030504040204" pitchFamily="50" charset="-128"/>
              </a:rPr>
              <a:t>）指標を活用した職員向け・住民等向けワークショップを実施する自治体を支援するため、デジタル庁が認定した</a:t>
            </a:r>
            <a:r>
              <a:rPr lang="en-US" altLang="ja-JP" sz="1200">
                <a:latin typeface="Meiryo UI" panose="020B0604030504040204" pitchFamily="50" charset="-128"/>
                <a:ea typeface="Meiryo UI" panose="020B0604030504040204" pitchFamily="50" charset="-128"/>
              </a:rPr>
              <a:t>Well-Being</a:t>
            </a:r>
            <a:r>
              <a:rPr lang="ja-JP" altLang="en-US" sz="1200">
                <a:latin typeface="Meiryo UI" panose="020B0604030504040204" pitchFamily="50" charset="-128"/>
                <a:ea typeface="Meiryo UI" panose="020B0604030504040204" pitchFamily="50" charset="-128"/>
              </a:rPr>
              <a:t>ファシリテーターを、自治体に派遣する事業（</a:t>
            </a:r>
            <a:r>
              <a:rPr lang="en-US" altLang="ja-JP" sz="1200">
                <a:latin typeface="Meiryo UI" panose="020B0604030504040204" pitchFamily="50" charset="-128"/>
                <a:ea typeface="Meiryo UI" panose="020B0604030504040204" pitchFamily="50" charset="-128"/>
              </a:rPr>
              <a:t>Well-Being</a:t>
            </a:r>
            <a:r>
              <a:rPr lang="ja-JP" altLang="en-US" sz="1200">
                <a:latin typeface="Meiryo UI" panose="020B0604030504040204" pitchFamily="50" charset="-128"/>
                <a:ea typeface="Meiryo UI" panose="020B0604030504040204" pitchFamily="50" charset="-128"/>
              </a:rPr>
              <a:t>ファシリテーター派遣事業）を、令和</a:t>
            </a:r>
            <a:r>
              <a:rPr lang="en-US" altLang="ja-JP" sz="1200">
                <a:latin typeface="Meiryo UI" panose="020B0604030504040204" pitchFamily="50" charset="-128"/>
                <a:ea typeface="Meiryo UI" panose="020B0604030504040204" pitchFamily="50" charset="-128"/>
              </a:rPr>
              <a:t>6</a:t>
            </a:r>
            <a:r>
              <a:rPr lang="ja-JP" altLang="en-US" sz="1200">
                <a:latin typeface="Meiryo UI" panose="020B0604030504040204" pitchFamily="50" charset="-128"/>
                <a:ea typeface="Meiryo UI" panose="020B0604030504040204" pitchFamily="50" charset="-128"/>
              </a:rPr>
              <a:t>年秋に開始する予定です。</a:t>
            </a:r>
            <a:endParaRPr lang="en-US" altLang="ja-JP" sz="1200">
              <a:latin typeface="Meiryo UI" panose="020B0604030504040204" pitchFamily="50" charset="-128"/>
              <a:ea typeface="Meiryo UI" panose="020B0604030504040204" pitchFamily="50" charset="-128"/>
            </a:endParaRPr>
          </a:p>
          <a:p>
            <a:pPr marL="171450" indent="-171450">
              <a:spcBef>
                <a:spcPts val="600"/>
              </a:spcBef>
              <a:buFont typeface="Wingdings" panose="05000000000000000000" pitchFamily="2" charset="2"/>
              <a:buChar char="l"/>
            </a:pPr>
            <a:r>
              <a:rPr lang="en-US" altLang="ja-JP" sz="1200">
                <a:latin typeface="Meiryo UI" panose="020B0604030504040204" pitchFamily="50" charset="-128"/>
                <a:ea typeface="Meiryo UI" panose="020B0604030504040204" pitchFamily="50" charset="-128"/>
              </a:rPr>
              <a:t>Well-Being</a:t>
            </a:r>
            <a:r>
              <a:rPr lang="ja-JP" altLang="en-US" sz="1200">
                <a:latin typeface="Meiryo UI" panose="020B0604030504040204" pitchFamily="50" charset="-128"/>
                <a:ea typeface="Meiryo UI" panose="020B0604030504040204" pitchFamily="50" charset="-128"/>
              </a:rPr>
              <a:t>ファシリテーター派遣事業の開始に先立ち、</a:t>
            </a:r>
            <a:r>
              <a:rPr lang="en-US" altLang="ja-JP" sz="1200">
                <a:latin typeface="Meiryo UI" panose="020B0604030504040204" pitchFamily="50" charset="-128"/>
                <a:ea typeface="Meiryo UI" panose="020B0604030504040204" pitchFamily="50" charset="-128"/>
              </a:rPr>
              <a:t>Well-Being</a:t>
            </a:r>
            <a:r>
              <a:rPr lang="ja-JP" altLang="en-US" sz="1200">
                <a:latin typeface="Meiryo UI" panose="020B0604030504040204" pitchFamily="50" charset="-128"/>
                <a:ea typeface="Meiryo UI" panose="020B0604030504040204" pitchFamily="50" charset="-128"/>
              </a:rPr>
              <a:t>ファシリテーター養成講座を下記の通り開催いたします。</a:t>
            </a:r>
            <a:endParaRPr lang="en-US" altLang="ja-JP" sz="1200">
              <a:latin typeface="Meiryo UI" panose="020B0604030504040204" pitchFamily="50" charset="-128"/>
              <a:ea typeface="Meiryo UI" panose="020B0604030504040204" pitchFamily="50" charset="-128"/>
            </a:endParaRPr>
          </a:p>
          <a:p>
            <a:pPr marL="171450" indent="-171450">
              <a:spcBef>
                <a:spcPts val="600"/>
              </a:spcBef>
              <a:buFont typeface="Wingdings" panose="05000000000000000000" pitchFamily="2" charset="2"/>
              <a:buChar char="l"/>
            </a:pPr>
            <a:r>
              <a:rPr lang="ja-JP" altLang="en-US" sz="1200">
                <a:latin typeface="Meiryo UI" panose="020B0604030504040204" pitchFamily="50" charset="-128"/>
                <a:ea typeface="Meiryo UI" panose="020B0604030504040204" pitchFamily="50" charset="-128"/>
              </a:rPr>
              <a:t>本養成講座の履修者には、デジタル庁認定の</a:t>
            </a:r>
            <a:r>
              <a:rPr lang="en-US" altLang="ja-JP" sz="1200">
                <a:latin typeface="Meiryo UI" panose="020B0604030504040204" pitchFamily="50" charset="-128"/>
                <a:ea typeface="Meiryo UI" panose="020B0604030504040204" pitchFamily="50" charset="-128"/>
              </a:rPr>
              <a:t>Well-Being</a:t>
            </a:r>
            <a:r>
              <a:rPr lang="ja-JP" altLang="en-US" sz="1200">
                <a:latin typeface="Meiryo UI" panose="020B0604030504040204" pitchFamily="50" charset="-128"/>
                <a:ea typeface="Meiryo UI" panose="020B0604030504040204" pitchFamily="50" charset="-128"/>
              </a:rPr>
              <a:t>ファシリテーターとして、</a:t>
            </a:r>
            <a:r>
              <a:rPr lang="en-US" altLang="ja-JP" sz="1200">
                <a:latin typeface="Meiryo UI" panose="020B0604030504040204" pitchFamily="50" charset="-128"/>
                <a:ea typeface="Meiryo UI" panose="020B0604030504040204" pitchFamily="50" charset="-128"/>
              </a:rPr>
              <a:t> Well-Being</a:t>
            </a:r>
            <a:r>
              <a:rPr lang="ja-JP" altLang="en-US" sz="1200">
                <a:latin typeface="Meiryo UI" panose="020B0604030504040204" pitchFamily="50" charset="-128"/>
                <a:ea typeface="Meiryo UI" panose="020B0604030504040204" pitchFamily="50" charset="-128"/>
              </a:rPr>
              <a:t>ファシリテーター派遣事業において、自治体等が主催する地域幸福度（</a:t>
            </a:r>
            <a:r>
              <a:rPr lang="en-US" altLang="ja-JP" sz="1200">
                <a:latin typeface="Meiryo UI" panose="020B0604030504040204" pitchFamily="50" charset="-128"/>
                <a:ea typeface="Meiryo UI" panose="020B0604030504040204" pitchFamily="50" charset="-128"/>
              </a:rPr>
              <a:t>Well-Being</a:t>
            </a:r>
            <a:r>
              <a:rPr lang="ja-JP" altLang="en-US" sz="1200">
                <a:latin typeface="Meiryo UI" panose="020B0604030504040204" pitchFamily="50" charset="-128"/>
                <a:ea typeface="Meiryo UI" panose="020B0604030504040204" pitchFamily="50" charset="-128"/>
              </a:rPr>
              <a:t>）指標を活用した標準ワークショップの講師・ファシリテーターを担当していただく予定です。</a:t>
            </a:r>
            <a:endParaRPr lang="en-US" altLang="ja-JP" sz="1200">
              <a:latin typeface="Meiryo UI" panose="020B0604030504040204" pitchFamily="50" charset="-128"/>
              <a:ea typeface="Meiryo UI" panose="020B0604030504040204" pitchFamily="50" charset="-128"/>
            </a:endParaRPr>
          </a:p>
          <a:p>
            <a:pPr marL="171450" indent="-171450">
              <a:spcBef>
                <a:spcPts val="600"/>
              </a:spcBef>
              <a:buFont typeface="Wingdings" panose="05000000000000000000" pitchFamily="2" charset="2"/>
              <a:buChar char="l"/>
            </a:pPr>
            <a:r>
              <a:rPr lang="ja-JP" altLang="en-US" sz="1200">
                <a:latin typeface="Meiryo UI" panose="020B0604030504040204" pitchFamily="50" charset="-128"/>
                <a:ea typeface="Meiryo UI" panose="020B0604030504040204" pitchFamily="50" charset="-128"/>
              </a:rPr>
              <a:t>広く本事業に関心をお持ちの民間企業、大学、</a:t>
            </a:r>
            <a:r>
              <a:rPr lang="en-US" altLang="ja-JP" sz="1200">
                <a:latin typeface="Meiryo UI" panose="020B0604030504040204" pitchFamily="50" charset="-128"/>
                <a:ea typeface="Meiryo UI" panose="020B0604030504040204" pitchFamily="50" charset="-128"/>
              </a:rPr>
              <a:t>NPO</a:t>
            </a:r>
            <a:r>
              <a:rPr lang="ja-JP" altLang="en-US" sz="1200">
                <a:latin typeface="Meiryo UI" panose="020B0604030504040204" pitchFamily="50" charset="-128"/>
                <a:ea typeface="Meiryo UI" panose="020B0604030504040204" pitchFamily="50" charset="-128"/>
              </a:rPr>
              <a:t>、自治体等の皆さまの積極的なご応募をお待ちしております。</a:t>
            </a:r>
            <a:endParaRPr lang="en-US" altLang="ja-JP" sz="1200">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E7571D34-EE9A-8938-B1C4-9FA4D7ED43FD}"/>
              </a:ext>
            </a:extLst>
          </p:cNvPr>
          <p:cNvSpPr/>
          <p:nvPr/>
        </p:nvSpPr>
        <p:spPr bwMode="auto">
          <a:xfrm>
            <a:off x="0" y="9486412"/>
            <a:ext cx="6858000" cy="419588"/>
          </a:xfrm>
          <a:prstGeom prst="rect">
            <a:avLst/>
          </a:prstGeom>
          <a:solidFill>
            <a:srgbClr val="DEDEDE"/>
          </a:solidFill>
          <a:ln w="9525" cap="flat" cmpd="sng" algn="ctr">
            <a:noFill/>
            <a:prstDash val="sysDot"/>
            <a:round/>
            <a:headEnd type="none" w="med" len="med"/>
            <a:tailEnd type="none" w="med" len="med"/>
          </a:ln>
          <a:effectLst/>
        </p:spPr>
        <p:txBody>
          <a:bodyPr vert="horz" wrap="square" lIns="1224000" tIns="45720" rIns="91440" bIns="4572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　デジタル庁 地域幸福度（</a:t>
            </a:r>
            <a:r>
              <a:rPr kumimoji="1" lang="en-US" altLang="ja-JP" sz="9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Well-Being</a:t>
            </a:r>
            <a:r>
              <a:rPr kumimoji="1" lang="ja-JP" altLang="en-US" sz="9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）指標事務局（三菱</a:t>
            </a:r>
            <a:r>
              <a:rPr kumimoji="1" lang="en-US" altLang="ja-JP" sz="9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UFJ</a:t>
            </a:r>
            <a:r>
              <a:rPr kumimoji="1" lang="ja-JP" altLang="en-US" sz="9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リサーチ</a:t>
            </a:r>
            <a:r>
              <a:rPr kumimoji="1" lang="en-US" altLang="ja-JP" sz="9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&amp;</a:t>
            </a:r>
            <a:r>
              <a:rPr kumimoji="1" lang="ja-JP" altLang="en-US" sz="9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コンサルティング内）</a:t>
            </a:r>
            <a:endParaRPr kumimoji="1" lang="en-US" altLang="ja-JP" sz="9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　担当：土屋、森田　</a:t>
            </a:r>
            <a:r>
              <a:rPr kumimoji="1" lang="en-US" altLang="ja-JP" sz="900" b="0" i="0" u="none" strike="noStrike" kern="1200" cap="none" spc="0" normalizeH="0" baseline="0" noProof="0" err="1">
                <a:ln>
                  <a:noFill/>
                </a:ln>
                <a:solidFill>
                  <a:srgbClr val="000000"/>
                </a:solidFill>
                <a:effectLst/>
                <a:uLnTx/>
                <a:uFillTx/>
                <a:latin typeface="Arial" charset="0"/>
                <a:ea typeface="ＭＳ Ｐゴシック" pitchFamily="50" charset="-128"/>
                <a:cs typeface="+mn-cs"/>
              </a:rPr>
              <a:t>e-mail:well-being_support@murc.jp</a:t>
            </a:r>
            <a:r>
              <a:rPr kumimoji="1" lang="en-US" altLang="ja-JP" sz="900" b="0" i="0" u="none" strike="noStrike" kern="1200" cap="none" spc="0" normalizeH="0" baseline="0" noProof="0">
                <a:ln>
                  <a:noFill/>
                </a:ln>
                <a:solidFill>
                  <a:srgbClr val="000000"/>
                </a:solidFill>
                <a:effectLst/>
                <a:uLnTx/>
                <a:uFillTx/>
                <a:latin typeface="Arial" charset="0"/>
                <a:ea typeface="ＭＳ Ｐゴシック" pitchFamily="50" charset="-128"/>
                <a:cs typeface="+mn-cs"/>
              </a:rPr>
              <a:t> </a:t>
            </a:r>
            <a:endParaRPr kumimoji="1" lang="ja-JP" altLang="en-US" sz="9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4" name="AutoShape 9">
            <a:extLst>
              <a:ext uri="{FF2B5EF4-FFF2-40B4-BE49-F238E27FC236}">
                <a16:creationId xmlns:a16="http://schemas.microsoft.com/office/drawing/2014/main" id="{7B6E45C9-064C-7579-C2E8-549AABA71F15}"/>
              </a:ext>
            </a:extLst>
          </p:cNvPr>
          <p:cNvSpPr>
            <a:spLocks noChangeArrowheads="1"/>
          </p:cNvSpPr>
          <p:nvPr/>
        </p:nvSpPr>
        <p:spPr bwMode="gray">
          <a:xfrm>
            <a:off x="190500" y="9582150"/>
            <a:ext cx="1010444" cy="229088"/>
          </a:xfrm>
          <a:prstGeom prst="roundRect">
            <a:avLst>
              <a:gd name="adj" fmla="val 50000"/>
            </a:avLst>
          </a:prstGeom>
          <a:solidFill>
            <a:srgbClr val="5A5A5A"/>
          </a:solidFill>
          <a:ln w="12700">
            <a:headEnd/>
            <a:tailEnd/>
          </a:ln>
        </p:spPr>
        <p:style>
          <a:lnRef idx="3">
            <a:schemeClr val="lt1"/>
          </a:lnRef>
          <a:fillRef idx="1">
            <a:schemeClr val="accent1"/>
          </a:fillRef>
          <a:effectRef idx="1">
            <a:schemeClr val="accent1"/>
          </a:effectRef>
          <a:fontRef idx="minor">
            <a:schemeClr val="lt1"/>
          </a:fontRef>
        </p:style>
        <p:txBody>
          <a:bodyPr lIns="53975" tIns="53975" rIns="53975" bIns="53975" anchor="ctr"/>
          <a:lstStyle/>
          <a:p>
            <a:pPr algn="ctr" defTabSz="952500"/>
            <a:r>
              <a:rPr lang="ja-JP" altLang="en-US" sz="900" b="1">
                <a:solidFill>
                  <a:srgbClr val="FFFFFF"/>
                </a:solidFill>
                <a:cs typeface="Arial" charset="0"/>
              </a:rPr>
              <a:t>お問い合わせ先　</a:t>
            </a:r>
          </a:p>
        </p:txBody>
      </p:sp>
      <p:sp>
        <p:nvSpPr>
          <p:cNvPr id="15" name="テキスト ボックス 14">
            <a:extLst>
              <a:ext uri="{FF2B5EF4-FFF2-40B4-BE49-F238E27FC236}">
                <a16:creationId xmlns:a16="http://schemas.microsoft.com/office/drawing/2014/main" id="{AB93AC91-5918-F468-15C2-4776908ECA81}"/>
              </a:ext>
            </a:extLst>
          </p:cNvPr>
          <p:cNvSpPr txBox="1"/>
          <p:nvPr/>
        </p:nvSpPr>
        <p:spPr>
          <a:xfrm>
            <a:off x="114300" y="3866982"/>
            <a:ext cx="3970424" cy="307777"/>
          </a:xfrm>
          <a:prstGeom prst="rect">
            <a:avLst/>
          </a:prstGeom>
          <a:noFill/>
        </p:spPr>
        <p:txBody>
          <a:bodyPr wrap="square" rtlCol="0">
            <a:spAutoFit/>
          </a:bodyPr>
          <a:lstStyle/>
          <a:p>
            <a:r>
              <a:rPr kumimoji="1" lang="en-US" altLang="ja-JP" sz="1400" b="1">
                <a:latin typeface="Meiryo UI" panose="020B0604030504040204" pitchFamily="50" charset="-128"/>
                <a:ea typeface="Meiryo UI" panose="020B0604030504040204" pitchFamily="50" charset="-128"/>
              </a:rPr>
              <a:t>【</a:t>
            </a:r>
            <a:r>
              <a:rPr lang="ja-JP" altLang="en-US" sz="1400" b="1">
                <a:latin typeface="Meiryo UI" panose="020B0604030504040204" pitchFamily="50" charset="-128"/>
                <a:ea typeface="Meiryo UI" panose="020B0604030504040204" pitchFamily="50" charset="-128"/>
              </a:rPr>
              <a:t>講座概要</a:t>
            </a:r>
            <a:r>
              <a:rPr lang="en-US" altLang="ja-JP" sz="1400" b="1">
                <a:latin typeface="Meiryo UI" panose="020B0604030504040204" pitchFamily="50" charset="-128"/>
                <a:ea typeface="Meiryo UI" panose="020B0604030504040204" pitchFamily="50" charset="-128"/>
              </a:rPr>
              <a:t>】</a:t>
            </a:r>
            <a:endParaRPr kumimoji="1" lang="ja-JP" altLang="en-US" sz="1400" b="1">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92B56B4E-08F8-BD6A-D0D7-D16303A77D29}"/>
              </a:ext>
            </a:extLst>
          </p:cNvPr>
          <p:cNvSpPr txBox="1"/>
          <p:nvPr/>
        </p:nvSpPr>
        <p:spPr>
          <a:xfrm>
            <a:off x="72850" y="9191193"/>
            <a:ext cx="6371912" cy="276999"/>
          </a:xfrm>
          <a:prstGeom prst="rect">
            <a:avLst/>
          </a:prstGeom>
          <a:noFill/>
        </p:spPr>
        <p:txBody>
          <a:bodyPr wrap="square" rtlCol="0">
            <a:spAutoFit/>
          </a:bodyPr>
          <a:lstStyle/>
          <a:p>
            <a:r>
              <a:rPr kumimoji="1" lang="en-US" altLang="ja-JP" sz="1200" b="1" u="sng">
                <a:latin typeface="Meiryo UI" panose="020B0604030504040204" pitchFamily="50" charset="-128"/>
                <a:ea typeface="Meiryo UI" panose="020B0604030504040204" pitchFamily="50" charset="-128"/>
              </a:rPr>
              <a:t>※</a:t>
            </a:r>
            <a:r>
              <a:rPr kumimoji="1" lang="ja-JP" altLang="en-US" sz="1200" b="1" u="sng">
                <a:latin typeface="Meiryo UI" panose="020B0604030504040204" pitchFamily="50" charset="-128"/>
                <a:ea typeface="Meiryo UI" panose="020B0604030504040204" pitchFamily="50" charset="-128"/>
              </a:rPr>
              <a:t>「</a:t>
            </a:r>
            <a:r>
              <a:rPr kumimoji="1" lang="en-US" altLang="ja-JP" sz="1200" b="1" u="sng">
                <a:latin typeface="Meiryo UI" panose="020B0604030504040204" pitchFamily="50" charset="-128"/>
                <a:ea typeface="Meiryo UI" panose="020B0604030504040204" pitchFamily="50" charset="-128"/>
              </a:rPr>
              <a:t>Well-Being</a:t>
            </a:r>
            <a:r>
              <a:rPr kumimoji="1" lang="ja-JP" altLang="en-US" sz="1200" b="1" u="sng">
                <a:latin typeface="Meiryo UI" panose="020B0604030504040204" pitchFamily="50" charset="-128"/>
                <a:ea typeface="Meiryo UI" panose="020B0604030504040204" pitchFamily="50" charset="-128"/>
              </a:rPr>
              <a:t>ファシリテーター」の名称は仮称であり、今後変更となる可能性があります。</a:t>
            </a:r>
          </a:p>
        </p:txBody>
      </p:sp>
    </p:spTree>
    <p:extLst>
      <p:ext uri="{BB962C8B-B14F-4D97-AF65-F5344CB8AC3E}">
        <p14:creationId xmlns:p14="http://schemas.microsoft.com/office/powerpoint/2010/main" val="2792318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9EBE599-CDCC-4268-9666-537FE952B05E}"/>
              </a:ext>
            </a:extLst>
          </p:cNvPr>
          <p:cNvSpPr txBox="1"/>
          <p:nvPr/>
        </p:nvSpPr>
        <p:spPr>
          <a:xfrm>
            <a:off x="126329" y="471350"/>
            <a:ext cx="6238374" cy="307777"/>
          </a:xfrm>
          <a:prstGeom prst="rect">
            <a:avLst/>
          </a:prstGeom>
          <a:noFill/>
        </p:spPr>
        <p:txBody>
          <a:bodyPr wrap="square" rtlCol="0">
            <a:spAutoFit/>
          </a:bodyPr>
          <a:lstStyle/>
          <a:p>
            <a:r>
              <a:rPr kumimoji="1" lang="en-US" altLang="ja-JP" sz="1400" b="1">
                <a:latin typeface="Meiryo UI" panose="020B0604030504040204" pitchFamily="50" charset="-128"/>
                <a:ea typeface="Meiryo UI" panose="020B0604030504040204" pitchFamily="50" charset="-128"/>
              </a:rPr>
              <a:t>【</a:t>
            </a:r>
            <a:r>
              <a:rPr kumimoji="1" lang="ja-JP" altLang="en-US" sz="1400" b="1">
                <a:latin typeface="Meiryo UI" panose="020B0604030504040204" pitchFamily="50" charset="-128"/>
                <a:ea typeface="Meiryo UI" panose="020B0604030504040204" pitchFamily="50" charset="-128"/>
              </a:rPr>
              <a:t>講座カリキュラム（第</a:t>
            </a:r>
            <a:r>
              <a:rPr kumimoji="1" lang="en-US" altLang="ja-JP" sz="1400" b="1">
                <a:latin typeface="Meiryo UI" panose="020B0604030504040204" pitchFamily="50" charset="-128"/>
                <a:ea typeface="Meiryo UI" panose="020B0604030504040204" pitchFamily="50" charset="-128"/>
              </a:rPr>
              <a:t>1</a:t>
            </a:r>
            <a:r>
              <a:rPr kumimoji="1" lang="ja-JP" altLang="en-US" sz="1400" b="1">
                <a:latin typeface="Meiryo UI" panose="020B0604030504040204" pitchFamily="50" charset="-128"/>
                <a:ea typeface="Meiryo UI" panose="020B0604030504040204" pitchFamily="50" charset="-128"/>
              </a:rPr>
              <a:t>回・第</a:t>
            </a:r>
            <a:r>
              <a:rPr kumimoji="1" lang="en-US" altLang="ja-JP" sz="1400" b="1">
                <a:latin typeface="Meiryo UI" panose="020B0604030504040204" pitchFamily="50" charset="-128"/>
                <a:ea typeface="Meiryo UI" panose="020B0604030504040204" pitchFamily="50" charset="-128"/>
              </a:rPr>
              <a:t>2</a:t>
            </a:r>
            <a:r>
              <a:rPr kumimoji="1" lang="ja-JP" altLang="en-US" sz="1400" b="1">
                <a:latin typeface="Meiryo UI" panose="020B0604030504040204" pitchFamily="50" charset="-128"/>
                <a:ea typeface="Meiryo UI" panose="020B0604030504040204" pitchFamily="50" charset="-128"/>
              </a:rPr>
              <a:t>回共通）</a:t>
            </a:r>
            <a:r>
              <a:rPr lang="en-US" altLang="ja-JP" sz="1400" b="1">
                <a:latin typeface="Meiryo UI" panose="020B0604030504040204" pitchFamily="50" charset="-128"/>
                <a:ea typeface="Meiryo UI" panose="020B0604030504040204" pitchFamily="50" charset="-128"/>
              </a:rPr>
              <a:t>】</a:t>
            </a:r>
            <a:r>
              <a:rPr lang="ja-JP" altLang="en-US" sz="1400" b="1">
                <a:latin typeface="Meiryo UI" panose="020B0604030504040204" pitchFamily="50" charset="-128"/>
                <a:ea typeface="Meiryo UI" panose="020B0604030504040204" pitchFamily="50" charset="-128"/>
              </a:rPr>
              <a:t>　</a:t>
            </a:r>
            <a:endParaRPr kumimoji="1" lang="ja-JP" altLang="en-US" sz="1200">
              <a:latin typeface="Meiryo UI" panose="020B0604030504040204" pitchFamily="50" charset="-128"/>
              <a:ea typeface="Meiryo UI" panose="020B0604030504040204" pitchFamily="50" charset="-128"/>
            </a:endParaRPr>
          </a:p>
        </p:txBody>
      </p:sp>
      <p:graphicFrame>
        <p:nvGraphicFramePr>
          <p:cNvPr id="4" name="表 4">
            <a:extLst>
              <a:ext uri="{FF2B5EF4-FFF2-40B4-BE49-F238E27FC236}">
                <a16:creationId xmlns:a16="http://schemas.microsoft.com/office/drawing/2014/main" id="{9FB85AAC-7528-79AC-C73A-F21D847A561C}"/>
              </a:ext>
            </a:extLst>
          </p:cNvPr>
          <p:cNvGraphicFramePr>
            <a:graphicFrameLocks noGrp="1"/>
          </p:cNvGraphicFramePr>
          <p:nvPr>
            <p:extLst>
              <p:ext uri="{D42A27DB-BD31-4B8C-83A1-F6EECF244321}">
                <p14:modId xmlns:p14="http://schemas.microsoft.com/office/powerpoint/2010/main" val="3614420510"/>
              </p:ext>
            </p:extLst>
          </p:nvPr>
        </p:nvGraphicFramePr>
        <p:xfrm>
          <a:off x="126329" y="1051410"/>
          <a:ext cx="6647448" cy="2427414"/>
        </p:xfrm>
        <a:graphic>
          <a:graphicData uri="http://schemas.openxmlformats.org/drawingml/2006/table">
            <a:tbl>
              <a:tblPr firstRow="1" bandRow="1">
                <a:tableStyleId>{5C22544A-7EE6-4342-B048-85BDC9FD1C3A}</a:tableStyleId>
              </a:tblPr>
              <a:tblGrid>
                <a:gridCol w="1293397">
                  <a:extLst>
                    <a:ext uri="{9D8B030D-6E8A-4147-A177-3AD203B41FA5}">
                      <a16:colId xmlns:a16="http://schemas.microsoft.com/office/drawing/2014/main" val="3766111020"/>
                    </a:ext>
                  </a:extLst>
                </a:gridCol>
                <a:gridCol w="3332748">
                  <a:extLst>
                    <a:ext uri="{9D8B030D-6E8A-4147-A177-3AD203B41FA5}">
                      <a16:colId xmlns:a16="http://schemas.microsoft.com/office/drawing/2014/main" val="36609415"/>
                    </a:ext>
                  </a:extLst>
                </a:gridCol>
                <a:gridCol w="974558">
                  <a:extLst>
                    <a:ext uri="{9D8B030D-6E8A-4147-A177-3AD203B41FA5}">
                      <a16:colId xmlns:a16="http://schemas.microsoft.com/office/drawing/2014/main" val="2124011366"/>
                    </a:ext>
                  </a:extLst>
                </a:gridCol>
                <a:gridCol w="1046745">
                  <a:extLst>
                    <a:ext uri="{9D8B030D-6E8A-4147-A177-3AD203B41FA5}">
                      <a16:colId xmlns:a16="http://schemas.microsoft.com/office/drawing/2014/main" val="2851742287"/>
                    </a:ext>
                  </a:extLst>
                </a:gridCol>
              </a:tblGrid>
              <a:tr h="298580">
                <a:tc>
                  <a:txBody>
                    <a:bodyPr/>
                    <a:lstStyle/>
                    <a:p>
                      <a:pPr algn="ctr"/>
                      <a:r>
                        <a:rPr kumimoji="1" lang="ja-JP" altLang="en-US" sz="1200">
                          <a:solidFill>
                            <a:srgbClr val="000000"/>
                          </a:solidFill>
                          <a:latin typeface="Meiryo UI" panose="020B0604030504040204" pitchFamily="50" charset="-128"/>
                          <a:ea typeface="Meiryo UI" panose="020B0604030504040204" pitchFamily="50" charset="-128"/>
                        </a:rPr>
                        <a:t>時　間</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9EC"/>
                    </a:solidFill>
                  </a:tcPr>
                </a:tc>
                <a:tc>
                  <a:txBody>
                    <a:bodyPr/>
                    <a:lstStyle/>
                    <a:p>
                      <a:pPr algn="ctr"/>
                      <a:r>
                        <a:rPr kumimoji="1" lang="ja-JP" altLang="en-US" sz="1200">
                          <a:solidFill>
                            <a:srgbClr val="000000"/>
                          </a:solidFill>
                          <a:latin typeface="Meiryo UI" panose="020B0604030504040204" pitchFamily="50" charset="-128"/>
                          <a:ea typeface="Meiryo UI" panose="020B0604030504040204" pitchFamily="50" charset="-128"/>
                        </a:rPr>
                        <a:t>内　容</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9EC"/>
                    </a:solidFill>
                  </a:tcPr>
                </a:tc>
                <a:tc>
                  <a:txBody>
                    <a:bodyPr/>
                    <a:lstStyle/>
                    <a:p>
                      <a:pPr algn="ctr"/>
                      <a:r>
                        <a:rPr kumimoji="1" lang="ja-JP" altLang="en-US" sz="1200">
                          <a:solidFill>
                            <a:srgbClr val="000000"/>
                          </a:solidFill>
                          <a:latin typeface="Meiryo UI" panose="020B0604030504040204" pitchFamily="50" charset="-128"/>
                          <a:ea typeface="Meiryo UI" panose="020B0604030504040204" pitchFamily="50" charset="-128"/>
                        </a:rPr>
                        <a:t>形式</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9EC"/>
                    </a:solidFill>
                  </a:tcPr>
                </a:tc>
                <a:tc>
                  <a:txBody>
                    <a:bodyPr/>
                    <a:lstStyle/>
                    <a:p>
                      <a:pPr algn="ctr"/>
                      <a:r>
                        <a:rPr kumimoji="1" lang="ja-JP" altLang="en-US" sz="1200">
                          <a:solidFill>
                            <a:srgbClr val="000000"/>
                          </a:solidFill>
                          <a:latin typeface="Meiryo UI" panose="020B0604030504040204" pitchFamily="50" charset="-128"/>
                          <a:ea typeface="Meiryo UI" panose="020B0604030504040204" pitchFamily="50" charset="-128"/>
                        </a:rPr>
                        <a:t>講師</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9EC"/>
                    </a:solidFill>
                  </a:tcPr>
                </a:tc>
                <a:extLst>
                  <a:ext uri="{0D108BD9-81ED-4DB2-BD59-A6C34878D82A}">
                    <a16:rowId xmlns:a16="http://schemas.microsoft.com/office/drawing/2014/main" val="4024836735"/>
                  </a:ext>
                </a:extLst>
              </a:tr>
              <a:tr h="298580">
                <a:tc>
                  <a:txBody>
                    <a:bodyPr/>
                    <a:lstStyle/>
                    <a:p>
                      <a:r>
                        <a:rPr kumimoji="1" lang="ja-JP" altLang="en-US" sz="1200" b="0">
                          <a:solidFill>
                            <a:schemeClr val="tx1"/>
                          </a:solidFill>
                          <a:latin typeface="Meiryo UI" panose="020B0604030504040204" pitchFamily="50" charset="-128"/>
                          <a:ea typeface="Meiryo UI" panose="020B0604030504040204" pitchFamily="50" charset="-128"/>
                        </a:rPr>
                        <a:t>　</a:t>
                      </a:r>
                      <a:r>
                        <a:rPr kumimoji="1" lang="en-US" altLang="ja-JP" sz="1200" b="0">
                          <a:solidFill>
                            <a:schemeClr val="tx1"/>
                          </a:solidFill>
                          <a:latin typeface="Meiryo UI" panose="020B0604030504040204" pitchFamily="50" charset="-128"/>
                          <a:ea typeface="Meiryo UI" panose="020B0604030504040204" pitchFamily="50" charset="-128"/>
                        </a:rPr>
                        <a:t>9:00</a:t>
                      </a:r>
                      <a:r>
                        <a:rPr kumimoji="1" lang="ja-JP" altLang="en-US" sz="1200" b="0">
                          <a:solidFill>
                            <a:schemeClr val="tx1"/>
                          </a:solidFill>
                          <a:latin typeface="Meiryo UI" panose="020B0604030504040204" pitchFamily="50" charset="-128"/>
                          <a:ea typeface="Meiryo UI" panose="020B0604030504040204" pitchFamily="50" charset="-128"/>
                        </a:rPr>
                        <a:t>～　</a:t>
                      </a:r>
                      <a:r>
                        <a:rPr kumimoji="1" lang="en-US" altLang="ja-JP" sz="1200" b="0">
                          <a:solidFill>
                            <a:schemeClr val="tx1"/>
                          </a:solidFill>
                          <a:latin typeface="Meiryo UI" panose="020B0604030504040204" pitchFamily="50" charset="-128"/>
                          <a:ea typeface="Meiryo UI" panose="020B0604030504040204" pitchFamily="50" charset="-128"/>
                        </a:rPr>
                        <a:t>9:10</a:t>
                      </a:r>
                      <a:endParaRPr kumimoji="1" lang="ja-JP" altLang="en-US" sz="1200" b="0">
                        <a:solidFill>
                          <a:schemeClr val="tx1"/>
                        </a:solidFill>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1200">
                          <a:solidFill>
                            <a:schemeClr val="tx1"/>
                          </a:solidFill>
                          <a:latin typeface="Meiryo UI" panose="020B0604030504040204" pitchFamily="50" charset="-128"/>
                          <a:ea typeface="Meiryo UI" panose="020B0604030504040204" pitchFamily="50" charset="-128"/>
                        </a:rPr>
                        <a:t>ご挨拶</a:t>
                      </a:r>
                      <a:endParaRPr kumimoji="1" lang="en-US" altLang="ja-JP" sz="120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en-US" altLang="ja-JP" sz="1200">
                          <a:solidFill>
                            <a:schemeClr val="tx1"/>
                          </a:solidFill>
                          <a:latin typeface="Meiryo UI" panose="020B0604030504040204" pitchFamily="50" charset="-128"/>
                          <a:ea typeface="Meiryo UI" panose="020B0604030504040204" pitchFamily="50" charset="-128"/>
                        </a:rPr>
                        <a:t>Well-Being</a:t>
                      </a:r>
                      <a:r>
                        <a:rPr kumimoji="1" lang="ja-JP" altLang="en-US" sz="1200">
                          <a:solidFill>
                            <a:schemeClr val="tx1"/>
                          </a:solidFill>
                          <a:latin typeface="Meiryo UI" panose="020B0604030504040204" pitchFamily="50" charset="-128"/>
                          <a:ea typeface="Meiryo UI" panose="020B0604030504040204" pitchFamily="50" charset="-128"/>
                        </a:rPr>
                        <a:t>ファシリテーター認定・派遣事業とは</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説明</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デジタル庁</a:t>
                      </a:r>
                      <a:endParaRPr kumimoji="1" lang="en-US" altLang="ja-JP" sz="1200">
                        <a:solidFill>
                          <a:schemeClr val="tx1"/>
                        </a:solidFill>
                        <a:latin typeface="Meiryo UI" panose="020B0604030504040204" pitchFamily="50" charset="-128"/>
                        <a:ea typeface="Meiryo UI" panose="020B0604030504040204" pitchFamily="50" charset="-128"/>
                      </a:endParaRPr>
                    </a:p>
                    <a:p>
                      <a:r>
                        <a:rPr kumimoji="1" lang="ja-JP" altLang="en-US" sz="1200">
                          <a:solidFill>
                            <a:schemeClr val="tx1"/>
                          </a:solidFill>
                          <a:latin typeface="Meiryo UI" panose="020B0604030504040204" pitchFamily="50" charset="-128"/>
                          <a:ea typeface="Meiryo UI" panose="020B0604030504040204" pitchFamily="50" charset="-128"/>
                        </a:rPr>
                        <a:t>事務局</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0730671"/>
                  </a:ext>
                </a:extLst>
              </a:tr>
              <a:tr h="799721">
                <a:tc>
                  <a:txBody>
                    <a:bodyPr/>
                    <a:lstStyle/>
                    <a:p>
                      <a:r>
                        <a:rPr kumimoji="1" lang="ja-JP" altLang="en-US" sz="1200" b="0">
                          <a:solidFill>
                            <a:schemeClr val="tx1"/>
                          </a:solidFill>
                          <a:latin typeface="Meiryo UI" panose="020B0604030504040204" pitchFamily="50" charset="-128"/>
                          <a:ea typeface="Meiryo UI" panose="020B0604030504040204" pitchFamily="50" charset="-128"/>
                        </a:rPr>
                        <a:t>　</a:t>
                      </a:r>
                      <a:r>
                        <a:rPr kumimoji="1" lang="en-US" altLang="ja-JP" sz="1200" b="0">
                          <a:solidFill>
                            <a:schemeClr val="tx1"/>
                          </a:solidFill>
                          <a:latin typeface="Meiryo UI" panose="020B0604030504040204" pitchFamily="50" charset="-128"/>
                          <a:ea typeface="Meiryo UI" panose="020B0604030504040204" pitchFamily="50" charset="-128"/>
                        </a:rPr>
                        <a:t>9:10</a:t>
                      </a:r>
                      <a:r>
                        <a:rPr kumimoji="1" lang="ja-JP" altLang="en-US" sz="1200" b="0">
                          <a:solidFill>
                            <a:schemeClr val="tx1"/>
                          </a:solidFill>
                          <a:latin typeface="Meiryo UI" panose="020B0604030504040204" pitchFamily="50" charset="-128"/>
                          <a:ea typeface="Meiryo UI" panose="020B0604030504040204" pitchFamily="50" charset="-128"/>
                        </a:rPr>
                        <a:t>～</a:t>
                      </a:r>
                      <a:r>
                        <a:rPr kumimoji="1" lang="en-US" altLang="ja-JP" sz="1200" b="0">
                          <a:solidFill>
                            <a:schemeClr val="tx1"/>
                          </a:solidFill>
                          <a:latin typeface="Meiryo UI" panose="020B0604030504040204" pitchFamily="50" charset="-128"/>
                          <a:ea typeface="Meiryo UI" panose="020B0604030504040204" pitchFamily="50" charset="-128"/>
                        </a:rPr>
                        <a:t>12:10</a:t>
                      </a:r>
                      <a:endParaRPr kumimoji="1" lang="ja-JP" altLang="en-US" sz="1200" b="0">
                        <a:solidFill>
                          <a:schemeClr val="tx1"/>
                        </a:solidFill>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en-US" altLang="ja-JP" sz="1200">
                          <a:solidFill>
                            <a:schemeClr val="tx1"/>
                          </a:solidFill>
                          <a:latin typeface="Meiryo UI" panose="020B0604030504040204" pitchFamily="50" charset="-128"/>
                          <a:ea typeface="Meiryo UI" panose="020B0604030504040204" pitchFamily="50" charset="-128"/>
                        </a:rPr>
                        <a:t>Well-Being</a:t>
                      </a:r>
                      <a:r>
                        <a:rPr kumimoji="1" lang="ja-JP" altLang="en-US" sz="1200">
                          <a:solidFill>
                            <a:schemeClr val="tx1"/>
                          </a:solidFill>
                          <a:latin typeface="Meiryo UI" panose="020B0604030504040204" pitchFamily="50" charset="-128"/>
                          <a:ea typeface="Meiryo UI" panose="020B0604030504040204" pitchFamily="50" charset="-128"/>
                        </a:rPr>
                        <a:t>と地域幸福度（</a:t>
                      </a:r>
                      <a:r>
                        <a:rPr kumimoji="1" lang="en-US" altLang="ja-JP" sz="1200">
                          <a:solidFill>
                            <a:schemeClr val="tx1"/>
                          </a:solidFill>
                          <a:latin typeface="Meiryo UI" panose="020B0604030504040204" pitchFamily="50" charset="-128"/>
                          <a:ea typeface="Meiryo UI" panose="020B0604030504040204" pitchFamily="50" charset="-128"/>
                        </a:rPr>
                        <a:t>Well-Being</a:t>
                      </a:r>
                      <a:r>
                        <a:rPr kumimoji="1" lang="ja-JP" altLang="en-US" sz="1200">
                          <a:solidFill>
                            <a:schemeClr val="tx1"/>
                          </a:solidFill>
                          <a:latin typeface="Meiryo UI" panose="020B0604030504040204" pitchFamily="50" charset="-128"/>
                          <a:ea typeface="Meiryo UI" panose="020B0604030504040204" pitchFamily="50" charset="-128"/>
                        </a:rPr>
                        <a:t>）指標の概要</a:t>
                      </a:r>
                      <a:endParaRPr kumimoji="1" lang="en-US" altLang="ja-JP" sz="120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kumimoji="1" lang="ja-JP" altLang="en-US" sz="1200">
                          <a:solidFill>
                            <a:schemeClr val="tx1"/>
                          </a:solidFill>
                          <a:latin typeface="Meiryo UI" panose="020B0604030504040204" pitchFamily="50" charset="-128"/>
                          <a:ea typeface="Meiryo UI" panose="020B0604030504040204" pitchFamily="50" charset="-128"/>
                        </a:rPr>
                        <a:t>地域幸福度（</a:t>
                      </a:r>
                      <a:r>
                        <a:rPr kumimoji="1" lang="en-US" altLang="ja-JP" sz="1200">
                          <a:solidFill>
                            <a:schemeClr val="tx1"/>
                          </a:solidFill>
                          <a:latin typeface="Meiryo UI" panose="020B0604030504040204" pitchFamily="50" charset="-128"/>
                          <a:ea typeface="Meiryo UI" panose="020B0604030504040204" pitchFamily="50" charset="-128"/>
                        </a:rPr>
                        <a:t>Well-Being</a:t>
                      </a:r>
                      <a:r>
                        <a:rPr kumimoji="1" lang="ja-JP" altLang="en-US" sz="1200">
                          <a:solidFill>
                            <a:schemeClr val="tx1"/>
                          </a:solidFill>
                          <a:latin typeface="Meiryo UI" panose="020B0604030504040204" pitchFamily="50" charset="-128"/>
                          <a:ea typeface="Meiryo UI" panose="020B0604030504040204" pitchFamily="50" charset="-128"/>
                        </a:rPr>
                        <a:t>）指標を活用したワークショップの進め方</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講義</a:t>
                      </a:r>
                      <a:endParaRPr kumimoji="1" lang="en-US" altLang="ja-JP" sz="1200">
                        <a:solidFill>
                          <a:schemeClr val="tx1"/>
                        </a:solidFill>
                        <a:latin typeface="Meiryo UI" panose="020B0604030504040204" pitchFamily="50" charset="-128"/>
                        <a:ea typeface="Meiryo UI" panose="020B0604030504040204" pitchFamily="50" charset="-128"/>
                      </a:endParaRPr>
                    </a:p>
                    <a:p>
                      <a:pPr algn="ctr"/>
                      <a:r>
                        <a:rPr kumimoji="1" lang="ja-JP" altLang="en-US" sz="1200">
                          <a:solidFill>
                            <a:schemeClr val="tx1"/>
                          </a:solidFill>
                          <a:latin typeface="Meiryo UI" panose="020B0604030504040204" pitchFamily="50" charset="-128"/>
                          <a:ea typeface="Meiryo UI" panose="020B0604030504040204" pitchFamily="50" charset="-128"/>
                        </a:rPr>
                        <a:t>個人ワーク</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a:solidFill>
                            <a:schemeClr val="tx1"/>
                          </a:solidFill>
                          <a:latin typeface="Meiryo UI" panose="020B0604030504040204" pitchFamily="50" charset="-128"/>
                          <a:ea typeface="Meiryo UI" panose="020B0604030504040204" pitchFamily="50" charset="-128"/>
                        </a:rPr>
                        <a:t>SCI-Japan</a:t>
                      </a:r>
                    </a:p>
                    <a:p>
                      <a:r>
                        <a:rPr kumimoji="1" lang="ja-JP" altLang="en-US" sz="1200">
                          <a:solidFill>
                            <a:schemeClr val="tx1"/>
                          </a:solidFill>
                          <a:latin typeface="Meiryo UI" panose="020B0604030504040204" pitchFamily="50" charset="-128"/>
                          <a:ea typeface="Meiryo UI" panose="020B0604030504040204" pitchFamily="50" charset="-128"/>
                        </a:rPr>
                        <a:t>南雲</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5651850"/>
                  </a:ext>
                </a:extLst>
              </a:tr>
              <a:tr h="237165">
                <a:tc>
                  <a:txBody>
                    <a:bodyPr/>
                    <a:lstStyle/>
                    <a:p>
                      <a:r>
                        <a:rPr kumimoji="1" lang="en-US" altLang="ja-JP" sz="1200" b="0">
                          <a:solidFill>
                            <a:schemeClr val="tx1"/>
                          </a:solidFill>
                          <a:latin typeface="Meiryo UI" panose="020B0604030504040204" pitchFamily="50" charset="-128"/>
                          <a:ea typeface="Meiryo UI" panose="020B0604030504040204" pitchFamily="50" charset="-128"/>
                        </a:rPr>
                        <a:t>12:10</a:t>
                      </a:r>
                      <a:r>
                        <a:rPr kumimoji="1" lang="ja-JP" altLang="en-US" sz="1200" b="0">
                          <a:solidFill>
                            <a:schemeClr val="tx1"/>
                          </a:solidFill>
                          <a:latin typeface="Meiryo UI" panose="020B0604030504040204" pitchFamily="50" charset="-128"/>
                          <a:ea typeface="Meiryo UI" panose="020B0604030504040204" pitchFamily="50" charset="-128"/>
                        </a:rPr>
                        <a:t>～</a:t>
                      </a:r>
                      <a:r>
                        <a:rPr kumimoji="1" lang="en-US" altLang="ja-JP" sz="1200" b="0">
                          <a:solidFill>
                            <a:schemeClr val="tx1"/>
                          </a:solidFill>
                          <a:latin typeface="Meiryo UI" panose="020B0604030504040204" pitchFamily="50" charset="-128"/>
                          <a:ea typeface="Meiryo UI" panose="020B0604030504040204" pitchFamily="50" charset="-128"/>
                        </a:rPr>
                        <a:t>13:10</a:t>
                      </a:r>
                      <a:endParaRPr kumimoji="1" lang="ja-JP" altLang="en-US" sz="1200" b="0">
                        <a:solidFill>
                          <a:schemeClr val="tx1"/>
                        </a:solidFill>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＜休憩＞</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6601062"/>
                  </a:ext>
                </a:extLst>
              </a:tr>
              <a:tr h="632674">
                <a:tc>
                  <a:txBody>
                    <a:bodyPr/>
                    <a:lstStyle/>
                    <a:p>
                      <a:r>
                        <a:rPr kumimoji="1" lang="en-US" altLang="ja-JP" sz="1200" b="0">
                          <a:solidFill>
                            <a:schemeClr val="tx1"/>
                          </a:solidFill>
                          <a:latin typeface="Meiryo UI" panose="020B0604030504040204" pitchFamily="50" charset="-128"/>
                          <a:ea typeface="Meiryo UI" panose="020B0604030504040204" pitchFamily="50" charset="-128"/>
                        </a:rPr>
                        <a:t>13:10</a:t>
                      </a:r>
                      <a:r>
                        <a:rPr kumimoji="1" lang="ja-JP" altLang="en-US" sz="1200" b="0">
                          <a:solidFill>
                            <a:schemeClr val="tx1"/>
                          </a:solidFill>
                          <a:latin typeface="Meiryo UI" panose="020B0604030504040204" pitchFamily="50" charset="-128"/>
                          <a:ea typeface="Meiryo UI" panose="020B0604030504040204" pitchFamily="50" charset="-128"/>
                        </a:rPr>
                        <a:t>～</a:t>
                      </a:r>
                      <a:r>
                        <a:rPr kumimoji="1" lang="en-US" altLang="ja-JP" sz="1200" b="0">
                          <a:solidFill>
                            <a:schemeClr val="tx1"/>
                          </a:solidFill>
                          <a:latin typeface="Meiryo UI" panose="020B0604030504040204" pitchFamily="50" charset="-128"/>
                          <a:ea typeface="Meiryo UI" panose="020B0604030504040204" pitchFamily="50" charset="-128"/>
                        </a:rPr>
                        <a:t>17:00</a:t>
                      </a:r>
                      <a:endParaRPr kumimoji="1" lang="ja-JP" altLang="en-US" sz="1200" b="0">
                        <a:solidFill>
                          <a:schemeClr val="tx1"/>
                        </a:solidFill>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1200">
                          <a:solidFill>
                            <a:schemeClr val="tx1"/>
                          </a:solidFill>
                          <a:latin typeface="Meiryo UI" panose="020B0604030504040204" pitchFamily="50" charset="-128"/>
                          <a:ea typeface="Meiryo UI" panose="020B0604030504040204" pitchFamily="50" charset="-128"/>
                        </a:rPr>
                        <a:t>ファシリテーションの基礎</a:t>
                      </a:r>
                    </a:p>
                    <a:p>
                      <a:pPr marL="144000" lvl="1" indent="-72000">
                        <a:buFont typeface="Arial" panose="020B0604020202020204" pitchFamily="34" charset="0"/>
                        <a:buChar char="•"/>
                      </a:pPr>
                      <a:r>
                        <a:rPr kumimoji="1" lang="ja-JP" altLang="en-US" sz="1200">
                          <a:solidFill>
                            <a:schemeClr val="tx1"/>
                          </a:solidFill>
                          <a:latin typeface="Meiryo UI" panose="020B0604030504040204" pitchFamily="50" charset="-128"/>
                          <a:ea typeface="Meiryo UI" panose="020B0604030504040204" pitchFamily="50" charset="-128"/>
                        </a:rPr>
                        <a:t>ワークショップデザインの方法論</a:t>
                      </a:r>
                    </a:p>
                    <a:p>
                      <a:pPr marL="144000" lvl="1" indent="-72000">
                        <a:buFont typeface="Arial" panose="020B0604020202020204" pitchFamily="34" charset="0"/>
                        <a:buChar char="•"/>
                      </a:pPr>
                      <a:r>
                        <a:rPr kumimoji="1" lang="ja-JP" altLang="en-US" sz="1200">
                          <a:solidFill>
                            <a:schemeClr val="tx1"/>
                          </a:solidFill>
                          <a:latin typeface="Meiryo UI" panose="020B0604030504040204" pitchFamily="50" charset="-128"/>
                          <a:ea typeface="Meiryo UI" panose="020B0604030504040204" pitchFamily="50" charset="-128"/>
                        </a:rPr>
                        <a:t>ファシリテーション運営の一般的な知識・スキル</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講義</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慶應</a:t>
                      </a:r>
                      <a:r>
                        <a:rPr kumimoji="1" lang="en-US" altLang="ja-JP" sz="1200">
                          <a:solidFill>
                            <a:schemeClr val="tx1"/>
                          </a:solidFill>
                          <a:latin typeface="Meiryo UI" panose="020B0604030504040204" pitchFamily="50" charset="-128"/>
                          <a:ea typeface="Meiryo UI" panose="020B0604030504040204" pitchFamily="50" charset="-128"/>
                        </a:rPr>
                        <a:t>SDM</a:t>
                      </a:r>
                    </a:p>
                    <a:p>
                      <a:r>
                        <a:rPr kumimoji="1" lang="ja-JP" altLang="en-US" sz="1200">
                          <a:solidFill>
                            <a:schemeClr val="tx1"/>
                          </a:solidFill>
                          <a:latin typeface="Meiryo UI" panose="020B0604030504040204" pitchFamily="50" charset="-128"/>
                          <a:ea typeface="Meiryo UI" panose="020B0604030504040204" pitchFamily="50" charset="-128"/>
                        </a:rPr>
                        <a:t>山崎</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161106"/>
                  </a:ext>
                </a:extLst>
              </a:tr>
            </a:tbl>
          </a:graphicData>
        </a:graphic>
      </p:graphicFrame>
      <p:graphicFrame>
        <p:nvGraphicFramePr>
          <p:cNvPr id="5" name="表 4">
            <a:extLst>
              <a:ext uri="{FF2B5EF4-FFF2-40B4-BE49-F238E27FC236}">
                <a16:creationId xmlns:a16="http://schemas.microsoft.com/office/drawing/2014/main" id="{22FAABBE-A783-5A5C-EDD6-A99963ED05D6}"/>
              </a:ext>
            </a:extLst>
          </p:cNvPr>
          <p:cNvGraphicFramePr>
            <a:graphicFrameLocks noGrp="1"/>
          </p:cNvGraphicFramePr>
          <p:nvPr>
            <p:extLst>
              <p:ext uri="{D42A27DB-BD31-4B8C-83A1-F6EECF244321}">
                <p14:modId xmlns:p14="http://schemas.microsoft.com/office/powerpoint/2010/main" val="61285250"/>
              </p:ext>
            </p:extLst>
          </p:nvPr>
        </p:nvGraphicFramePr>
        <p:xfrm>
          <a:off x="126329" y="3811276"/>
          <a:ext cx="6647448" cy="3689610"/>
        </p:xfrm>
        <a:graphic>
          <a:graphicData uri="http://schemas.openxmlformats.org/drawingml/2006/table">
            <a:tbl>
              <a:tblPr firstRow="1" bandRow="1">
                <a:tableStyleId>{5C22544A-7EE6-4342-B048-85BDC9FD1C3A}</a:tableStyleId>
              </a:tblPr>
              <a:tblGrid>
                <a:gridCol w="1293397">
                  <a:extLst>
                    <a:ext uri="{9D8B030D-6E8A-4147-A177-3AD203B41FA5}">
                      <a16:colId xmlns:a16="http://schemas.microsoft.com/office/drawing/2014/main" val="3766111020"/>
                    </a:ext>
                  </a:extLst>
                </a:gridCol>
                <a:gridCol w="3332748">
                  <a:extLst>
                    <a:ext uri="{9D8B030D-6E8A-4147-A177-3AD203B41FA5}">
                      <a16:colId xmlns:a16="http://schemas.microsoft.com/office/drawing/2014/main" val="36609415"/>
                    </a:ext>
                  </a:extLst>
                </a:gridCol>
                <a:gridCol w="974558">
                  <a:extLst>
                    <a:ext uri="{9D8B030D-6E8A-4147-A177-3AD203B41FA5}">
                      <a16:colId xmlns:a16="http://schemas.microsoft.com/office/drawing/2014/main" val="2124011366"/>
                    </a:ext>
                  </a:extLst>
                </a:gridCol>
                <a:gridCol w="1046745">
                  <a:extLst>
                    <a:ext uri="{9D8B030D-6E8A-4147-A177-3AD203B41FA5}">
                      <a16:colId xmlns:a16="http://schemas.microsoft.com/office/drawing/2014/main" val="2851742287"/>
                    </a:ext>
                  </a:extLst>
                </a:gridCol>
              </a:tblGrid>
              <a:tr h="321078">
                <a:tc>
                  <a:txBody>
                    <a:bodyPr/>
                    <a:lstStyle/>
                    <a:p>
                      <a:pPr algn="ctr"/>
                      <a:r>
                        <a:rPr kumimoji="1" lang="ja-JP" altLang="en-US" sz="1200" b="1">
                          <a:solidFill>
                            <a:srgbClr val="000000"/>
                          </a:solidFill>
                          <a:latin typeface="Meiryo UI" panose="020B0604030504040204" pitchFamily="50" charset="-128"/>
                          <a:ea typeface="Meiryo UI" panose="020B0604030504040204" pitchFamily="50" charset="-128"/>
                        </a:rPr>
                        <a:t>時　間</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9EC"/>
                    </a:solidFill>
                  </a:tcPr>
                </a:tc>
                <a:tc>
                  <a:txBody>
                    <a:bodyPr/>
                    <a:lstStyle/>
                    <a:p>
                      <a:pPr algn="ctr"/>
                      <a:r>
                        <a:rPr kumimoji="1" lang="ja-JP" altLang="en-US" sz="1200">
                          <a:solidFill>
                            <a:srgbClr val="000000"/>
                          </a:solidFill>
                          <a:latin typeface="Meiryo UI" panose="020B0604030504040204" pitchFamily="50" charset="-128"/>
                          <a:ea typeface="Meiryo UI" panose="020B0604030504040204" pitchFamily="50" charset="-128"/>
                        </a:rPr>
                        <a:t>内　容</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9EC"/>
                    </a:solidFill>
                  </a:tcPr>
                </a:tc>
                <a:tc>
                  <a:txBody>
                    <a:bodyPr/>
                    <a:lstStyle/>
                    <a:p>
                      <a:pPr algn="ctr"/>
                      <a:r>
                        <a:rPr kumimoji="1" lang="ja-JP" altLang="en-US" sz="1200">
                          <a:solidFill>
                            <a:srgbClr val="000000"/>
                          </a:solidFill>
                          <a:latin typeface="Meiryo UI" panose="020B0604030504040204" pitchFamily="50" charset="-128"/>
                          <a:ea typeface="Meiryo UI" panose="020B0604030504040204" pitchFamily="50" charset="-128"/>
                        </a:rPr>
                        <a:t>形式</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9EC"/>
                    </a:solidFill>
                  </a:tcPr>
                </a:tc>
                <a:tc>
                  <a:txBody>
                    <a:bodyPr/>
                    <a:lstStyle/>
                    <a:p>
                      <a:pPr algn="ctr"/>
                      <a:r>
                        <a:rPr kumimoji="1" lang="ja-JP" altLang="en-US" sz="1200">
                          <a:solidFill>
                            <a:srgbClr val="000000"/>
                          </a:solidFill>
                          <a:latin typeface="Meiryo UI" panose="020B0604030504040204" pitchFamily="50" charset="-128"/>
                          <a:ea typeface="Meiryo UI" panose="020B0604030504040204" pitchFamily="50" charset="-128"/>
                        </a:rPr>
                        <a:t>講師</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9EC"/>
                    </a:solidFill>
                  </a:tcPr>
                </a:tc>
                <a:extLst>
                  <a:ext uri="{0D108BD9-81ED-4DB2-BD59-A6C34878D82A}">
                    <a16:rowId xmlns:a16="http://schemas.microsoft.com/office/drawing/2014/main" val="4024836735"/>
                  </a:ext>
                </a:extLst>
              </a:tr>
              <a:tr h="321078">
                <a:tc>
                  <a:txBody>
                    <a:bodyPr/>
                    <a:lstStyle/>
                    <a:p>
                      <a:r>
                        <a:rPr kumimoji="1" lang="ja-JP" altLang="en-US" sz="1200" b="0">
                          <a:solidFill>
                            <a:schemeClr val="tx1"/>
                          </a:solidFill>
                          <a:latin typeface="Meiryo UI" panose="020B0604030504040204" pitchFamily="50" charset="-128"/>
                          <a:ea typeface="Meiryo UI" panose="020B0604030504040204" pitchFamily="50" charset="-128"/>
                        </a:rPr>
                        <a:t>　</a:t>
                      </a:r>
                      <a:r>
                        <a:rPr kumimoji="1" lang="en-US" altLang="ja-JP" sz="1200" b="0">
                          <a:solidFill>
                            <a:schemeClr val="tx1"/>
                          </a:solidFill>
                          <a:latin typeface="Meiryo UI" panose="020B0604030504040204" pitchFamily="50" charset="-128"/>
                          <a:ea typeface="Meiryo UI" panose="020B0604030504040204" pitchFamily="50" charset="-128"/>
                        </a:rPr>
                        <a:t>9:00</a:t>
                      </a:r>
                      <a:r>
                        <a:rPr kumimoji="1" lang="ja-JP" altLang="en-US" sz="1200" b="0">
                          <a:solidFill>
                            <a:schemeClr val="tx1"/>
                          </a:solidFill>
                          <a:latin typeface="Meiryo UI" panose="020B0604030504040204" pitchFamily="50" charset="-128"/>
                          <a:ea typeface="Meiryo UI" panose="020B0604030504040204" pitchFamily="50" charset="-128"/>
                        </a:rPr>
                        <a:t>～　</a:t>
                      </a:r>
                      <a:r>
                        <a:rPr kumimoji="1" lang="en-US" altLang="ja-JP" sz="1200" b="0">
                          <a:solidFill>
                            <a:schemeClr val="tx1"/>
                          </a:solidFill>
                          <a:latin typeface="Meiryo UI" panose="020B0604030504040204" pitchFamily="50" charset="-128"/>
                          <a:ea typeface="Meiryo UI" panose="020B0604030504040204" pitchFamily="50" charset="-128"/>
                        </a:rPr>
                        <a:t>9:10</a:t>
                      </a:r>
                      <a:endParaRPr kumimoji="1" lang="ja-JP" altLang="en-US" sz="1200" b="0">
                        <a:solidFill>
                          <a:schemeClr val="tx1"/>
                        </a:solidFill>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1200">
                          <a:solidFill>
                            <a:schemeClr val="tx1"/>
                          </a:solidFill>
                          <a:latin typeface="Meiryo UI" panose="020B0604030504040204" pitchFamily="50" charset="-128"/>
                          <a:ea typeface="Meiryo UI" panose="020B0604030504040204" pitchFamily="50" charset="-128"/>
                        </a:rPr>
                        <a:t>本日のワークショップの進め方</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説明</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事務局</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30730671"/>
                  </a:ext>
                </a:extLst>
              </a:tr>
              <a:tr h="859981">
                <a:tc>
                  <a:txBody>
                    <a:bodyPr/>
                    <a:lstStyle/>
                    <a:p>
                      <a:r>
                        <a:rPr kumimoji="1" lang="ja-JP" altLang="en-US" sz="1200" b="0">
                          <a:solidFill>
                            <a:schemeClr val="tx1"/>
                          </a:solidFill>
                          <a:latin typeface="Meiryo UI" panose="020B0604030504040204" pitchFamily="50" charset="-128"/>
                          <a:ea typeface="Meiryo UI" panose="020B0604030504040204" pitchFamily="50" charset="-128"/>
                        </a:rPr>
                        <a:t>　</a:t>
                      </a:r>
                      <a:r>
                        <a:rPr kumimoji="1" lang="en-US" altLang="ja-JP" sz="1200" b="0">
                          <a:solidFill>
                            <a:schemeClr val="tx1"/>
                          </a:solidFill>
                          <a:latin typeface="Meiryo UI" panose="020B0604030504040204" pitchFamily="50" charset="-128"/>
                          <a:ea typeface="Meiryo UI" panose="020B0604030504040204" pitchFamily="50" charset="-128"/>
                        </a:rPr>
                        <a:t>9:10</a:t>
                      </a:r>
                      <a:r>
                        <a:rPr kumimoji="1" lang="ja-JP" altLang="en-US" sz="1200" b="0">
                          <a:solidFill>
                            <a:schemeClr val="tx1"/>
                          </a:solidFill>
                          <a:latin typeface="Meiryo UI" panose="020B0604030504040204" pitchFamily="50" charset="-128"/>
                          <a:ea typeface="Meiryo UI" panose="020B0604030504040204" pitchFamily="50" charset="-128"/>
                        </a:rPr>
                        <a:t>～</a:t>
                      </a:r>
                      <a:r>
                        <a:rPr kumimoji="1" lang="en-US" altLang="ja-JP" sz="1200" b="0">
                          <a:solidFill>
                            <a:schemeClr val="tx1"/>
                          </a:solidFill>
                          <a:latin typeface="Meiryo UI" panose="020B0604030504040204" pitchFamily="50" charset="-128"/>
                          <a:ea typeface="Meiryo UI" panose="020B0604030504040204" pitchFamily="50" charset="-128"/>
                        </a:rPr>
                        <a:t>12:20</a:t>
                      </a:r>
                      <a:endParaRPr kumimoji="1" lang="ja-JP" altLang="en-US" sz="1200" b="0">
                        <a:solidFill>
                          <a:schemeClr val="tx1"/>
                        </a:solidFill>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1200">
                          <a:solidFill>
                            <a:schemeClr val="tx1"/>
                          </a:solidFill>
                          <a:latin typeface="Meiryo UI" panose="020B0604030504040204" pitchFamily="50" charset="-128"/>
                          <a:ea typeface="Meiryo UI" panose="020B0604030504040204" pitchFamily="50" charset="-128"/>
                        </a:rPr>
                        <a:t>地域幸福度（</a:t>
                      </a:r>
                      <a:r>
                        <a:rPr kumimoji="1" lang="en-US" altLang="ja-JP" sz="1200">
                          <a:solidFill>
                            <a:schemeClr val="tx1"/>
                          </a:solidFill>
                          <a:latin typeface="Meiryo UI" panose="020B0604030504040204" pitchFamily="50" charset="-128"/>
                          <a:ea typeface="Meiryo UI" panose="020B0604030504040204" pitchFamily="50" charset="-128"/>
                        </a:rPr>
                        <a:t>Well-Being</a:t>
                      </a:r>
                      <a:r>
                        <a:rPr kumimoji="1" lang="ja-JP" altLang="en-US" sz="1200">
                          <a:solidFill>
                            <a:schemeClr val="tx1"/>
                          </a:solidFill>
                          <a:latin typeface="Meiryo UI" panose="020B0604030504040204" pitchFamily="50" charset="-128"/>
                          <a:ea typeface="Meiryo UI" panose="020B0604030504040204" pitchFamily="50" charset="-128"/>
                        </a:rPr>
                        <a:t>）指標を活用したワークショップ１（実践）</a:t>
                      </a:r>
                    </a:p>
                    <a:p>
                      <a:pPr marL="180000" indent="-72000">
                        <a:buFont typeface="Arial" panose="020B0604020202020204" pitchFamily="34" charset="0"/>
                        <a:buChar char="•"/>
                      </a:pPr>
                      <a:r>
                        <a:rPr kumimoji="1" lang="ja-JP" altLang="en-US" sz="1200">
                          <a:solidFill>
                            <a:schemeClr val="tx1"/>
                          </a:solidFill>
                          <a:latin typeface="Meiryo UI" panose="020B0604030504040204" pitchFamily="50" charset="-128"/>
                          <a:ea typeface="Meiryo UI" panose="020B0604030504040204" pitchFamily="50" charset="-128"/>
                        </a:rPr>
                        <a:t>メインファシリテーター役・テーブルファシリテーター役・参加者役に分かれてワークショップを体験</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ワークショップ</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5651850"/>
                  </a:ext>
                </a:extLst>
              </a:tr>
              <a:tr h="321078">
                <a:tc>
                  <a:txBody>
                    <a:bodyPr/>
                    <a:lstStyle/>
                    <a:p>
                      <a:r>
                        <a:rPr kumimoji="1" lang="en-US" altLang="ja-JP" sz="1200" b="0">
                          <a:solidFill>
                            <a:schemeClr val="tx1"/>
                          </a:solidFill>
                          <a:latin typeface="Meiryo UI" panose="020B0604030504040204" pitchFamily="50" charset="-128"/>
                          <a:ea typeface="Meiryo UI" panose="020B0604030504040204" pitchFamily="50" charset="-128"/>
                        </a:rPr>
                        <a:t>12:20</a:t>
                      </a:r>
                      <a:r>
                        <a:rPr kumimoji="1" lang="ja-JP" altLang="en-US" sz="1200" b="0">
                          <a:solidFill>
                            <a:schemeClr val="tx1"/>
                          </a:solidFill>
                          <a:latin typeface="Meiryo UI" panose="020B0604030504040204" pitchFamily="50" charset="-128"/>
                          <a:ea typeface="Meiryo UI" panose="020B0604030504040204" pitchFamily="50" charset="-128"/>
                        </a:rPr>
                        <a:t>～</a:t>
                      </a:r>
                      <a:r>
                        <a:rPr kumimoji="1" lang="en-US" altLang="ja-JP" sz="1200" b="0">
                          <a:solidFill>
                            <a:schemeClr val="tx1"/>
                          </a:solidFill>
                          <a:latin typeface="Meiryo UI" panose="020B0604030504040204" pitchFamily="50" charset="-128"/>
                          <a:ea typeface="Meiryo UI" panose="020B0604030504040204" pitchFamily="50" charset="-128"/>
                        </a:rPr>
                        <a:t>12:40</a:t>
                      </a:r>
                      <a:endParaRPr kumimoji="1" lang="ja-JP" altLang="en-US" sz="1200" b="0">
                        <a:solidFill>
                          <a:schemeClr val="tx1"/>
                        </a:solidFill>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a:buFont typeface="Wingdings" panose="05000000000000000000" pitchFamily="2" charset="2"/>
                        <a:buChar char="l"/>
                      </a:pPr>
                      <a:r>
                        <a:rPr kumimoji="1" lang="ja-JP" altLang="en-US" sz="1200">
                          <a:solidFill>
                            <a:schemeClr val="tx1"/>
                          </a:solidFill>
                          <a:latin typeface="Meiryo UI" panose="020B0604030504040204" pitchFamily="50" charset="-128"/>
                          <a:ea typeface="Meiryo UI" panose="020B0604030504040204" pitchFamily="50" charset="-128"/>
                        </a:rPr>
                        <a:t>講師によるフィードバック</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講義</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南雲、山崎</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8705227"/>
                  </a:ext>
                </a:extLst>
              </a:tr>
              <a:tr h="321078">
                <a:tc>
                  <a:txBody>
                    <a:bodyPr/>
                    <a:lstStyle/>
                    <a:p>
                      <a:r>
                        <a:rPr kumimoji="1" lang="en-US" altLang="ja-JP" sz="1200" b="0">
                          <a:solidFill>
                            <a:schemeClr val="tx1"/>
                          </a:solidFill>
                          <a:latin typeface="Meiryo UI" panose="020B0604030504040204" pitchFamily="50" charset="-128"/>
                          <a:ea typeface="Meiryo UI" panose="020B0604030504040204" pitchFamily="50" charset="-128"/>
                        </a:rPr>
                        <a:t>12:40</a:t>
                      </a:r>
                      <a:r>
                        <a:rPr kumimoji="1" lang="ja-JP" altLang="en-US" sz="1200" b="0">
                          <a:solidFill>
                            <a:schemeClr val="tx1"/>
                          </a:solidFill>
                          <a:latin typeface="Meiryo UI" panose="020B0604030504040204" pitchFamily="50" charset="-128"/>
                          <a:ea typeface="Meiryo UI" panose="020B0604030504040204" pitchFamily="50" charset="-128"/>
                        </a:rPr>
                        <a:t>～</a:t>
                      </a:r>
                      <a:r>
                        <a:rPr kumimoji="1" lang="en-US" altLang="ja-JP" sz="1200" b="0">
                          <a:solidFill>
                            <a:schemeClr val="tx1"/>
                          </a:solidFill>
                          <a:latin typeface="Meiryo UI" panose="020B0604030504040204" pitchFamily="50" charset="-128"/>
                          <a:ea typeface="Meiryo UI" panose="020B0604030504040204" pitchFamily="50" charset="-128"/>
                        </a:rPr>
                        <a:t>13:40</a:t>
                      </a:r>
                      <a:endParaRPr kumimoji="1" lang="ja-JP" altLang="en-US" sz="1200" b="0">
                        <a:solidFill>
                          <a:schemeClr val="tx1"/>
                        </a:solidFill>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＜休憩＞</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a:solidFill>
                          <a:schemeClr val="tx1"/>
                        </a:solidFill>
                        <a:latin typeface="Meiryo UI" panose="020B0604030504040204" pitchFamily="50" charset="-128"/>
                        <a:ea typeface="Meiryo UI" panose="020B0604030504040204" pitchFamily="50" charset="-128"/>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72000" marR="72000" marT="72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6601062"/>
                  </a:ext>
                </a:extLst>
              </a:tr>
              <a:tr h="859981">
                <a:tc>
                  <a:txBody>
                    <a:bodyPr/>
                    <a:lstStyle/>
                    <a:p>
                      <a:r>
                        <a:rPr kumimoji="1" lang="en-US" altLang="ja-JP" sz="1200" b="0">
                          <a:solidFill>
                            <a:schemeClr val="tx1"/>
                          </a:solidFill>
                          <a:latin typeface="Meiryo UI" panose="020B0604030504040204" pitchFamily="50" charset="-128"/>
                          <a:ea typeface="Meiryo UI" panose="020B0604030504040204" pitchFamily="50" charset="-128"/>
                        </a:rPr>
                        <a:t>13:40</a:t>
                      </a:r>
                      <a:r>
                        <a:rPr kumimoji="1" lang="ja-JP" altLang="en-US" sz="1200" b="0">
                          <a:solidFill>
                            <a:schemeClr val="tx1"/>
                          </a:solidFill>
                          <a:latin typeface="Meiryo UI" panose="020B0604030504040204" pitchFamily="50" charset="-128"/>
                          <a:ea typeface="Meiryo UI" panose="020B0604030504040204" pitchFamily="50" charset="-128"/>
                        </a:rPr>
                        <a:t>～</a:t>
                      </a:r>
                      <a:r>
                        <a:rPr kumimoji="1" lang="en-US" altLang="ja-JP" sz="1200" b="0">
                          <a:solidFill>
                            <a:schemeClr val="tx1"/>
                          </a:solidFill>
                          <a:latin typeface="Meiryo UI" panose="020B0604030504040204" pitchFamily="50" charset="-128"/>
                          <a:ea typeface="Meiryo UI" panose="020B0604030504040204" pitchFamily="50" charset="-128"/>
                        </a:rPr>
                        <a:t>16:50</a:t>
                      </a:r>
                      <a:endParaRPr kumimoji="1" lang="ja-JP" altLang="en-US" sz="1200" b="0">
                        <a:solidFill>
                          <a:schemeClr val="tx1"/>
                        </a:solidFill>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buFont typeface="Wingdings" panose="05000000000000000000" pitchFamily="2" charset="2"/>
                        <a:buChar char="l"/>
                      </a:pPr>
                      <a:r>
                        <a:rPr kumimoji="1" lang="ja-JP" altLang="en-US" sz="1200">
                          <a:solidFill>
                            <a:schemeClr val="tx1"/>
                          </a:solidFill>
                          <a:latin typeface="Meiryo UI" panose="020B0604030504040204" pitchFamily="50" charset="-128"/>
                          <a:ea typeface="Meiryo UI" panose="020B0604030504040204" pitchFamily="50" charset="-128"/>
                        </a:rPr>
                        <a:t>地域幸福度（</a:t>
                      </a:r>
                      <a:r>
                        <a:rPr kumimoji="1" lang="en-US" altLang="ja-JP" sz="1200">
                          <a:solidFill>
                            <a:schemeClr val="tx1"/>
                          </a:solidFill>
                          <a:latin typeface="Meiryo UI" panose="020B0604030504040204" pitchFamily="50" charset="-128"/>
                          <a:ea typeface="Meiryo UI" panose="020B0604030504040204" pitchFamily="50" charset="-128"/>
                        </a:rPr>
                        <a:t>Well-Being</a:t>
                      </a:r>
                      <a:r>
                        <a:rPr kumimoji="1" lang="ja-JP" altLang="en-US" sz="1200">
                          <a:solidFill>
                            <a:schemeClr val="tx1"/>
                          </a:solidFill>
                          <a:latin typeface="Meiryo UI" panose="020B0604030504040204" pitchFamily="50" charset="-128"/>
                          <a:ea typeface="Meiryo UI" panose="020B0604030504040204" pitchFamily="50" charset="-128"/>
                        </a:rPr>
                        <a:t>）指標を活用したワークショップ２（実践）</a:t>
                      </a:r>
                    </a:p>
                    <a:p>
                      <a:pPr marL="180000" indent="-72000">
                        <a:buFont typeface="Arial" panose="020B0604020202020204" pitchFamily="34" charset="0"/>
                        <a:buChar char="•"/>
                      </a:pPr>
                      <a:r>
                        <a:rPr kumimoji="1" lang="ja-JP" altLang="en-US" sz="1200">
                          <a:solidFill>
                            <a:schemeClr val="tx1"/>
                          </a:solidFill>
                          <a:latin typeface="Meiryo UI" panose="020B0604030504040204" pitchFamily="50" charset="-128"/>
                          <a:ea typeface="Meiryo UI" panose="020B0604030504040204" pitchFamily="50" charset="-128"/>
                        </a:rPr>
                        <a:t>メインファシリテーター役・テーブルファシリテーター役・参加者役に分かれてワークショップを体験</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ワークショップ</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7161106"/>
                  </a:ext>
                </a:extLst>
              </a:tr>
              <a:tr h="321078">
                <a:tc>
                  <a:txBody>
                    <a:bodyPr/>
                    <a:lstStyle/>
                    <a:p>
                      <a:r>
                        <a:rPr kumimoji="1" lang="en-US" altLang="ja-JP" sz="1200" b="0">
                          <a:solidFill>
                            <a:schemeClr val="tx1"/>
                          </a:solidFill>
                          <a:latin typeface="Meiryo UI" panose="020B0604030504040204" pitchFamily="50" charset="-128"/>
                          <a:ea typeface="Meiryo UI" panose="020B0604030504040204" pitchFamily="50" charset="-128"/>
                        </a:rPr>
                        <a:t>16:50</a:t>
                      </a:r>
                      <a:r>
                        <a:rPr kumimoji="1" lang="ja-JP" altLang="en-US" sz="1200" b="0">
                          <a:solidFill>
                            <a:schemeClr val="tx1"/>
                          </a:solidFill>
                          <a:latin typeface="Meiryo UI" panose="020B0604030504040204" pitchFamily="50" charset="-128"/>
                          <a:ea typeface="Meiryo UI" panose="020B0604030504040204" pitchFamily="50" charset="-128"/>
                        </a:rPr>
                        <a:t>～</a:t>
                      </a:r>
                      <a:r>
                        <a:rPr kumimoji="1" lang="en-US" altLang="ja-JP" sz="1200" b="0">
                          <a:solidFill>
                            <a:schemeClr val="tx1"/>
                          </a:solidFill>
                          <a:latin typeface="Meiryo UI" panose="020B0604030504040204" pitchFamily="50" charset="-128"/>
                          <a:ea typeface="Meiryo UI" panose="020B0604030504040204" pitchFamily="50" charset="-128"/>
                        </a:rPr>
                        <a:t>17:10</a:t>
                      </a:r>
                      <a:endParaRPr kumimoji="1" lang="ja-JP" altLang="en-US" sz="1200" b="0">
                        <a:solidFill>
                          <a:schemeClr val="tx1"/>
                        </a:solidFill>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1450" indent="-171450" algn="l">
                        <a:buFont typeface="Wingdings" panose="05000000000000000000" pitchFamily="2" charset="2"/>
                        <a:buChar char="l"/>
                      </a:pPr>
                      <a:r>
                        <a:rPr kumimoji="1" lang="ja-JP" altLang="en-US" sz="1200">
                          <a:solidFill>
                            <a:schemeClr val="tx1"/>
                          </a:solidFill>
                          <a:latin typeface="Meiryo UI" panose="020B0604030504040204" pitchFamily="50" charset="-128"/>
                          <a:ea typeface="Meiryo UI" panose="020B0604030504040204" pitchFamily="50" charset="-128"/>
                        </a:rPr>
                        <a:t>講師によるフィードバック</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講義</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南雲、山崎</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8578916"/>
                  </a:ext>
                </a:extLst>
              </a:tr>
              <a:tr h="364258">
                <a:tc>
                  <a:txBody>
                    <a:bodyPr/>
                    <a:lstStyle/>
                    <a:p>
                      <a:r>
                        <a:rPr kumimoji="1" lang="en-US" altLang="ja-JP" sz="1200" b="0">
                          <a:solidFill>
                            <a:schemeClr val="tx1"/>
                          </a:solidFill>
                          <a:latin typeface="Meiryo UI" panose="020B0604030504040204" pitchFamily="50" charset="-128"/>
                          <a:ea typeface="Meiryo UI" panose="020B0604030504040204" pitchFamily="50" charset="-128"/>
                        </a:rPr>
                        <a:t>17:10</a:t>
                      </a:r>
                      <a:r>
                        <a:rPr kumimoji="1" lang="ja-JP" altLang="en-US" sz="1200" b="0">
                          <a:solidFill>
                            <a:schemeClr val="tx1"/>
                          </a:solidFill>
                          <a:latin typeface="Meiryo UI" panose="020B0604030504040204" pitchFamily="50" charset="-128"/>
                          <a:ea typeface="Meiryo UI" panose="020B0604030504040204" pitchFamily="50" charset="-128"/>
                        </a:rPr>
                        <a:t>～</a:t>
                      </a:r>
                      <a:r>
                        <a:rPr kumimoji="1" lang="en-US" altLang="ja-JP" sz="1200" b="0">
                          <a:solidFill>
                            <a:schemeClr val="tx1"/>
                          </a:solidFill>
                          <a:latin typeface="Meiryo UI" panose="020B0604030504040204" pitchFamily="50" charset="-128"/>
                          <a:ea typeface="Meiryo UI" panose="020B0604030504040204" pitchFamily="50" charset="-128"/>
                        </a:rPr>
                        <a:t>17:30</a:t>
                      </a:r>
                      <a:endParaRPr kumimoji="1" lang="ja-JP" altLang="en-US" sz="1200" b="0">
                        <a:solidFill>
                          <a:schemeClr val="tx1"/>
                        </a:solidFill>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72000" marR="0" lvl="1"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1200">
                          <a:solidFill>
                            <a:schemeClr val="tx1"/>
                          </a:solidFill>
                          <a:latin typeface="Meiryo UI" panose="020B0604030504040204" pitchFamily="50" charset="-128"/>
                          <a:ea typeface="Meiryo UI" panose="020B0604030504040204" pitchFamily="50" charset="-128"/>
                        </a:rPr>
                        <a:t>Well-Being</a:t>
                      </a:r>
                      <a:r>
                        <a:rPr kumimoji="1" lang="ja-JP" altLang="en-US" sz="1200">
                          <a:solidFill>
                            <a:schemeClr val="tx1"/>
                          </a:solidFill>
                          <a:latin typeface="Meiryo UI" panose="020B0604030504040204" pitchFamily="50" charset="-128"/>
                          <a:ea typeface="Meiryo UI" panose="020B0604030504040204" pitchFamily="50" charset="-128"/>
                        </a:rPr>
                        <a:t>ファシリテーターの心構え（まとめ）</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a:solidFill>
                            <a:schemeClr val="tx1"/>
                          </a:solidFill>
                          <a:latin typeface="Meiryo UI" panose="020B0604030504040204" pitchFamily="50" charset="-128"/>
                          <a:ea typeface="Meiryo UI" panose="020B0604030504040204" pitchFamily="50" charset="-128"/>
                        </a:rPr>
                        <a:t>講義</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南雲</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96483636"/>
                  </a:ext>
                </a:extLst>
              </a:tr>
            </a:tbl>
          </a:graphicData>
        </a:graphic>
      </p:graphicFrame>
      <p:sp>
        <p:nvSpPr>
          <p:cNvPr id="7" name="テキスト ボックス 6">
            <a:extLst>
              <a:ext uri="{FF2B5EF4-FFF2-40B4-BE49-F238E27FC236}">
                <a16:creationId xmlns:a16="http://schemas.microsoft.com/office/drawing/2014/main" id="{7828343B-5C1E-4441-DEC6-AB13CAD7174F}"/>
              </a:ext>
            </a:extLst>
          </p:cNvPr>
          <p:cNvSpPr txBox="1"/>
          <p:nvPr/>
        </p:nvSpPr>
        <p:spPr>
          <a:xfrm>
            <a:off x="36096" y="781621"/>
            <a:ext cx="2448429" cy="276999"/>
          </a:xfrm>
          <a:prstGeom prst="rect">
            <a:avLst/>
          </a:prstGeom>
          <a:noFill/>
        </p:spPr>
        <p:txBody>
          <a:bodyPr wrap="square" rtlCol="0">
            <a:spAutoFit/>
          </a:bodyPr>
          <a:lstStyle/>
          <a:p>
            <a:r>
              <a:rPr kumimoji="1" lang="ja-JP" altLang="en-US" sz="1200" b="1">
                <a:latin typeface="Meiryo UI" panose="020B0604030504040204" pitchFamily="50" charset="-128"/>
                <a:ea typeface="Meiryo UI" panose="020B0604030504040204" pitchFamily="50" charset="-128"/>
              </a:rPr>
              <a:t>◆</a:t>
            </a:r>
            <a:r>
              <a:rPr kumimoji="1" lang="en-US" altLang="ja-JP" sz="1200" b="1">
                <a:latin typeface="Meiryo UI" panose="020B0604030504040204" pitchFamily="50" charset="-128"/>
                <a:ea typeface="Meiryo UI" panose="020B0604030504040204" pitchFamily="50" charset="-128"/>
              </a:rPr>
              <a:t>1</a:t>
            </a:r>
            <a:r>
              <a:rPr kumimoji="1" lang="ja-JP" altLang="en-US" sz="1200" b="1">
                <a:latin typeface="Meiryo UI" panose="020B0604030504040204" pitchFamily="50" charset="-128"/>
                <a:ea typeface="Meiryo UI" panose="020B0604030504040204" pitchFamily="50" charset="-128"/>
              </a:rPr>
              <a:t>日目（</a:t>
            </a:r>
            <a:r>
              <a:rPr kumimoji="1" lang="en-US" altLang="ja-JP" sz="1200" b="1">
                <a:latin typeface="Meiryo UI" panose="020B0604030504040204" pitchFamily="50" charset="-128"/>
                <a:ea typeface="Meiryo UI" panose="020B0604030504040204" pitchFamily="50" charset="-128"/>
              </a:rPr>
              <a:t>7/20</a:t>
            </a:r>
            <a:r>
              <a:rPr kumimoji="1" lang="ja-JP" altLang="en-US" sz="1200" b="1">
                <a:latin typeface="Meiryo UI" panose="020B0604030504040204" pitchFamily="50" charset="-128"/>
                <a:ea typeface="Meiryo UI" panose="020B0604030504040204" pitchFamily="50" charset="-128"/>
              </a:rPr>
              <a:t>、</a:t>
            </a:r>
            <a:r>
              <a:rPr kumimoji="1" lang="en-US" altLang="ja-JP" sz="1200" b="1">
                <a:latin typeface="Meiryo UI" panose="020B0604030504040204" pitchFamily="50" charset="-128"/>
                <a:ea typeface="Meiryo UI" panose="020B0604030504040204" pitchFamily="50" charset="-128"/>
              </a:rPr>
              <a:t>8/3</a:t>
            </a:r>
            <a:r>
              <a:rPr kumimoji="1" lang="ja-JP" altLang="en-US" sz="1200" b="1">
                <a:latin typeface="Meiryo UI" panose="020B0604030504040204" pitchFamily="50" charset="-128"/>
                <a:ea typeface="Meiryo UI" panose="020B0604030504040204" pitchFamily="50" charset="-128"/>
              </a:rPr>
              <a:t>）</a:t>
            </a:r>
          </a:p>
        </p:txBody>
      </p:sp>
      <p:sp>
        <p:nvSpPr>
          <p:cNvPr id="8" name="テキスト ボックス 7">
            <a:extLst>
              <a:ext uri="{FF2B5EF4-FFF2-40B4-BE49-F238E27FC236}">
                <a16:creationId xmlns:a16="http://schemas.microsoft.com/office/drawing/2014/main" id="{A1CEA46B-97A5-AD36-3C61-AAF646F020E8}"/>
              </a:ext>
            </a:extLst>
          </p:cNvPr>
          <p:cNvSpPr txBox="1"/>
          <p:nvPr/>
        </p:nvSpPr>
        <p:spPr>
          <a:xfrm>
            <a:off x="36096" y="3529289"/>
            <a:ext cx="2448429" cy="276999"/>
          </a:xfrm>
          <a:prstGeom prst="rect">
            <a:avLst/>
          </a:prstGeom>
          <a:noFill/>
        </p:spPr>
        <p:txBody>
          <a:bodyPr wrap="square" rtlCol="0">
            <a:spAutoFit/>
          </a:bodyPr>
          <a:lstStyle/>
          <a:p>
            <a:r>
              <a:rPr kumimoji="1" lang="ja-JP" altLang="en-US" sz="1200" b="1">
                <a:latin typeface="Meiryo UI" panose="020B0604030504040204" pitchFamily="50" charset="-128"/>
                <a:ea typeface="Meiryo UI" panose="020B0604030504040204" pitchFamily="50" charset="-128"/>
              </a:rPr>
              <a:t>◆</a:t>
            </a:r>
            <a:r>
              <a:rPr lang="en-US" altLang="ja-JP" sz="1200" b="1">
                <a:latin typeface="Meiryo UI" panose="020B0604030504040204" pitchFamily="50" charset="-128"/>
                <a:ea typeface="Meiryo UI" panose="020B0604030504040204" pitchFamily="50" charset="-128"/>
              </a:rPr>
              <a:t>2</a:t>
            </a:r>
            <a:r>
              <a:rPr kumimoji="1" lang="ja-JP" altLang="en-US" sz="1200" b="1">
                <a:latin typeface="Meiryo UI" panose="020B0604030504040204" pitchFamily="50" charset="-128"/>
                <a:ea typeface="Meiryo UI" panose="020B0604030504040204" pitchFamily="50" charset="-128"/>
              </a:rPr>
              <a:t>日目（</a:t>
            </a:r>
            <a:r>
              <a:rPr kumimoji="1" lang="en-US" altLang="ja-JP" sz="1200" b="1">
                <a:latin typeface="Meiryo UI" panose="020B0604030504040204" pitchFamily="50" charset="-128"/>
                <a:ea typeface="Meiryo UI" panose="020B0604030504040204" pitchFamily="50" charset="-128"/>
              </a:rPr>
              <a:t>7/21</a:t>
            </a:r>
            <a:r>
              <a:rPr kumimoji="1" lang="ja-JP" altLang="en-US" sz="1200" b="1">
                <a:latin typeface="Meiryo UI" panose="020B0604030504040204" pitchFamily="50" charset="-128"/>
                <a:ea typeface="Meiryo UI" panose="020B0604030504040204" pitchFamily="50" charset="-128"/>
              </a:rPr>
              <a:t>、</a:t>
            </a:r>
            <a:r>
              <a:rPr kumimoji="1" lang="en-US" altLang="ja-JP" sz="1200" b="1">
                <a:latin typeface="Meiryo UI" panose="020B0604030504040204" pitchFamily="50" charset="-128"/>
                <a:ea typeface="Meiryo UI" panose="020B0604030504040204" pitchFamily="50" charset="-128"/>
              </a:rPr>
              <a:t>8/4</a:t>
            </a:r>
            <a:r>
              <a:rPr kumimoji="1" lang="ja-JP" altLang="en-US" sz="1200" b="1">
                <a:latin typeface="Meiryo UI" panose="020B0604030504040204" pitchFamily="50" charset="-128"/>
                <a:ea typeface="Meiryo UI" panose="020B0604030504040204" pitchFamily="50" charset="-128"/>
              </a:rPr>
              <a:t>）</a:t>
            </a:r>
          </a:p>
        </p:txBody>
      </p:sp>
      <p:sp>
        <p:nvSpPr>
          <p:cNvPr id="12" name="正方形/長方形 11">
            <a:extLst>
              <a:ext uri="{FF2B5EF4-FFF2-40B4-BE49-F238E27FC236}">
                <a16:creationId xmlns:a16="http://schemas.microsoft.com/office/drawing/2014/main" id="{BFD5346A-71E7-121D-FA2D-550121598B84}"/>
              </a:ext>
            </a:extLst>
          </p:cNvPr>
          <p:cNvSpPr/>
          <p:nvPr/>
        </p:nvSpPr>
        <p:spPr bwMode="auto">
          <a:xfrm>
            <a:off x="0" y="-2466"/>
            <a:ext cx="6858000" cy="403984"/>
          </a:xfrm>
          <a:prstGeom prst="rect">
            <a:avLst/>
          </a:prstGeom>
          <a:solidFill>
            <a:srgbClr val="0070C0"/>
          </a:solidFill>
          <a:ln w="9525" cap="flat" cmpd="sng" algn="ctr">
            <a:noFill/>
            <a:prstDash val="sysDot"/>
            <a:round/>
            <a:headEnd type="none" w="med" len="med"/>
            <a:tailEnd type="none" w="med" len="med"/>
          </a:ln>
          <a:effectLst/>
        </p:spPr>
        <p:txBody>
          <a:bodyPr vert="horz" wrap="square" lIns="108000" tIns="53975" rIns="252000" bIns="72000" numCol="1" rtlCol="0" anchor="b" anchorCtr="0" compatLnSpc="1">
            <a:prstTxWarp prst="textNoShape">
              <a:avLst/>
            </a:prstTxWarp>
          </a:bodyPr>
          <a:lstStyle/>
          <a:p>
            <a:pPr lvl="0" algn="r" defTabSz="1428750">
              <a:defRPr/>
            </a:pPr>
            <a:r>
              <a:rPr lang="ja-JP" altLang="en-US" sz="1400" b="1">
                <a:solidFill>
                  <a:srgbClr val="FFFFFF"/>
                </a:solidFill>
                <a:latin typeface="Meiryo UI" panose="020B0604030504040204" pitchFamily="50" charset="-128"/>
                <a:ea typeface="Meiryo UI" panose="020B0604030504040204" pitchFamily="50" charset="-128"/>
                <a:cs typeface="Arial" pitchFamily="34" charset="0"/>
              </a:rPr>
              <a:t>講座カリキュラム・講師のご案内</a:t>
            </a:r>
            <a:endParaRPr lang="en-US" altLang="ja-JP" sz="1400" b="1">
              <a:solidFill>
                <a:srgbClr val="FFFFFF"/>
              </a:solidFill>
              <a:latin typeface="Meiryo UI" panose="020B0604030504040204" pitchFamily="50" charset="-128"/>
              <a:ea typeface="Meiryo UI" panose="020B0604030504040204" pitchFamily="50" charset="-128"/>
              <a:cs typeface="Arial" pitchFamily="34" charset="0"/>
            </a:endParaRPr>
          </a:p>
        </p:txBody>
      </p:sp>
      <p:sp>
        <p:nvSpPr>
          <p:cNvPr id="14" name="テキスト ボックス 13">
            <a:extLst>
              <a:ext uri="{FF2B5EF4-FFF2-40B4-BE49-F238E27FC236}">
                <a16:creationId xmlns:a16="http://schemas.microsoft.com/office/drawing/2014/main" id="{A23E4337-F475-AA7B-A5E6-176CAE6FE29C}"/>
              </a:ext>
            </a:extLst>
          </p:cNvPr>
          <p:cNvSpPr txBox="1"/>
          <p:nvPr/>
        </p:nvSpPr>
        <p:spPr>
          <a:xfrm>
            <a:off x="3232391" y="3565072"/>
            <a:ext cx="3589513" cy="230832"/>
          </a:xfrm>
          <a:prstGeom prst="rect">
            <a:avLst/>
          </a:prstGeom>
          <a:noFill/>
        </p:spPr>
        <p:txBody>
          <a:bodyPr wrap="square" rtlCol="0">
            <a:spAutoFit/>
          </a:bodyPr>
          <a:lstStyle/>
          <a:p>
            <a:pPr algn="r"/>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午前、午後とも、講義途中に</a:t>
            </a: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分程度の休憩時間を設けます</a:t>
            </a:r>
          </a:p>
        </p:txBody>
      </p:sp>
      <p:sp>
        <p:nvSpPr>
          <p:cNvPr id="15" name="テキスト ボックス 14">
            <a:extLst>
              <a:ext uri="{FF2B5EF4-FFF2-40B4-BE49-F238E27FC236}">
                <a16:creationId xmlns:a16="http://schemas.microsoft.com/office/drawing/2014/main" id="{81D9EAB1-10E3-163B-29DC-66ED231963B9}"/>
              </a:ext>
            </a:extLst>
          </p:cNvPr>
          <p:cNvSpPr txBox="1"/>
          <p:nvPr/>
        </p:nvSpPr>
        <p:spPr>
          <a:xfrm>
            <a:off x="3184264" y="805150"/>
            <a:ext cx="3589513" cy="230832"/>
          </a:xfrm>
          <a:prstGeom prst="rect">
            <a:avLst/>
          </a:prstGeom>
          <a:noFill/>
        </p:spPr>
        <p:txBody>
          <a:bodyPr wrap="square" rtlCol="0">
            <a:spAutoFit/>
          </a:bodyPr>
          <a:lstStyle/>
          <a:p>
            <a:pPr algn="r"/>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午前、午後とも、講義途中に</a:t>
            </a: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分程度の休憩時間を設けます</a:t>
            </a:r>
          </a:p>
        </p:txBody>
      </p:sp>
      <p:sp>
        <p:nvSpPr>
          <p:cNvPr id="16" name="テキスト ボックス 15">
            <a:extLst>
              <a:ext uri="{FF2B5EF4-FFF2-40B4-BE49-F238E27FC236}">
                <a16:creationId xmlns:a16="http://schemas.microsoft.com/office/drawing/2014/main" id="{4CE832F1-9A19-BF99-3511-A47CE45C3236}"/>
              </a:ext>
            </a:extLst>
          </p:cNvPr>
          <p:cNvSpPr txBox="1"/>
          <p:nvPr/>
        </p:nvSpPr>
        <p:spPr>
          <a:xfrm>
            <a:off x="126329" y="7505909"/>
            <a:ext cx="6238374" cy="307777"/>
          </a:xfrm>
          <a:prstGeom prst="rect">
            <a:avLst/>
          </a:prstGeom>
          <a:noFill/>
        </p:spPr>
        <p:txBody>
          <a:bodyPr wrap="square" rtlCol="0">
            <a:spAutoFit/>
          </a:bodyPr>
          <a:lstStyle/>
          <a:p>
            <a:r>
              <a:rPr kumimoji="1" lang="en-US" altLang="ja-JP" sz="1400" b="1">
                <a:latin typeface="Meiryo UI" panose="020B0604030504040204" pitchFamily="50" charset="-128"/>
                <a:ea typeface="Meiryo UI" panose="020B0604030504040204" pitchFamily="50" charset="-128"/>
              </a:rPr>
              <a:t>【</a:t>
            </a:r>
            <a:r>
              <a:rPr kumimoji="1" lang="ja-JP" altLang="en-US" sz="1400" b="1">
                <a:latin typeface="Meiryo UI" panose="020B0604030504040204" pitchFamily="50" charset="-128"/>
                <a:ea typeface="Meiryo UI" panose="020B0604030504040204" pitchFamily="50" charset="-128"/>
              </a:rPr>
              <a:t>講師</a:t>
            </a:r>
            <a:r>
              <a:rPr lang="en-US" altLang="ja-JP" sz="1400" b="1">
                <a:latin typeface="Meiryo UI" panose="020B0604030504040204" pitchFamily="50" charset="-128"/>
                <a:ea typeface="Meiryo UI" panose="020B0604030504040204" pitchFamily="50" charset="-128"/>
              </a:rPr>
              <a:t>】</a:t>
            </a:r>
            <a:r>
              <a:rPr lang="ja-JP" altLang="en-US" sz="1400" b="1">
                <a:latin typeface="Meiryo UI" panose="020B0604030504040204" pitchFamily="50" charset="-128"/>
                <a:ea typeface="Meiryo UI" panose="020B0604030504040204" pitchFamily="50" charset="-128"/>
              </a:rPr>
              <a:t>　</a:t>
            </a:r>
            <a:endParaRPr kumimoji="1" lang="ja-JP" altLang="en-US" sz="120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61F7C6DA-B948-A56E-793E-17D4359C933D}"/>
              </a:ext>
            </a:extLst>
          </p:cNvPr>
          <p:cNvSpPr/>
          <p:nvPr/>
        </p:nvSpPr>
        <p:spPr bwMode="auto">
          <a:xfrm>
            <a:off x="104813" y="7775585"/>
            <a:ext cx="3284906" cy="2081425"/>
          </a:xfrm>
          <a:prstGeom prst="rect">
            <a:avLst/>
          </a:prstGeom>
          <a:solidFill>
            <a:srgbClr val="EEEEEE"/>
          </a:solidFill>
          <a:ln w="9525" cap="flat" cmpd="sng" algn="ctr">
            <a:no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p:txBody>
      </p:sp>
      <p:sp>
        <p:nvSpPr>
          <p:cNvPr id="18" name="正方形/長方形 17">
            <a:extLst>
              <a:ext uri="{FF2B5EF4-FFF2-40B4-BE49-F238E27FC236}">
                <a16:creationId xmlns:a16="http://schemas.microsoft.com/office/drawing/2014/main" id="{78A57CCA-ECA0-6A67-AEE4-3EA52C23BB51}"/>
              </a:ext>
            </a:extLst>
          </p:cNvPr>
          <p:cNvSpPr/>
          <p:nvPr/>
        </p:nvSpPr>
        <p:spPr bwMode="auto">
          <a:xfrm>
            <a:off x="3462686" y="7775585"/>
            <a:ext cx="3284906" cy="2081425"/>
          </a:xfrm>
          <a:prstGeom prst="rect">
            <a:avLst/>
          </a:prstGeom>
          <a:solidFill>
            <a:srgbClr val="EEEEEE"/>
          </a:solidFill>
          <a:ln w="9525" cap="flat" cmpd="sng" algn="ctr">
            <a:no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p:txBody>
      </p:sp>
      <p:sp>
        <p:nvSpPr>
          <p:cNvPr id="19" name="テキスト ボックス 18">
            <a:extLst>
              <a:ext uri="{FF2B5EF4-FFF2-40B4-BE49-F238E27FC236}">
                <a16:creationId xmlns:a16="http://schemas.microsoft.com/office/drawing/2014/main" id="{78A94470-4E21-74E1-71B9-F1CE90201E0D}"/>
              </a:ext>
            </a:extLst>
          </p:cNvPr>
          <p:cNvSpPr txBox="1"/>
          <p:nvPr/>
        </p:nvSpPr>
        <p:spPr>
          <a:xfrm>
            <a:off x="126329" y="7818709"/>
            <a:ext cx="3181573" cy="538609"/>
          </a:xfrm>
          <a:prstGeom prst="rect">
            <a:avLst/>
          </a:prstGeom>
          <a:noFill/>
        </p:spPr>
        <p:txBody>
          <a:bodyPr wrap="square" rtlCol="0">
            <a:spAutoFit/>
          </a:bodyPr>
          <a:lstStyle/>
          <a:p>
            <a:r>
              <a:rPr kumimoji="1" lang="ja-JP" altLang="en-US" sz="1000" b="1"/>
              <a:t>一般社団法人スマートシティ・インスティテュート</a:t>
            </a:r>
            <a:endParaRPr kumimoji="1" lang="en-US" altLang="ja-JP" sz="1000" b="1"/>
          </a:p>
          <a:p>
            <a:pPr>
              <a:spcBef>
                <a:spcPts val="600"/>
              </a:spcBef>
            </a:pPr>
            <a:r>
              <a:rPr lang="ja-JP" altLang="en-US" sz="1400" b="1"/>
              <a:t>専務理事　南雲 岳彦 </a:t>
            </a:r>
            <a:r>
              <a:rPr lang="ja-JP" altLang="en-US" sz="1100" b="1"/>
              <a:t>（なぐも たけひこ）</a:t>
            </a:r>
            <a:endParaRPr lang="en-US" altLang="ja-JP" sz="1100" b="1"/>
          </a:p>
        </p:txBody>
      </p:sp>
      <p:sp>
        <p:nvSpPr>
          <p:cNvPr id="20" name="テキスト ボックス 19">
            <a:extLst>
              <a:ext uri="{FF2B5EF4-FFF2-40B4-BE49-F238E27FC236}">
                <a16:creationId xmlns:a16="http://schemas.microsoft.com/office/drawing/2014/main" id="{BBA0C944-2B7E-CDF2-7C25-41D5C240FE1D}"/>
              </a:ext>
            </a:extLst>
          </p:cNvPr>
          <p:cNvSpPr txBox="1"/>
          <p:nvPr/>
        </p:nvSpPr>
        <p:spPr>
          <a:xfrm>
            <a:off x="3462686" y="7818709"/>
            <a:ext cx="3309320" cy="538609"/>
          </a:xfrm>
          <a:prstGeom prst="rect">
            <a:avLst/>
          </a:prstGeom>
          <a:noFill/>
        </p:spPr>
        <p:txBody>
          <a:bodyPr wrap="square" rIns="0" rtlCol="0">
            <a:spAutoFit/>
          </a:bodyPr>
          <a:lstStyle/>
          <a:p>
            <a:r>
              <a:rPr kumimoji="1" lang="ja-JP" altLang="en-US" sz="1000" b="1"/>
              <a:t>慶應義塾大学大学院システムデザイン・マネジメント研究科</a:t>
            </a:r>
            <a:endParaRPr kumimoji="1" lang="en-US" altLang="ja-JP" sz="1000" b="1"/>
          </a:p>
          <a:p>
            <a:pPr>
              <a:spcBef>
                <a:spcPts val="600"/>
              </a:spcBef>
            </a:pPr>
            <a:r>
              <a:rPr lang="ja-JP" altLang="en-US" sz="1400" b="1"/>
              <a:t>特任助教　山崎 真湖人 </a:t>
            </a:r>
            <a:r>
              <a:rPr lang="ja-JP" altLang="en-US" sz="1100" b="1"/>
              <a:t>（やまさき まこと）</a:t>
            </a:r>
            <a:endParaRPr kumimoji="1" lang="ja-JP" altLang="en-US" sz="1100" b="1"/>
          </a:p>
        </p:txBody>
      </p:sp>
      <p:pic>
        <p:nvPicPr>
          <p:cNvPr id="24" name="図 23" descr="スーツを着ている男はスマイルしている&#10;&#10;自動的に生成された説明">
            <a:extLst>
              <a:ext uri="{FF2B5EF4-FFF2-40B4-BE49-F238E27FC236}">
                <a16:creationId xmlns:a16="http://schemas.microsoft.com/office/drawing/2014/main" id="{985D829A-55D5-8316-AA06-67B7935DDEB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282081" y="8417634"/>
            <a:ext cx="1055397" cy="1378412"/>
          </a:xfrm>
          <a:prstGeom prst="rect">
            <a:avLst/>
          </a:prstGeom>
        </p:spPr>
      </p:pic>
      <p:sp>
        <p:nvSpPr>
          <p:cNvPr id="26" name="テキスト ボックス 25">
            <a:extLst>
              <a:ext uri="{FF2B5EF4-FFF2-40B4-BE49-F238E27FC236}">
                <a16:creationId xmlns:a16="http://schemas.microsoft.com/office/drawing/2014/main" id="{40E5279F-3894-95A8-E1AA-E04D0DBBB075}"/>
              </a:ext>
            </a:extLst>
          </p:cNvPr>
          <p:cNvSpPr txBox="1"/>
          <p:nvPr/>
        </p:nvSpPr>
        <p:spPr>
          <a:xfrm>
            <a:off x="115571" y="8401454"/>
            <a:ext cx="2100504" cy="1384995"/>
          </a:xfrm>
          <a:prstGeom prst="rect">
            <a:avLst/>
          </a:prstGeom>
          <a:noFill/>
        </p:spPr>
        <p:txBody>
          <a:bodyPr wrap="square" lIns="0" tIns="0" rIns="0" bIns="0" rtlCol="0">
            <a:spAutoFit/>
          </a:bodyPr>
          <a:lstStyle/>
          <a:p>
            <a:pPr marL="90170" algn="just"/>
            <a:r>
              <a:rPr lang="ja-JP" altLang="ja-JP" sz="900" kern="100">
                <a:effectLst/>
                <a:latin typeface="Meiryo UI" panose="020B0604030504040204" pitchFamily="50" charset="-128"/>
                <a:ea typeface="Meiryo UI" panose="020B0604030504040204" pitchFamily="50" charset="-128"/>
                <a:cs typeface="Times New Roman" panose="02020603050405020304" pitchFamily="18" charset="0"/>
              </a:rPr>
              <a:t>三菱</a:t>
            </a:r>
            <a:r>
              <a:rPr lang="en-US" altLang="ja-JP" sz="900" kern="100">
                <a:effectLst/>
                <a:latin typeface="Meiryo UI" panose="020B0604030504040204" pitchFamily="50" charset="-128"/>
                <a:ea typeface="Meiryo UI" panose="020B0604030504040204" pitchFamily="50" charset="-128"/>
                <a:cs typeface="Times New Roman" panose="02020603050405020304" pitchFamily="18" charset="0"/>
              </a:rPr>
              <a:t>UFJ</a:t>
            </a:r>
            <a:r>
              <a:rPr lang="ja-JP" altLang="ja-JP" sz="900" kern="100">
                <a:effectLst/>
                <a:latin typeface="Meiryo UI" panose="020B0604030504040204" pitchFamily="50" charset="-128"/>
                <a:ea typeface="Meiryo UI" panose="020B0604030504040204" pitchFamily="50" charset="-128"/>
                <a:cs typeface="Times New Roman" panose="02020603050405020304" pitchFamily="18" charset="0"/>
              </a:rPr>
              <a:t>リサーチ＆コンサルティング専務執行役員</a:t>
            </a:r>
            <a:endParaRPr lang="en-US" altLang="ja-JP" sz="900" kern="100">
              <a:effectLst/>
              <a:latin typeface="Meiryo UI" panose="020B0604030504040204" pitchFamily="50" charset="-128"/>
              <a:ea typeface="Meiryo UI" panose="020B0604030504040204" pitchFamily="50" charset="-128"/>
              <a:cs typeface="Times New Roman" panose="02020603050405020304" pitchFamily="18" charset="0"/>
            </a:endParaRPr>
          </a:p>
          <a:p>
            <a:pPr marL="90170" algn="just"/>
            <a:r>
              <a:rPr lang="ja-JP" altLang="en-US" sz="900" kern="100">
                <a:effectLst/>
                <a:latin typeface="Meiryo UI" panose="020B0604030504040204" pitchFamily="50" charset="-128"/>
                <a:ea typeface="Meiryo UI" panose="020B0604030504040204" pitchFamily="50" charset="-128"/>
                <a:cs typeface="Times New Roman" panose="02020603050405020304" pitchFamily="18" charset="0"/>
              </a:rPr>
              <a:t>デジタル庁「デジタル田園都市国家構想実現に向けた地域幸福度（</a:t>
            </a:r>
            <a:r>
              <a:rPr lang="en-US" altLang="ja-JP" sz="900" kern="100">
                <a:effectLst/>
                <a:latin typeface="Meiryo UI" panose="020B0604030504040204" pitchFamily="50" charset="-128"/>
                <a:ea typeface="Meiryo UI" panose="020B0604030504040204" pitchFamily="50" charset="-128"/>
                <a:cs typeface="Times New Roman" panose="02020603050405020304" pitchFamily="18" charset="0"/>
              </a:rPr>
              <a:t>Well-Being</a:t>
            </a:r>
            <a:r>
              <a:rPr lang="ja-JP" altLang="en-US" sz="900" kern="100">
                <a:effectLst/>
                <a:latin typeface="Meiryo UI" panose="020B0604030504040204" pitchFamily="50" charset="-128"/>
                <a:ea typeface="Meiryo UI" panose="020B0604030504040204" pitchFamily="50" charset="-128"/>
                <a:cs typeface="Times New Roman" panose="02020603050405020304" pitchFamily="18" charset="0"/>
              </a:rPr>
              <a:t>）指標の活用促進に関する検討会」委員</a:t>
            </a:r>
            <a:endParaRPr lang="en-US" altLang="ja-JP" sz="900" kern="100">
              <a:effectLst/>
              <a:latin typeface="Meiryo UI" panose="020B0604030504040204" pitchFamily="50" charset="-128"/>
              <a:ea typeface="Meiryo UI" panose="020B0604030504040204" pitchFamily="50" charset="-128"/>
              <a:cs typeface="Times New Roman" panose="02020603050405020304" pitchFamily="18" charset="0"/>
            </a:endParaRPr>
          </a:p>
          <a:p>
            <a:pPr marL="90170" algn="just"/>
            <a:r>
              <a:rPr kumimoji="1" lang="ja-JP" altLang="en-US" sz="900">
                <a:latin typeface="Meiryo UI" panose="020B0604030504040204" pitchFamily="50" charset="-128"/>
                <a:ea typeface="Meiryo UI" panose="020B0604030504040204" pitchFamily="50" charset="-128"/>
              </a:rPr>
              <a:t>地域幸福度（</a:t>
            </a:r>
            <a:r>
              <a:rPr kumimoji="1" lang="en-US" altLang="ja-JP" sz="900">
                <a:latin typeface="Meiryo UI" panose="020B0604030504040204" pitchFamily="50" charset="-128"/>
                <a:ea typeface="Meiryo UI" panose="020B0604030504040204" pitchFamily="50" charset="-128"/>
              </a:rPr>
              <a:t>Well-Being</a:t>
            </a:r>
            <a:r>
              <a:rPr kumimoji="1" lang="ja-JP" altLang="en-US" sz="900">
                <a:latin typeface="Meiryo UI" panose="020B0604030504040204" pitchFamily="50" charset="-128"/>
                <a:ea typeface="Meiryo UI" panose="020B0604030504040204" pitchFamily="50" charset="-128"/>
              </a:rPr>
              <a:t>）指標開発の中心メンバーかつ多くの自治体のアドバイザーとして、同指標の活用に関する講演、研修（</a:t>
            </a:r>
            <a:r>
              <a:rPr kumimoji="1" lang="en-US" altLang="ja-JP" sz="900">
                <a:latin typeface="Meiryo UI" panose="020B0604030504040204" pitchFamily="50" charset="-128"/>
                <a:ea typeface="Meiryo UI" panose="020B0604030504040204" pitchFamily="50" charset="-128"/>
              </a:rPr>
              <a:t>WBPD OASIS </a:t>
            </a:r>
            <a:r>
              <a:rPr kumimoji="1" lang="ja-JP" altLang="en-US" sz="900">
                <a:latin typeface="Meiryo UI" panose="020B0604030504040204" pitchFamily="50" charset="-128"/>
                <a:ea typeface="Meiryo UI" panose="020B0604030504040204" pitchFamily="50" charset="-128"/>
              </a:rPr>
              <a:t>プログラム他）、ワークショップ等を多数実施している</a:t>
            </a:r>
          </a:p>
        </p:txBody>
      </p:sp>
      <p:pic>
        <p:nvPicPr>
          <p:cNvPr id="3" name="図 2">
            <a:extLst>
              <a:ext uri="{FF2B5EF4-FFF2-40B4-BE49-F238E27FC236}">
                <a16:creationId xmlns:a16="http://schemas.microsoft.com/office/drawing/2014/main" id="{0E65B807-1A4D-896D-1717-FCC9BB8A374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5647104" y="8417634"/>
            <a:ext cx="1056239" cy="1387498"/>
          </a:xfrm>
          <a:prstGeom prst="rect">
            <a:avLst/>
          </a:prstGeom>
        </p:spPr>
      </p:pic>
      <p:sp>
        <p:nvSpPr>
          <p:cNvPr id="9" name="テキスト ボックス 26">
            <a:extLst>
              <a:ext uri="{FF2B5EF4-FFF2-40B4-BE49-F238E27FC236}">
                <a16:creationId xmlns:a16="http://schemas.microsoft.com/office/drawing/2014/main" id="{A2000BF3-CEA3-B8EB-A7DD-A9ED82A6271C}"/>
              </a:ext>
            </a:extLst>
          </p:cNvPr>
          <p:cNvSpPr txBox="1"/>
          <p:nvPr/>
        </p:nvSpPr>
        <p:spPr>
          <a:xfrm>
            <a:off x="3460636" y="8400442"/>
            <a:ext cx="2100504" cy="1384995"/>
          </a:xfrm>
          <a:prstGeom prst="rect">
            <a:avLst/>
          </a:prstGeom>
          <a:noFill/>
        </p:spPr>
        <p:txBody>
          <a:bodyPr wrap="square" lIns="0" tIns="0" rIns="0" bIns="0" rtlCol="0">
            <a:spAutoFit/>
          </a:bodyPr>
          <a:ls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a:lstStyle>
          <a:p>
            <a:pPr marL="90170" algn="just"/>
            <a:r>
              <a:rPr lang="ja-JP" altLang="en-US" sz="900" kern="100">
                <a:effectLst/>
                <a:latin typeface="Meiryo UI" panose="020B0604030504040204" pitchFamily="50" charset="-128"/>
                <a:ea typeface="Meiryo UI" panose="020B0604030504040204" pitchFamily="50" charset="-128"/>
                <a:cs typeface="Times New Roman" panose="02020603050405020304" pitchFamily="18" charset="0"/>
              </a:rPr>
              <a:t>東北大学文学研究科博士前期</a:t>
            </a:r>
            <a:r>
              <a:rPr lang="en-US" altLang="ja-JP" sz="900" kern="100">
                <a:effectLst/>
                <a:latin typeface="Meiryo UI" panose="020B0604030504040204" pitchFamily="50" charset="-128"/>
                <a:ea typeface="Meiryo UI" panose="020B0604030504040204" pitchFamily="50" charset="-128"/>
                <a:cs typeface="Times New Roman" panose="02020603050405020304" pitchFamily="18" charset="0"/>
              </a:rPr>
              <a:t>2</a:t>
            </a:r>
            <a:r>
              <a:rPr lang="ja-JP" altLang="en-US" sz="900" kern="100">
                <a:effectLst/>
                <a:latin typeface="Meiryo UI" panose="020B0604030504040204" pitchFamily="50" charset="-128"/>
                <a:ea typeface="Meiryo UI" panose="020B0604030504040204" pitchFamily="50" charset="-128"/>
                <a:cs typeface="Times New Roman" panose="02020603050405020304" pitchFamily="18" charset="0"/>
              </a:rPr>
              <a:t>年課程修了、慶應義塾大学大学院システムデザイン・マネジメント研究科修了</a:t>
            </a:r>
            <a:endParaRPr lang="en-US" altLang="ja-JP" sz="900" kern="100">
              <a:effectLst/>
              <a:latin typeface="Meiryo UI" panose="020B0604030504040204" pitchFamily="50" charset="-128"/>
              <a:ea typeface="Meiryo UI" panose="020B0604030504040204" pitchFamily="50" charset="-128"/>
              <a:cs typeface="Times New Roman" panose="02020603050405020304" pitchFamily="18" charset="0"/>
            </a:endParaRPr>
          </a:p>
          <a:p>
            <a:pPr marL="90170" algn="just"/>
            <a:r>
              <a:rPr lang="ja-JP" altLang="en-US" sz="900" kern="100">
                <a:effectLst/>
                <a:latin typeface="Meiryo UI" panose="020B0604030504040204" pitchFamily="50" charset="-128"/>
                <a:ea typeface="Meiryo UI" panose="020B0604030504040204" pitchFamily="50" charset="-128"/>
                <a:cs typeface="Times New Roman" panose="02020603050405020304" pitchFamily="18" charset="0"/>
              </a:rPr>
              <a:t>民間企業で研究開発、人間中心設計推進、</a:t>
            </a:r>
            <a:r>
              <a:rPr lang="en-US" altLang="ja-JP" sz="900" kern="100">
                <a:effectLst/>
                <a:latin typeface="Meiryo UI" panose="020B0604030504040204" pitchFamily="50" charset="-128"/>
                <a:ea typeface="Meiryo UI" panose="020B0604030504040204" pitchFamily="50" charset="-128"/>
                <a:cs typeface="Times New Roman" panose="02020603050405020304" pitchFamily="18" charset="0"/>
              </a:rPr>
              <a:t>UX</a:t>
            </a:r>
            <a:r>
              <a:rPr lang="ja-JP" altLang="en-US" sz="900" kern="100">
                <a:effectLst/>
                <a:latin typeface="Meiryo UI" panose="020B0604030504040204" pitchFamily="50" charset="-128"/>
                <a:ea typeface="Meiryo UI" panose="020B0604030504040204" pitchFamily="50" charset="-128"/>
                <a:cs typeface="Times New Roman" panose="02020603050405020304" pitchFamily="18" charset="0"/>
              </a:rPr>
              <a:t>デザイン、サービスデザイン、ユーザーリサーチ、新規製品・サービスの検討などを経験した後、</a:t>
            </a:r>
            <a:r>
              <a:rPr lang="en-US" altLang="ja-JP" sz="900" kern="100">
                <a:effectLst/>
                <a:latin typeface="Meiryo UI" panose="020B0604030504040204" pitchFamily="50" charset="-128"/>
                <a:ea typeface="Meiryo UI" panose="020B0604030504040204" pitchFamily="50" charset="-128"/>
                <a:cs typeface="Times New Roman" panose="02020603050405020304" pitchFamily="18" charset="0"/>
              </a:rPr>
              <a:t>2018</a:t>
            </a:r>
            <a:r>
              <a:rPr lang="ja-JP" altLang="en-US" sz="900" kern="100">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900" kern="10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900" kern="100">
                <a:effectLst/>
                <a:latin typeface="Meiryo UI" panose="020B0604030504040204" pitchFamily="50" charset="-128"/>
                <a:ea typeface="Meiryo UI" panose="020B0604030504040204" pitchFamily="50" charset="-128"/>
                <a:cs typeface="Times New Roman" panose="02020603050405020304" pitchFamily="18" charset="0"/>
              </a:rPr>
              <a:t>月より現職</a:t>
            </a:r>
            <a:endParaRPr lang="en-US" altLang="ja-JP" sz="900" kern="100">
              <a:effectLst/>
              <a:latin typeface="Meiryo UI" panose="020B0604030504040204" pitchFamily="50" charset="-128"/>
              <a:ea typeface="Meiryo UI" panose="020B0604030504040204" pitchFamily="50" charset="-128"/>
              <a:cs typeface="Times New Roman" panose="02020603050405020304" pitchFamily="18" charset="0"/>
            </a:endParaRPr>
          </a:p>
          <a:p>
            <a:pPr marL="90170" algn="just"/>
            <a:r>
              <a:rPr lang="ja-JP" altLang="en-US" sz="900" kern="100">
                <a:effectLst/>
                <a:latin typeface="Meiryo UI" panose="020B0604030504040204" pitchFamily="50" charset="-128"/>
                <a:ea typeface="Meiryo UI" panose="020B0604030504040204" pitchFamily="50" charset="-128"/>
                <a:cs typeface="Times New Roman" panose="02020603050405020304" pitchFamily="18" charset="0"/>
              </a:rPr>
              <a:t>新規事業検討・社会システムデザインの支援手法、その一部としてワークショップの設計・活用方法を研究している</a:t>
            </a:r>
            <a:endParaRPr kumimoji="1" lang="ja-JP" altLang="en-US" sz="9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51623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正方形/長方形 276">
            <a:extLst>
              <a:ext uri="{FF2B5EF4-FFF2-40B4-BE49-F238E27FC236}">
                <a16:creationId xmlns:a16="http://schemas.microsoft.com/office/drawing/2014/main" id="{0102251A-5397-E158-F7C9-8927AA3D7D76}"/>
              </a:ext>
            </a:extLst>
          </p:cNvPr>
          <p:cNvSpPr/>
          <p:nvPr/>
        </p:nvSpPr>
        <p:spPr bwMode="auto">
          <a:xfrm>
            <a:off x="114299" y="5292971"/>
            <a:ext cx="6598163" cy="1881587"/>
          </a:xfrm>
          <a:prstGeom prst="rect">
            <a:avLst/>
          </a:prstGeom>
          <a:solidFill>
            <a:schemeClr val="bg1">
              <a:lumMod val="85000"/>
            </a:schemeClr>
          </a:solid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charset="-128"/>
            </a:endParaRPr>
          </a:p>
        </p:txBody>
      </p:sp>
      <p:sp>
        <p:nvSpPr>
          <p:cNvPr id="308" name="正方形/長方形 307">
            <a:extLst>
              <a:ext uri="{FF2B5EF4-FFF2-40B4-BE49-F238E27FC236}">
                <a16:creationId xmlns:a16="http://schemas.microsoft.com/office/drawing/2014/main" id="{98AEECC4-1DB6-48CF-9550-A1E8786AB42B}"/>
              </a:ext>
            </a:extLst>
          </p:cNvPr>
          <p:cNvSpPr/>
          <p:nvPr/>
        </p:nvSpPr>
        <p:spPr bwMode="auto">
          <a:xfrm>
            <a:off x="-3176" y="-15552"/>
            <a:ext cx="6861176" cy="383851"/>
          </a:xfrm>
          <a:prstGeom prst="rect">
            <a:avLst/>
          </a:prstGeom>
          <a:solidFill>
            <a:srgbClr val="0070C0"/>
          </a:solidFill>
          <a:ln w="9525" cap="flat" cmpd="sng" algn="ctr">
            <a:noFill/>
            <a:prstDash val="sysDot"/>
            <a:round/>
            <a:headEnd type="none" w="med" len="med"/>
            <a:tailEnd type="none" w="med" len="med"/>
          </a:ln>
          <a:effectLst/>
        </p:spPr>
        <p:txBody>
          <a:bodyPr vert="horz" wrap="square" lIns="91440" tIns="45720" rIns="252000" bIns="45720" numCol="1" rtlCol="0" anchor="ctr" anchorCtr="0" compatLnSpc="1">
            <a:prstTxWarp prst="textNoShape">
              <a:avLst/>
            </a:prstTxWarp>
          </a:bodyPr>
          <a:lstStyle/>
          <a:p>
            <a:pPr marL="0" marR="0" lvl="0" indent="0" algn="r" defTabSz="914400" eaLnBrk="1" fontAlgn="base" latinLnBrk="0" hangingPunct="1">
              <a:lnSpc>
                <a:spcPct val="100000"/>
              </a:lnSpc>
              <a:spcBef>
                <a:spcPct val="0"/>
              </a:spcBef>
              <a:spcAft>
                <a:spcPct val="0"/>
              </a:spcAft>
              <a:buClrTx/>
              <a:buSzTx/>
              <a:buFontTx/>
              <a:buNone/>
              <a:tabLst/>
              <a:defRPr/>
            </a:pPr>
            <a:r>
              <a:rPr kumimoji="1" lang="ja-JP" altLang="en-US" sz="1400" b="1"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rPr>
              <a:t>会場・お申し込みの流れなど</a:t>
            </a:r>
          </a:p>
        </p:txBody>
      </p:sp>
      <p:grpSp>
        <p:nvGrpSpPr>
          <p:cNvPr id="6" name="グループ化 5">
            <a:extLst>
              <a:ext uri="{FF2B5EF4-FFF2-40B4-BE49-F238E27FC236}">
                <a16:creationId xmlns:a16="http://schemas.microsoft.com/office/drawing/2014/main" id="{5357C0FE-7C4F-485A-A888-951B62F26BF6}"/>
              </a:ext>
            </a:extLst>
          </p:cNvPr>
          <p:cNvGrpSpPr/>
          <p:nvPr/>
        </p:nvGrpSpPr>
        <p:grpSpPr>
          <a:xfrm>
            <a:off x="101600" y="454210"/>
            <a:ext cx="6615112" cy="2257364"/>
            <a:chOff x="101600" y="508000"/>
            <a:chExt cx="6615112" cy="2257364"/>
          </a:xfrm>
        </p:grpSpPr>
        <p:sp>
          <p:nvSpPr>
            <p:cNvPr id="342" name="正方形/長方形 341">
              <a:extLst>
                <a:ext uri="{FF2B5EF4-FFF2-40B4-BE49-F238E27FC236}">
                  <a16:creationId xmlns:a16="http://schemas.microsoft.com/office/drawing/2014/main" id="{D5C6EB4B-217C-4FFF-AA3A-B849CFF84851}"/>
                </a:ext>
              </a:extLst>
            </p:cNvPr>
            <p:cNvSpPr/>
            <p:nvPr/>
          </p:nvSpPr>
          <p:spPr bwMode="auto">
            <a:xfrm>
              <a:off x="101600" y="635695"/>
              <a:ext cx="6615112" cy="2129669"/>
            </a:xfrm>
            <a:prstGeom prst="rect">
              <a:avLst/>
            </a:prstGeom>
            <a:solidFill>
              <a:schemeClr val="bg1">
                <a:lumMod val="85000"/>
              </a:schemeClr>
            </a:solid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43" name="AutoShape 76">
              <a:extLst>
                <a:ext uri="{FF2B5EF4-FFF2-40B4-BE49-F238E27FC236}">
                  <a16:creationId xmlns:a16="http://schemas.microsoft.com/office/drawing/2014/main" id="{2E409E6B-7B96-4F6C-B295-97C71B97F078}"/>
                </a:ext>
              </a:extLst>
            </p:cNvPr>
            <p:cNvSpPr>
              <a:spLocks noChangeArrowheads="1"/>
            </p:cNvSpPr>
            <p:nvPr/>
          </p:nvSpPr>
          <p:spPr bwMode="gray">
            <a:xfrm>
              <a:off x="119061" y="508000"/>
              <a:ext cx="1714123" cy="278508"/>
            </a:xfrm>
            <a:prstGeom prst="roundRect">
              <a:avLst>
                <a:gd name="adj" fmla="val 50000"/>
              </a:avLst>
            </a:prstGeom>
            <a:solidFill>
              <a:srgbClr val="5A5A5A"/>
            </a:solidFill>
            <a:ln w="9525">
              <a:noFill/>
              <a:round/>
              <a:headEnd/>
              <a:tailEnd/>
            </a:ln>
          </p:spPr>
          <p:txBody>
            <a:bodyPr lIns="72000" tIns="47659" rIns="72000" bIns="47659" anchor="ctr"/>
            <a:lstStyle/>
            <a:p>
              <a:pPr marL="0" marR="0" lvl="3" indent="0" algn="ctr" defTabSz="914400" eaLnBrk="0" fontAlgn="base" latinLnBrk="0" hangingPunct="0">
                <a:lnSpc>
                  <a:spcPct val="100000"/>
                </a:lnSpc>
                <a:spcBef>
                  <a:spcPct val="0"/>
                </a:spcBef>
                <a:spcAft>
                  <a:spcPct val="0"/>
                </a:spcAft>
                <a:buClr>
                  <a:srgbClr val="808080"/>
                </a:buClr>
                <a:buSzTx/>
                <a:buFontTx/>
                <a:buNone/>
                <a:tabLst/>
                <a:defRPr/>
              </a:pPr>
              <a:r>
                <a:rPr kumimoji="0" lang="ja-JP" altLang="en-US" sz="1400" b="1"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Arial" charset="0"/>
                </a:rPr>
                <a:t>東 京 会 場</a:t>
              </a:r>
            </a:p>
          </p:txBody>
        </p:sp>
        <p:sp>
          <p:nvSpPr>
            <p:cNvPr id="364" name="テキスト ボックス 51">
              <a:extLst>
                <a:ext uri="{FF2B5EF4-FFF2-40B4-BE49-F238E27FC236}">
                  <a16:creationId xmlns:a16="http://schemas.microsoft.com/office/drawing/2014/main" id="{656DB54C-967B-4782-98A3-BF85F9D30278}"/>
                </a:ext>
              </a:extLst>
            </p:cNvPr>
            <p:cNvSpPr txBox="1">
              <a:spLocks noChangeArrowheads="1"/>
            </p:cNvSpPr>
            <p:nvPr/>
          </p:nvSpPr>
          <p:spPr bwMode="auto">
            <a:xfrm>
              <a:off x="265112" y="910989"/>
              <a:ext cx="3005932" cy="862737"/>
            </a:xfrm>
            <a:prstGeom prst="rect">
              <a:avLst/>
            </a:prstGeom>
            <a:noFill/>
            <a:ln w="9525">
              <a:noFill/>
              <a:miter lim="800000"/>
              <a:headEnd/>
              <a:tailEnd/>
            </a:ln>
          </p:spPr>
          <p:txBody>
            <a:bodyPr wrap="square" lIns="0" tIns="0" bIns="0">
              <a:spAutoFit/>
            </a:bodyPr>
            <a:lstStyle/>
            <a:p>
              <a:pPr marL="0" marR="0" lvl="0" indent="0" defTabSz="914400" eaLnBrk="1" fontAlgn="base" latinLnBrk="0" hangingPunct="1">
                <a:spcBef>
                  <a:spcPts val="1200"/>
                </a:spcBef>
                <a:spcAft>
                  <a:spcPct val="0"/>
                </a:spcAft>
                <a:buClrTx/>
                <a:buSzTx/>
                <a:buFontTx/>
                <a:buNone/>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三菱</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UFJ</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リサーチ＆コンサルティング </a:t>
              </a:r>
              <a:b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東京セミナールーム</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defTabSz="914400" eaLnBrk="1" fontAlgn="base" latinLnBrk="0" hangingPunct="1">
                <a:spcBef>
                  <a:spcPts val="600"/>
                </a:spcBef>
                <a:spcAft>
                  <a:spcPct val="0"/>
                </a:spcAft>
                <a:buClrTx/>
                <a:buSzTx/>
                <a:buFontTx/>
                <a:buNone/>
                <a:tabLst/>
                <a:defRPr/>
              </a:pP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オランダヒルズ森タワー </a:t>
              </a:r>
              <a:r>
                <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24</a:t>
              </a: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階</a:t>
              </a:r>
            </a:p>
            <a:p>
              <a:pPr marL="0" marR="0" lvl="0" indent="0" defTabSz="914400" eaLnBrk="1" fontAlgn="base" latinLnBrk="0" hangingPunct="1">
                <a:lnSpc>
                  <a:spcPct val="110000"/>
                </a:lnSpc>
                <a:spcBef>
                  <a:spcPct val="0"/>
                </a:spcBef>
                <a:spcAft>
                  <a:spcPct val="0"/>
                </a:spcAft>
                <a:buClr>
                  <a:srgbClr val="808080"/>
                </a:buClr>
                <a:buSzTx/>
                <a:buFont typeface="Wingdings" pitchFamily="2" charset="2"/>
                <a:buNone/>
                <a:tabLst/>
                <a:defRPr/>
              </a:pPr>
              <a:r>
                <a:rPr kumimoji="1" lang="ja-JP" altLang="ja-JP" sz="11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東京都港区虎ノ門</a:t>
              </a:r>
              <a:r>
                <a:rPr kumimoji="1" lang="en-US" altLang="ja-JP" sz="11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5-11-2</a:t>
              </a:r>
            </a:p>
          </p:txBody>
        </p:sp>
        <p:sp>
          <p:nvSpPr>
            <p:cNvPr id="365" name="テキスト ボックス 51">
              <a:extLst>
                <a:ext uri="{FF2B5EF4-FFF2-40B4-BE49-F238E27FC236}">
                  <a16:creationId xmlns:a16="http://schemas.microsoft.com/office/drawing/2014/main" id="{D0FFFEEF-F775-4139-AC53-955C83E53DFE}"/>
                </a:ext>
              </a:extLst>
            </p:cNvPr>
            <p:cNvSpPr txBox="1">
              <a:spLocks noChangeArrowheads="1"/>
            </p:cNvSpPr>
            <p:nvPr/>
          </p:nvSpPr>
          <p:spPr bwMode="auto">
            <a:xfrm>
              <a:off x="265112" y="1916739"/>
              <a:ext cx="3055057" cy="714042"/>
            </a:xfrm>
            <a:prstGeom prst="rect">
              <a:avLst/>
            </a:prstGeom>
            <a:noFill/>
            <a:ln w="9525">
              <a:noFill/>
              <a:miter lim="800000"/>
              <a:headEnd/>
              <a:tailEnd/>
            </a:ln>
          </p:spPr>
          <p:txBody>
            <a:bodyPr wrap="square" lIns="0" tIns="0" bIns="0">
              <a:spAutoFit/>
            </a:bodyPr>
            <a:lstStyle/>
            <a:p>
              <a:pPr marL="0" marR="0" lvl="0" indent="0" defTabSz="914400" eaLnBrk="1" fontAlgn="base" latinLnBrk="0" hangingPunct="1">
                <a:lnSpc>
                  <a:spcPct val="110000"/>
                </a:lnSpc>
                <a:spcBef>
                  <a:spcPct val="0"/>
                </a:spcBef>
                <a:spcAft>
                  <a:spcPct val="0"/>
                </a:spcAft>
                <a:buClr>
                  <a:srgbClr val="808080"/>
                </a:buClr>
                <a:buSzTx/>
                <a:buFont typeface="Wingdings" pitchFamily="2" charset="2"/>
                <a:buNone/>
                <a:tabLst/>
                <a:defRPr/>
              </a:pPr>
              <a:r>
                <a:rPr kumimoji="1" lang="en-US" altLang="ja-JP" sz="11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a:t>
              </a:r>
              <a:r>
                <a:rPr kumimoji="1" lang="ja-JP" altLang="en-US" sz="11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アクセス</a:t>
              </a:r>
              <a:r>
                <a:rPr kumimoji="1" lang="en-US" altLang="ja-JP" sz="11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a:t>
              </a:r>
            </a:p>
            <a:p>
              <a:pPr marL="177800" marR="0" lvl="0" indent="-177800" defTabSz="914400" eaLnBrk="1" fontAlgn="base" latinLnBrk="0" hangingPunct="1">
                <a:lnSpc>
                  <a:spcPct val="100000"/>
                </a:lnSpc>
                <a:spcBef>
                  <a:spcPct val="0"/>
                </a:spcBef>
                <a:spcAft>
                  <a:spcPct val="30000"/>
                </a:spcAft>
                <a:buClr>
                  <a:srgbClr val="808080"/>
                </a:buClr>
                <a:buSzTx/>
                <a:buFont typeface="Wingdings" pitchFamily="2" charset="2"/>
                <a:buChar char="l"/>
                <a:tabLst/>
                <a:defRPr/>
              </a:pPr>
              <a:r>
                <a:rPr kumimoji="1" lang="ja-JP" altLang="en-US" sz="11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東京メトロ日比谷線神谷町駅①番出口</a:t>
              </a:r>
              <a:br>
                <a:rPr kumimoji="1" lang="en-US" altLang="ja-JP" sz="11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br>
              <a:r>
                <a:rPr kumimoji="1" lang="ja-JP" altLang="en-US" sz="11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東京タワー方面へ徒歩</a:t>
              </a:r>
              <a:r>
                <a:rPr kumimoji="1" lang="en-US" altLang="ja-JP" sz="11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2</a:t>
              </a:r>
              <a:r>
                <a:rPr kumimoji="1" lang="ja-JP" altLang="en-US" sz="11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分</a:t>
              </a:r>
              <a:endParaRPr kumimoji="1" lang="en-US" altLang="ja-JP"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endParaRPr>
            </a:p>
            <a:p>
              <a:pPr marL="0" marR="0" lvl="0" indent="0" defTabSz="914400" eaLnBrk="1" fontAlgn="base" latinLnBrk="0" hangingPunct="1">
                <a:lnSpc>
                  <a:spcPct val="100000"/>
                </a:lnSpc>
                <a:spcBef>
                  <a:spcPct val="0"/>
                </a:spcBef>
                <a:spcAft>
                  <a:spcPct val="0"/>
                </a:spcAft>
                <a:buClr>
                  <a:srgbClr val="808080"/>
                </a:buClr>
                <a:buSzTx/>
                <a:buFontTx/>
                <a:buNone/>
                <a:tabLst/>
                <a:defRPr/>
              </a:pPr>
              <a:r>
                <a:rPr kumimoji="1" lang="ja-JP" altLang="en-US"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＊高層階エレベーターでお越しください</a:t>
              </a:r>
            </a:p>
          </p:txBody>
        </p:sp>
        <p:grpSp>
          <p:nvGrpSpPr>
            <p:cNvPr id="366" name="グループ化 422">
              <a:extLst>
                <a:ext uri="{FF2B5EF4-FFF2-40B4-BE49-F238E27FC236}">
                  <a16:creationId xmlns:a16="http://schemas.microsoft.com/office/drawing/2014/main" id="{88FE4AF0-EBD8-45B2-B421-251AF59D6D6D}"/>
                </a:ext>
              </a:extLst>
            </p:cNvPr>
            <p:cNvGrpSpPr/>
            <p:nvPr/>
          </p:nvGrpSpPr>
          <p:grpSpPr>
            <a:xfrm>
              <a:off x="3348831" y="822089"/>
              <a:ext cx="3257550" cy="1863726"/>
              <a:chOff x="3397250" y="1000125"/>
              <a:chExt cx="3257550" cy="1863726"/>
            </a:xfrm>
          </p:grpSpPr>
          <p:sp>
            <p:nvSpPr>
              <p:cNvPr id="367" name="正方形/長方形 366">
                <a:extLst>
                  <a:ext uri="{FF2B5EF4-FFF2-40B4-BE49-F238E27FC236}">
                    <a16:creationId xmlns:a16="http://schemas.microsoft.com/office/drawing/2014/main" id="{08F8DA75-C3B6-4D74-B24B-C7635216B2AE}"/>
                  </a:ext>
                </a:extLst>
              </p:cNvPr>
              <p:cNvSpPr/>
              <p:nvPr/>
            </p:nvSpPr>
            <p:spPr>
              <a:xfrm>
                <a:off x="3448050" y="1057275"/>
                <a:ext cx="3162300" cy="1762125"/>
              </a:xfrm>
              <a:prstGeom prst="rect">
                <a:avLst/>
              </a:prstGeom>
              <a:solidFill>
                <a:srgbClr val="FFFFFF"/>
              </a:solidFill>
              <a:ln w="12700" cap="flat" cmpd="sng" algn="ctr">
                <a:solidFill>
                  <a:srgbClr val="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cxnSp>
            <p:nvCxnSpPr>
              <p:cNvPr id="368" name="直線コネクタ 367">
                <a:extLst>
                  <a:ext uri="{FF2B5EF4-FFF2-40B4-BE49-F238E27FC236}">
                    <a16:creationId xmlns:a16="http://schemas.microsoft.com/office/drawing/2014/main" id="{F5F4DBBA-C5D1-4D8E-90E1-DFC2176D8752}"/>
                  </a:ext>
                </a:extLst>
              </p:cNvPr>
              <p:cNvCxnSpPr/>
              <p:nvPr/>
            </p:nvCxnSpPr>
            <p:spPr>
              <a:xfrm flipH="1">
                <a:off x="3665154" y="1000125"/>
                <a:ext cx="1151321" cy="1845593"/>
              </a:xfrm>
              <a:prstGeom prst="line">
                <a:avLst/>
              </a:prstGeom>
              <a:noFill/>
              <a:ln w="57150" cap="flat" cmpd="sng" algn="ctr">
                <a:solidFill>
                  <a:srgbClr val="808080">
                    <a:lumMod val="40000"/>
                    <a:lumOff val="60000"/>
                  </a:srgbClr>
                </a:solidFill>
                <a:prstDash val="solid"/>
                <a:bevel/>
              </a:ln>
              <a:effectLst/>
            </p:spPr>
          </p:cxnSp>
          <p:cxnSp>
            <p:nvCxnSpPr>
              <p:cNvPr id="369" name="直線コネクタ 368">
                <a:extLst>
                  <a:ext uri="{FF2B5EF4-FFF2-40B4-BE49-F238E27FC236}">
                    <a16:creationId xmlns:a16="http://schemas.microsoft.com/office/drawing/2014/main" id="{F5D20AB5-FF03-43EC-AA62-78EC1970BBFE}"/>
                  </a:ext>
                </a:extLst>
              </p:cNvPr>
              <p:cNvCxnSpPr/>
              <p:nvPr/>
            </p:nvCxnSpPr>
            <p:spPr>
              <a:xfrm>
                <a:off x="3479800" y="2463800"/>
                <a:ext cx="393700" cy="95250"/>
              </a:xfrm>
              <a:prstGeom prst="line">
                <a:avLst/>
              </a:prstGeom>
              <a:noFill/>
              <a:ln w="9525" cap="flat" cmpd="sng" algn="ctr">
                <a:solidFill>
                  <a:srgbClr val="808080">
                    <a:lumMod val="40000"/>
                    <a:lumOff val="60000"/>
                  </a:srgbClr>
                </a:solidFill>
                <a:prstDash val="solid"/>
              </a:ln>
              <a:effectLst/>
            </p:spPr>
          </p:cxnSp>
          <p:cxnSp>
            <p:nvCxnSpPr>
              <p:cNvPr id="370" name="直線コネクタ 369">
                <a:extLst>
                  <a:ext uri="{FF2B5EF4-FFF2-40B4-BE49-F238E27FC236}">
                    <a16:creationId xmlns:a16="http://schemas.microsoft.com/office/drawing/2014/main" id="{796E8782-0827-400E-84C7-99F5C9325825}"/>
                  </a:ext>
                </a:extLst>
              </p:cNvPr>
              <p:cNvCxnSpPr/>
              <p:nvPr/>
            </p:nvCxnSpPr>
            <p:spPr>
              <a:xfrm flipH="1">
                <a:off x="4730750" y="1047750"/>
                <a:ext cx="1125675" cy="1803258"/>
              </a:xfrm>
              <a:prstGeom prst="line">
                <a:avLst/>
              </a:prstGeom>
              <a:noFill/>
              <a:ln w="57150" cap="flat" cmpd="sng" algn="ctr">
                <a:solidFill>
                  <a:srgbClr val="808080">
                    <a:lumMod val="40000"/>
                    <a:lumOff val="60000"/>
                  </a:srgbClr>
                </a:solidFill>
                <a:prstDash val="solid"/>
                <a:bevel/>
              </a:ln>
              <a:effectLst/>
            </p:spPr>
          </p:cxnSp>
          <p:cxnSp>
            <p:nvCxnSpPr>
              <p:cNvPr id="371" name="直線コネクタ 370">
                <a:extLst>
                  <a:ext uri="{FF2B5EF4-FFF2-40B4-BE49-F238E27FC236}">
                    <a16:creationId xmlns:a16="http://schemas.microsoft.com/office/drawing/2014/main" id="{0591369A-AC51-42DD-A7F1-2BCF272984D7}"/>
                  </a:ext>
                </a:extLst>
              </p:cNvPr>
              <p:cNvCxnSpPr/>
              <p:nvPr/>
            </p:nvCxnSpPr>
            <p:spPr>
              <a:xfrm flipH="1">
                <a:off x="5807692" y="1511300"/>
                <a:ext cx="847108" cy="1349276"/>
              </a:xfrm>
              <a:prstGeom prst="line">
                <a:avLst/>
              </a:prstGeom>
              <a:noFill/>
              <a:ln w="57150" cap="flat" cmpd="sng" algn="ctr">
                <a:solidFill>
                  <a:srgbClr val="808080">
                    <a:lumMod val="40000"/>
                    <a:lumOff val="60000"/>
                  </a:srgbClr>
                </a:solidFill>
                <a:prstDash val="solid"/>
                <a:bevel/>
              </a:ln>
              <a:effectLst/>
            </p:spPr>
          </p:cxnSp>
          <p:cxnSp>
            <p:nvCxnSpPr>
              <p:cNvPr id="372" name="直線コネクタ 371">
                <a:extLst>
                  <a:ext uri="{FF2B5EF4-FFF2-40B4-BE49-F238E27FC236}">
                    <a16:creationId xmlns:a16="http://schemas.microsoft.com/office/drawing/2014/main" id="{B1DE18E7-72C4-4FFE-B564-B61AAAA1D097}"/>
                  </a:ext>
                </a:extLst>
              </p:cNvPr>
              <p:cNvCxnSpPr/>
              <p:nvPr/>
            </p:nvCxnSpPr>
            <p:spPr>
              <a:xfrm>
                <a:off x="3448050" y="1060450"/>
                <a:ext cx="1128713" cy="328154"/>
              </a:xfrm>
              <a:prstGeom prst="line">
                <a:avLst/>
              </a:prstGeom>
              <a:noFill/>
              <a:ln w="12700" cap="flat" cmpd="sng" algn="ctr">
                <a:solidFill>
                  <a:srgbClr val="808080">
                    <a:lumMod val="40000"/>
                    <a:lumOff val="60000"/>
                  </a:srgbClr>
                </a:solidFill>
                <a:prstDash val="solid"/>
              </a:ln>
              <a:effectLst/>
            </p:spPr>
          </p:cxnSp>
          <p:cxnSp>
            <p:nvCxnSpPr>
              <p:cNvPr id="373" name="直線コネクタ 372">
                <a:extLst>
                  <a:ext uri="{FF2B5EF4-FFF2-40B4-BE49-F238E27FC236}">
                    <a16:creationId xmlns:a16="http://schemas.microsoft.com/office/drawing/2014/main" id="{FF694AF9-3A9A-4C07-ABF2-C40D5C714D14}"/>
                  </a:ext>
                </a:extLst>
              </p:cNvPr>
              <p:cNvCxnSpPr/>
              <p:nvPr/>
            </p:nvCxnSpPr>
            <p:spPr>
              <a:xfrm>
                <a:off x="3409950" y="1746250"/>
                <a:ext cx="808484" cy="225992"/>
              </a:xfrm>
              <a:prstGeom prst="line">
                <a:avLst/>
              </a:prstGeom>
              <a:noFill/>
              <a:ln w="12700" cap="flat" cmpd="sng" algn="ctr">
                <a:solidFill>
                  <a:srgbClr val="808080">
                    <a:lumMod val="40000"/>
                    <a:lumOff val="60000"/>
                  </a:srgbClr>
                </a:solidFill>
                <a:prstDash val="solid"/>
              </a:ln>
              <a:effectLst/>
            </p:spPr>
          </p:cxnSp>
          <p:cxnSp>
            <p:nvCxnSpPr>
              <p:cNvPr id="374" name="直線コネクタ 373">
                <a:extLst>
                  <a:ext uri="{FF2B5EF4-FFF2-40B4-BE49-F238E27FC236}">
                    <a16:creationId xmlns:a16="http://schemas.microsoft.com/office/drawing/2014/main" id="{99CD16D7-D79A-4F8A-A3BD-5E9189A03F86}"/>
                  </a:ext>
                </a:extLst>
              </p:cNvPr>
              <p:cNvCxnSpPr/>
              <p:nvPr/>
            </p:nvCxnSpPr>
            <p:spPr>
              <a:xfrm>
                <a:off x="3397250" y="2425700"/>
                <a:ext cx="456381" cy="146710"/>
              </a:xfrm>
              <a:prstGeom prst="line">
                <a:avLst/>
              </a:prstGeom>
              <a:noFill/>
              <a:ln w="12700" cap="flat" cmpd="sng" algn="ctr">
                <a:solidFill>
                  <a:srgbClr val="808080">
                    <a:lumMod val="40000"/>
                    <a:lumOff val="60000"/>
                  </a:srgbClr>
                </a:solidFill>
                <a:prstDash val="solid"/>
              </a:ln>
              <a:effectLst/>
            </p:spPr>
          </p:cxnSp>
          <p:cxnSp>
            <p:nvCxnSpPr>
              <p:cNvPr id="375" name="直線コネクタ 374">
                <a:extLst>
                  <a:ext uri="{FF2B5EF4-FFF2-40B4-BE49-F238E27FC236}">
                    <a16:creationId xmlns:a16="http://schemas.microsoft.com/office/drawing/2014/main" id="{1B7F4936-D698-4CC8-87B0-76442FF99A9E}"/>
                  </a:ext>
                </a:extLst>
              </p:cNvPr>
              <p:cNvCxnSpPr/>
              <p:nvPr/>
            </p:nvCxnSpPr>
            <p:spPr>
              <a:xfrm>
                <a:off x="4746625" y="1104900"/>
                <a:ext cx="1854200" cy="519113"/>
              </a:xfrm>
              <a:prstGeom prst="line">
                <a:avLst/>
              </a:prstGeom>
              <a:noFill/>
              <a:ln w="12700" cap="flat" cmpd="sng" algn="ctr">
                <a:solidFill>
                  <a:srgbClr val="808080">
                    <a:lumMod val="40000"/>
                    <a:lumOff val="60000"/>
                  </a:srgbClr>
                </a:solidFill>
                <a:prstDash val="solid"/>
              </a:ln>
              <a:effectLst/>
            </p:spPr>
          </p:cxnSp>
          <p:cxnSp>
            <p:nvCxnSpPr>
              <p:cNvPr id="376" name="直線コネクタ 375">
                <a:extLst>
                  <a:ext uri="{FF2B5EF4-FFF2-40B4-BE49-F238E27FC236}">
                    <a16:creationId xmlns:a16="http://schemas.microsoft.com/office/drawing/2014/main" id="{E4120386-AB51-4065-9BC6-6FD97E41FFC2}"/>
                  </a:ext>
                </a:extLst>
              </p:cNvPr>
              <p:cNvCxnSpPr/>
              <p:nvPr/>
            </p:nvCxnSpPr>
            <p:spPr>
              <a:xfrm>
                <a:off x="4079875" y="1565275"/>
                <a:ext cx="2497138" cy="692150"/>
              </a:xfrm>
              <a:prstGeom prst="line">
                <a:avLst/>
              </a:prstGeom>
              <a:noFill/>
              <a:ln w="12700" cap="flat" cmpd="sng" algn="ctr">
                <a:solidFill>
                  <a:srgbClr val="808080">
                    <a:lumMod val="40000"/>
                    <a:lumOff val="60000"/>
                  </a:srgbClr>
                </a:solidFill>
                <a:prstDash val="solid"/>
              </a:ln>
              <a:effectLst/>
            </p:spPr>
          </p:cxnSp>
          <p:cxnSp>
            <p:nvCxnSpPr>
              <p:cNvPr id="377" name="直線コネクタ 376">
                <a:extLst>
                  <a:ext uri="{FF2B5EF4-FFF2-40B4-BE49-F238E27FC236}">
                    <a16:creationId xmlns:a16="http://schemas.microsoft.com/office/drawing/2014/main" id="{E3BF45B4-C349-41BB-904F-341787A6D841}"/>
                  </a:ext>
                </a:extLst>
              </p:cNvPr>
              <p:cNvCxnSpPr/>
              <p:nvPr/>
            </p:nvCxnSpPr>
            <p:spPr>
              <a:xfrm>
                <a:off x="5067300" y="2305050"/>
                <a:ext cx="1500188" cy="414338"/>
              </a:xfrm>
              <a:prstGeom prst="line">
                <a:avLst/>
              </a:prstGeom>
              <a:noFill/>
              <a:ln w="12700" cap="flat" cmpd="sng" algn="ctr">
                <a:solidFill>
                  <a:srgbClr val="808080">
                    <a:lumMod val="40000"/>
                    <a:lumOff val="60000"/>
                  </a:srgbClr>
                </a:solidFill>
                <a:prstDash val="solid"/>
              </a:ln>
              <a:effectLst/>
            </p:spPr>
          </p:cxnSp>
          <p:cxnSp>
            <p:nvCxnSpPr>
              <p:cNvPr id="378" name="直線コネクタ 377">
                <a:extLst>
                  <a:ext uri="{FF2B5EF4-FFF2-40B4-BE49-F238E27FC236}">
                    <a16:creationId xmlns:a16="http://schemas.microsoft.com/office/drawing/2014/main" id="{B825068C-CA93-455C-BBEB-E257DEE09745}"/>
                  </a:ext>
                </a:extLst>
              </p:cNvPr>
              <p:cNvCxnSpPr/>
              <p:nvPr/>
            </p:nvCxnSpPr>
            <p:spPr>
              <a:xfrm>
                <a:off x="3910013" y="2454176"/>
                <a:ext cx="900112" cy="246162"/>
              </a:xfrm>
              <a:prstGeom prst="line">
                <a:avLst/>
              </a:prstGeom>
              <a:noFill/>
              <a:ln w="12700" cap="flat" cmpd="sng" algn="ctr">
                <a:solidFill>
                  <a:srgbClr val="808080">
                    <a:lumMod val="40000"/>
                    <a:lumOff val="60000"/>
                  </a:srgbClr>
                </a:solidFill>
                <a:prstDash val="solid"/>
              </a:ln>
              <a:effectLst/>
            </p:spPr>
          </p:cxnSp>
          <p:sp>
            <p:nvSpPr>
              <p:cNvPr id="379" name="平行四辺形 378">
                <a:extLst>
                  <a:ext uri="{FF2B5EF4-FFF2-40B4-BE49-F238E27FC236}">
                    <a16:creationId xmlns:a16="http://schemas.microsoft.com/office/drawing/2014/main" id="{45A34143-B87F-4E46-9F15-7A1F08FA19EA}"/>
                  </a:ext>
                </a:extLst>
              </p:cNvPr>
              <p:cNvSpPr/>
              <p:nvPr/>
            </p:nvSpPr>
            <p:spPr>
              <a:xfrm rot="937290">
                <a:off x="3638695" y="1213552"/>
                <a:ext cx="338137" cy="139204"/>
              </a:xfrm>
              <a:prstGeom prst="parallelogram">
                <a:avLst>
                  <a:gd name="adj" fmla="val 3365"/>
                </a:avLst>
              </a:prstGeom>
              <a:solidFill>
                <a:srgbClr val="DEDEDE"/>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380" name="平行四辺形 379">
                <a:extLst>
                  <a:ext uri="{FF2B5EF4-FFF2-40B4-BE49-F238E27FC236}">
                    <a16:creationId xmlns:a16="http://schemas.microsoft.com/office/drawing/2014/main" id="{2D7A96F1-CFB9-4770-95D5-DE2789000B16}"/>
                  </a:ext>
                </a:extLst>
              </p:cNvPr>
              <p:cNvSpPr/>
              <p:nvPr/>
            </p:nvSpPr>
            <p:spPr>
              <a:xfrm rot="937290">
                <a:off x="5605181" y="1455036"/>
                <a:ext cx="464778" cy="237020"/>
              </a:xfrm>
              <a:prstGeom prst="parallelogram">
                <a:avLst>
                  <a:gd name="adj" fmla="val 23133"/>
                </a:avLst>
              </a:prstGeom>
              <a:solidFill>
                <a:srgbClr val="DEDEDE"/>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381" name="平行四辺形 380">
                <a:extLst>
                  <a:ext uri="{FF2B5EF4-FFF2-40B4-BE49-F238E27FC236}">
                    <a16:creationId xmlns:a16="http://schemas.microsoft.com/office/drawing/2014/main" id="{8E062295-3A64-442C-8B7B-B1C046C3F402}"/>
                  </a:ext>
                </a:extLst>
              </p:cNvPr>
              <p:cNvSpPr/>
              <p:nvPr/>
            </p:nvSpPr>
            <p:spPr>
              <a:xfrm rot="937290">
                <a:off x="5009851" y="2373068"/>
                <a:ext cx="396078" cy="202157"/>
              </a:xfrm>
              <a:prstGeom prst="parallelogram">
                <a:avLst>
                  <a:gd name="adj" fmla="val 29937"/>
                </a:avLst>
              </a:prstGeom>
              <a:solidFill>
                <a:srgbClr val="DEDEDE"/>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382" name="テキスト ボックス 381">
                <a:extLst>
                  <a:ext uri="{FF2B5EF4-FFF2-40B4-BE49-F238E27FC236}">
                    <a16:creationId xmlns:a16="http://schemas.microsoft.com/office/drawing/2014/main" id="{142945F0-AC68-4F24-9B1F-B608FE2BAAB8}"/>
                  </a:ext>
                </a:extLst>
              </p:cNvPr>
              <p:cNvSpPr txBox="1"/>
              <p:nvPr/>
            </p:nvSpPr>
            <p:spPr>
              <a:xfrm>
                <a:off x="3445569" y="1090614"/>
                <a:ext cx="903089" cy="119627"/>
              </a:xfrm>
              <a:prstGeom prst="rect">
                <a:avLst/>
              </a:prstGeom>
              <a:noFill/>
            </p:spPr>
            <p:txBody>
              <a:bodyPr wrap="square" lIns="53975" tIns="53975" rIns="53975" bIns="53975" rtlCol="0" anchor="ctr">
                <a:no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城山トラストタワー</a:t>
                </a:r>
              </a:p>
            </p:txBody>
          </p:sp>
          <p:sp>
            <p:nvSpPr>
              <p:cNvPr id="383" name="テキスト ボックス 382">
                <a:extLst>
                  <a:ext uri="{FF2B5EF4-FFF2-40B4-BE49-F238E27FC236}">
                    <a16:creationId xmlns:a16="http://schemas.microsoft.com/office/drawing/2014/main" id="{E87846C8-50A7-46BA-AC46-B8E0520EAB30}"/>
                  </a:ext>
                </a:extLst>
              </p:cNvPr>
              <p:cNvSpPr txBox="1"/>
              <p:nvPr/>
            </p:nvSpPr>
            <p:spPr>
              <a:xfrm>
                <a:off x="4931866" y="1352712"/>
                <a:ext cx="689612" cy="246221"/>
              </a:xfrm>
              <a:prstGeom prst="rect">
                <a:avLst/>
              </a:prstGeom>
              <a:noFill/>
            </p:spPr>
            <p:txBody>
              <a:bodyPr wrap="none" tIns="0" bIns="0"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愛宕グリーン</a:t>
                </a:r>
                <a:br>
                  <a:rPr kumimoji="1" lang="en-US" altLang="ja-JP"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ヒルズ</a:t>
                </a:r>
              </a:p>
            </p:txBody>
          </p:sp>
          <p:sp>
            <p:nvSpPr>
              <p:cNvPr id="384" name="テキスト ボックス 383">
                <a:extLst>
                  <a:ext uri="{FF2B5EF4-FFF2-40B4-BE49-F238E27FC236}">
                    <a16:creationId xmlns:a16="http://schemas.microsoft.com/office/drawing/2014/main" id="{66F7AF8C-38FE-4C83-A86F-F6A3BF442834}"/>
                  </a:ext>
                </a:extLst>
              </p:cNvPr>
              <p:cNvSpPr txBox="1"/>
              <p:nvPr/>
            </p:nvSpPr>
            <p:spPr>
              <a:xfrm>
                <a:off x="5558199" y="1716495"/>
                <a:ext cx="410369" cy="246221"/>
              </a:xfrm>
              <a:prstGeom prst="rect">
                <a:avLst/>
              </a:prstGeom>
              <a:noFill/>
            </p:spPr>
            <p:txBody>
              <a:bodyPr wrap="none" lIns="0" tIns="0" rIns="0" bIns="0"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慈恵医大</a:t>
                </a:r>
                <a:br>
                  <a:rPr kumimoji="1" lang="en-US" altLang="ja-JP"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付属病院</a:t>
                </a:r>
              </a:p>
            </p:txBody>
          </p:sp>
          <p:sp>
            <p:nvSpPr>
              <p:cNvPr id="385" name="テキスト ボックス 384">
                <a:extLst>
                  <a:ext uri="{FF2B5EF4-FFF2-40B4-BE49-F238E27FC236}">
                    <a16:creationId xmlns:a16="http://schemas.microsoft.com/office/drawing/2014/main" id="{5EF375F0-8782-4323-880D-FD27B63FD6C5}"/>
                  </a:ext>
                </a:extLst>
              </p:cNvPr>
              <p:cNvSpPr txBox="1"/>
              <p:nvPr/>
            </p:nvSpPr>
            <p:spPr>
              <a:xfrm>
                <a:off x="4964870" y="2546350"/>
                <a:ext cx="538609" cy="246221"/>
              </a:xfrm>
              <a:prstGeom prst="rect">
                <a:avLst/>
              </a:prstGeom>
              <a:noFill/>
            </p:spPr>
            <p:txBody>
              <a:bodyPr wrap="none" lIns="0" tIns="0" rIns="0" bIns="0"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東京</a:t>
                </a:r>
                <a:br>
                  <a:rPr kumimoji="1" lang="en-US" altLang="ja-JP"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プリンスホテル</a:t>
                </a:r>
              </a:p>
            </p:txBody>
          </p:sp>
          <p:sp>
            <p:nvSpPr>
              <p:cNvPr id="386" name="テキスト ボックス 385">
                <a:extLst>
                  <a:ext uri="{FF2B5EF4-FFF2-40B4-BE49-F238E27FC236}">
                    <a16:creationId xmlns:a16="http://schemas.microsoft.com/office/drawing/2014/main" id="{F8B1C992-6D2B-4C96-9F5E-99133F0C3CEB}"/>
                  </a:ext>
                </a:extLst>
              </p:cNvPr>
              <p:cNvSpPr txBox="1"/>
              <p:nvPr/>
            </p:nvSpPr>
            <p:spPr>
              <a:xfrm>
                <a:off x="3926573" y="2667001"/>
                <a:ext cx="436017" cy="123111"/>
              </a:xfrm>
              <a:prstGeom prst="rect">
                <a:avLst/>
              </a:prstGeom>
              <a:noFill/>
            </p:spPr>
            <p:txBody>
              <a:bodyPr wrap="none" lIns="0" tIns="0" rIns="0" bIns="0"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東京タワー</a:t>
                </a:r>
              </a:p>
            </p:txBody>
          </p:sp>
          <p:sp>
            <p:nvSpPr>
              <p:cNvPr id="387" name="テキスト ボックス 386">
                <a:extLst>
                  <a:ext uri="{FF2B5EF4-FFF2-40B4-BE49-F238E27FC236}">
                    <a16:creationId xmlns:a16="http://schemas.microsoft.com/office/drawing/2014/main" id="{F21FF46E-74AF-40D3-95DD-BBF4BB6038F6}"/>
                  </a:ext>
                </a:extLst>
              </p:cNvPr>
              <p:cNvSpPr txBox="1"/>
              <p:nvPr/>
            </p:nvSpPr>
            <p:spPr>
              <a:xfrm>
                <a:off x="4046284" y="2282835"/>
                <a:ext cx="577081" cy="246221"/>
              </a:xfrm>
              <a:prstGeom prst="rect">
                <a:avLst/>
              </a:prstGeom>
              <a:noFill/>
            </p:spPr>
            <p:txBody>
              <a:bodyPr wrap="none" lIns="0" tIns="0" rIns="0" bIns="0"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800" b="1"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t>オランダヒルズ</a:t>
                </a:r>
                <a:br>
                  <a:rPr kumimoji="1" lang="en-US" altLang="ja-JP" sz="800" b="1"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br>
                <a:r>
                  <a:rPr kumimoji="1" lang="ja-JP" altLang="en-US" sz="800" b="1"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t>森タワー</a:t>
                </a:r>
              </a:p>
            </p:txBody>
          </p:sp>
          <p:sp>
            <p:nvSpPr>
              <p:cNvPr id="388" name="テキスト ボックス 387">
                <a:extLst>
                  <a:ext uri="{FF2B5EF4-FFF2-40B4-BE49-F238E27FC236}">
                    <a16:creationId xmlns:a16="http://schemas.microsoft.com/office/drawing/2014/main" id="{A2559373-576A-44FA-9D61-660D079A9730}"/>
                  </a:ext>
                </a:extLst>
              </p:cNvPr>
              <p:cNvSpPr txBox="1"/>
              <p:nvPr/>
            </p:nvSpPr>
            <p:spPr>
              <a:xfrm>
                <a:off x="4799988" y="1889621"/>
                <a:ext cx="400110" cy="246221"/>
              </a:xfrm>
              <a:prstGeom prst="rect">
                <a:avLst/>
              </a:prstGeom>
              <a:noFill/>
            </p:spPr>
            <p:txBody>
              <a:bodyPr wrap="none" lIns="0" tIns="0" bIns="0"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オランダ</a:t>
                </a:r>
                <a:br>
                  <a:rPr kumimoji="1" lang="en-US" altLang="ja-JP"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大使館</a:t>
                </a:r>
              </a:p>
            </p:txBody>
          </p:sp>
          <p:cxnSp>
            <p:nvCxnSpPr>
              <p:cNvPr id="389" name="直線コネクタ 388">
                <a:extLst>
                  <a:ext uri="{FF2B5EF4-FFF2-40B4-BE49-F238E27FC236}">
                    <a16:creationId xmlns:a16="http://schemas.microsoft.com/office/drawing/2014/main" id="{0E0B4BA8-9C59-478A-B690-50ED673328BC}"/>
                  </a:ext>
                </a:extLst>
              </p:cNvPr>
              <p:cNvCxnSpPr/>
              <p:nvPr/>
            </p:nvCxnSpPr>
            <p:spPr>
              <a:xfrm flipH="1">
                <a:off x="5990140" y="2074699"/>
                <a:ext cx="312332" cy="500337"/>
              </a:xfrm>
              <a:prstGeom prst="line">
                <a:avLst/>
              </a:prstGeom>
              <a:noFill/>
              <a:ln w="57150" cap="flat" cmpd="sng" algn="ctr">
                <a:solidFill>
                  <a:srgbClr val="5A5A5A"/>
                </a:solidFill>
                <a:prstDash val="solid"/>
                <a:bevel/>
              </a:ln>
              <a:effectLst/>
            </p:spPr>
          </p:cxnSp>
          <p:cxnSp>
            <p:nvCxnSpPr>
              <p:cNvPr id="390" name="直線コネクタ 389">
                <a:extLst>
                  <a:ext uri="{FF2B5EF4-FFF2-40B4-BE49-F238E27FC236}">
                    <a16:creationId xmlns:a16="http://schemas.microsoft.com/office/drawing/2014/main" id="{5E62F74B-602C-4412-A4BD-1410043D3675}"/>
                  </a:ext>
                </a:extLst>
              </p:cNvPr>
              <p:cNvCxnSpPr/>
              <p:nvPr/>
            </p:nvCxnSpPr>
            <p:spPr>
              <a:xfrm flipH="1">
                <a:off x="4318502" y="1514888"/>
                <a:ext cx="172218" cy="275883"/>
              </a:xfrm>
              <a:prstGeom prst="line">
                <a:avLst/>
              </a:prstGeom>
              <a:noFill/>
              <a:ln w="57150" cap="flat" cmpd="sng" algn="ctr">
                <a:solidFill>
                  <a:srgbClr val="5A5A5A"/>
                </a:solidFill>
                <a:prstDash val="solid"/>
                <a:bevel/>
              </a:ln>
              <a:effectLst/>
            </p:spPr>
          </p:cxnSp>
          <p:cxnSp>
            <p:nvCxnSpPr>
              <p:cNvPr id="391" name="直線コネクタ 390">
                <a:extLst>
                  <a:ext uri="{FF2B5EF4-FFF2-40B4-BE49-F238E27FC236}">
                    <a16:creationId xmlns:a16="http://schemas.microsoft.com/office/drawing/2014/main" id="{985A90C1-EE8B-46DF-A54C-46CA257DEB1C}"/>
                  </a:ext>
                </a:extLst>
              </p:cNvPr>
              <p:cNvCxnSpPr/>
              <p:nvPr/>
            </p:nvCxnSpPr>
            <p:spPr>
              <a:xfrm flipH="1">
                <a:off x="5826282" y="1555750"/>
                <a:ext cx="809468" cy="1281857"/>
              </a:xfrm>
              <a:prstGeom prst="line">
                <a:avLst/>
              </a:prstGeom>
              <a:noFill/>
              <a:ln w="9525" cap="rnd" cmpd="sng" algn="ctr">
                <a:solidFill>
                  <a:srgbClr val="5A5A5A"/>
                </a:solidFill>
                <a:prstDash val="sysDot"/>
                <a:round/>
              </a:ln>
              <a:effectLst/>
            </p:spPr>
          </p:cxnSp>
          <p:sp>
            <p:nvSpPr>
              <p:cNvPr id="392" name="フリーフォーム 220">
                <a:extLst>
                  <a:ext uri="{FF2B5EF4-FFF2-40B4-BE49-F238E27FC236}">
                    <a16:creationId xmlns:a16="http://schemas.microsoft.com/office/drawing/2014/main" id="{2CF794C7-2FDA-4632-90EA-A168C175E2F5}"/>
                  </a:ext>
                </a:extLst>
              </p:cNvPr>
              <p:cNvSpPr/>
              <p:nvPr/>
            </p:nvSpPr>
            <p:spPr>
              <a:xfrm>
                <a:off x="3422651" y="1136651"/>
                <a:ext cx="1317624" cy="1427302"/>
              </a:xfrm>
              <a:custGeom>
                <a:avLst/>
                <a:gdLst>
                  <a:gd name="connsiteX0" fmla="*/ 1264920 w 1264920"/>
                  <a:gd name="connsiteY0" fmla="*/ 0 h 1440180"/>
                  <a:gd name="connsiteX1" fmla="*/ 388620 w 1264920"/>
                  <a:gd name="connsiteY1" fmla="*/ 1440180 h 1440180"/>
                  <a:gd name="connsiteX2" fmla="*/ 7620 w 1264920"/>
                  <a:gd name="connsiteY2" fmla="*/ 1333500 h 1440180"/>
                  <a:gd name="connsiteX3" fmla="*/ 0 w 1264920"/>
                  <a:gd name="connsiteY3" fmla="*/ 1333500 h 1440180"/>
                  <a:gd name="connsiteX0" fmla="*/ 1264920 w 1264920"/>
                  <a:gd name="connsiteY0" fmla="*/ 0 h 1662430"/>
                  <a:gd name="connsiteX1" fmla="*/ 388620 w 1264920"/>
                  <a:gd name="connsiteY1" fmla="*/ 1440180 h 1662430"/>
                  <a:gd name="connsiteX2" fmla="*/ 7620 w 1264920"/>
                  <a:gd name="connsiteY2" fmla="*/ 1333500 h 1662430"/>
                  <a:gd name="connsiteX3" fmla="*/ 0 w 1264920"/>
                  <a:gd name="connsiteY3" fmla="*/ 1333500 h 1662430"/>
                  <a:gd name="connsiteX0" fmla="*/ 1264920 w 1264920"/>
                  <a:gd name="connsiteY0" fmla="*/ 0 h 1440180"/>
                  <a:gd name="connsiteX1" fmla="*/ 388620 w 1264920"/>
                  <a:gd name="connsiteY1" fmla="*/ 1440180 h 1440180"/>
                  <a:gd name="connsiteX2" fmla="*/ 7620 w 1264920"/>
                  <a:gd name="connsiteY2" fmla="*/ 1333500 h 1440180"/>
                  <a:gd name="connsiteX3" fmla="*/ 0 w 1264920"/>
                  <a:gd name="connsiteY3" fmla="*/ 1333500 h 1440180"/>
                  <a:gd name="connsiteX0" fmla="*/ 1264920 w 1264920"/>
                  <a:gd name="connsiteY0" fmla="*/ 0 h 1415415"/>
                  <a:gd name="connsiteX1" fmla="*/ 379914 w 1264920"/>
                  <a:gd name="connsiteY1" fmla="*/ 1415415 h 1415415"/>
                  <a:gd name="connsiteX2" fmla="*/ 7620 w 1264920"/>
                  <a:gd name="connsiteY2" fmla="*/ 1333500 h 1415415"/>
                  <a:gd name="connsiteX3" fmla="*/ 0 w 1264920"/>
                  <a:gd name="connsiteY3" fmla="*/ 1333500 h 1415415"/>
                  <a:gd name="connsiteX0" fmla="*/ 1264920 w 1264920"/>
                  <a:gd name="connsiteY0" fmla="*/ 0 h 1440180"/>
                  <a:gd name="connsiteX1" fmla="*/ 379914 w 1264920"/>
                  <a:gd name="connsiteY1" fmla="*/ 1415415 h 1440180"/>
                  <a:gd name="connsiteX2" fmla="*/ 7620 w 1264920"/>
                  <a:gd name="connsiteY2" fmla="*/ 1333500 h 1440180"/>
                  <a:gd name="connsiteX3" fmla="*/ 0 w 1264920"/>
                  <a:gd name="connsiteY3" fmla="*/ 1333500 h 1440180"/>
                  <a:gd name="connsiteX0" fmla="*/ 1264920 w 1264920"/>
                  <a:gd name="connsiteY0" fmla="*/ 0 h 1440180"/>
                  <a:gd name="connsiteX1" fmla="*/ 379914 w 1264920"/>
                  <a:gd name="connsiteY1" fmla="*/ 1415415 h 1440180"/>
                  <a:gd name="connsiteX2" fmla="*/ 7620 w 1264920"/>
                  <a:gd name="connsiteY2" fmla="*/ 1333500 h 1440180"/>
                  <a:gd name="connsiteX3" fmla="*/ 0 w 1264920"/>
                  <a:gd name="connsiteY3" fmla="*/ 1333500 h 1440180"/>
                  <a:gd name="connsiteX0" fmla="*/ 1264920 w 1264920"/>
                  <a:gd name="connsiteY0" fmla="*/ 0 h 1427956"/>
                  <a:gd name="connsiteX1" fmla="*/ 379914 w 1264920"/>
                  <a:gd name="connsiteY1" fmla="*/ 1415415 h 1427956"/>
                  <a:gd name="connsiteX2" fmla="*/ 7620 w 1264920"/>
                  <a:gd name="connsiteY2" fmla="*/ 1333500 h 1427956"/>
                  <a:gd name="connsiteX3" fmla="*/ 0 w 1264920"/>
                  <a:gd name="connsiteY3" fmla="*/ 1333500 h 1427956"/>
                  <a:gd name="connsiteX0" fmla="*/ 1264920 w 1264920"/>
                  <a:gd name="connsiteY0" fmla="*/ 0 h 1431131"/>
                  <a:gd name="connsiteX1" fmla="*/ 379914 w 1264920"/>
                  <a:gd name="connsiteY1" fmla="*/ 1415415 h 1431131"/>
                  <a:gd name="connsiteX2" fmla="*/ 7620 w 1264920"/>
                  <a:gd name="connsiteY2" fmla="*/ 1333500 h 1431131"/>
                  <a:gd name="connsiteX3" fmla="*/ 0 w 1264920"/>
                  <a:gd name="connsiteY3" fmla="*/ 1333500 h 1431131"/>
                  <a:gd name="connsiteX0" fmla="*/ 1264920 w 1264920"/>
                  <a:gd name="connsiteY0" fmla="*/ 0 h 1446847"/>
                  <a:gd name="connsiteX1" fmla="*/ 386531 w 1264920"/>
                  <a:gd name="connsiteY1" fmla="*/ 1431131 h 1446847"/>
                  <a:gd name="connsiteX2" fmla="*/ 7620 w 1264920"/>
                  <a:gd name="connsiteY2" fmla="*/ 1333500 h 1446847"/>
                  <a:gd name="connsiteX3" fmla="*/ 0 w 1264920"/>
                  <a:gd name="connsiteY3" fmla="*/ 1333500 h 1446847"/>
                  <a:gd name="connsiteX0" fmla="*/ 1264920 w 1264920"/>
                  <a:gd name="connsiteY0" fmla="*/ 0 h 1449362"/>
                  <a:gd name="connsiteX1" fmla="*/ 386531 w 1264920"/>
                  <a:gd name="connsiteY1" fmla="*/ 1431131 h 1449362"/>
                  <a:gd name="connsiteX2" fmla="*/ 7620 w 1264920"/>
                  <a:gd name="connsiteY2" fmla="*/ 1333500 h 1449362"/>
                  <a:gd name="connsiteX3" fmla="*/ 0 w 1264920"/>
                  <a:gd name="connsiteY3" fmla="*/ 1333500 h 1449362"/>
                  <a:gd name="connsiteX0" fmla="*/ 1264920 w 1264920"/>
                  <a:gd name="connsiteY0" fmla="*/ 0 h 1449362"/>
                  <a:gd name="connsiteX1" fmla="*/ 386531 w 1264920"/>
                  <a:gd name="connsiteY1" fmla="*/ 1431131 h 1449362"/>
                  <a:gd name="connsiteX2" fmla="*/ 7620 w 1264920"/>
                  <a:gd name="connsiteY2" fmla="*/ 1333500 h 1449362"/>
                  <a:gd name="connsiteX3" fmla="*/ 0 w 1264920"/>
                  <a:gd name="connsiteY3" fmla="*/ 1333500 h 1449362"/>
                  <a:gd name="connsiteX0" fmla="*/ 1264920 w 1264920"/>
                  <a:gd name="connsiteY0" fmla="*/ 0 h 1443964"/>
                  <a:gd name="connsiteX1" fmla="*/ 386531 w 1264920"/>
                  <a:gd name="connsiteY1" fmla="*/ 1425733 h 1443964"/>
                  <a:gd name="connsiteX2" fmla="*/ 7620 w 1264920"/>
                  <a:gd name="connsiteY2" fmla="*/ 1333500 h 1443964"/>
                  <a:gd name="connsiteX3" fmla="*/ 0 w 1264920"/>
                  <a:gd name="connsiteY3" fmla="*/ 1333500 h 1443964"/>
                  <a:gd name="connsiteX0" fmla="*/ 1264920 w 1264920"/>
                  <a:gd name="connsiteY0" fmla="*/ 0 h 1437779"/>
                  <a:gd name="connsiteX1" fmla="*/ 386531 w 1264920"/>
                  <a:gd name="connsiteY1" fmla="*/ 1425733 h 1437779"/>
                  <a:gd name="connsiteX2" fmla="*/ 7620 w 1264920"/>
                  <a:gd name="connsiteY2" fmla="*/ 1333500 h 1437779"/>
                  <a:gd name="connsiteX3" fmla="*/ 0 w 1264920"/>
                  <a:gd name="connsiteY3" fmla="*/ 1333500 h 1437779"/>
                  <a:gd name="connsiteX0" fmla="*/ 1264920 w 1264920"/>
                  <a:gd name="connsiteY0" fmla="*/ 0 h 1437779"/>
                  <a:gd name="connsiteX1" fmla="*/ 386531 w 1264920"/>
                  <a:gd name="connsiteY1" fmla="*/ 1425733 h 1437779"/>
                  <a:gd name="connsiteX2" fmla="*/ 7620 w 1264920"/>
                  <a:gd name="connsiteY2" fmla="*/ 1333500 h 1437779"/>
                  <a:gd name="connsiteX3" fmla="*/ 0 w 1264920"/>
                  <a:gd name="connsiteY3" fmla="*/ 1333500 h 1437779"/>
                  <a:gd name="connsiteX0" fmla="*/ 1264920 w 1264920"/>
                  <a:gd name="connsiteY0" fmla="*/ 0 h 1421007"/>
                  <a:gd name="connsiteX1" fmla="*/ 374727 w 1264920"/>
                  <a:gd name="connsiteY1" fmla="*/ 1408961 h 1421007"/>
                  <a:gd name="connsiteX2" fmla="*/ 7620 w 1264920"/>
                  <a:gd name="connsiteY2" fmla="*/ 1333500 h 1421007"/>
                  <a:gd name="connsiteX3" fmla="*/ 0 w 1264920"/>
                  <a:gd name="connsiteY3" fmla="*/ 1333500 h 1421007"/>
                  <a:gd name="connsiteX0" fmla="*/ 1264920 w 1264920"/>
                  <a:gd name="connsiteY0" fmla="*/ 0 h 1421007"/>
                  <a:gd name="connsiteX1" fmla="*/ 374727 w 1264920"/>
                  <a:gd name="connsiteY1" fmla="*/ 1408961 h 1421007"/>
                  <a:gd name="connsiteX2" fmla="*/ 7620 w 1264920"/>
                  <a:gd name="connsiteY2" fmla="*/ 1333500 h 1421007"/>
                  <a:gd name="connsiteX3" fmla="*/ 0 w 1264920"/>
                  <a:gd name="connsiteY3" fmla="*/ 1333500 h 1421007"/>
                  <a:gd name="connsiteX0" fmla="*/ 1264920 w 1264920"/>
                  <a:gd name="connsiteY0" fmla="*/ 0 h 1421007"/>
                  <a:gd name="connsiteX1" fmla="*/ 374727 w 1264920"/>
                  <a:gd name="connsiteY1" fmla="*/ 1408961 h 1421007"/>
                  <a:gd name="connsiteX2" fmla="*/ 7620 w 1264920"/>
                  <a:gd name="connsiteY2" fmla="*/ 1333500 h 1421007"/>
                  <a:gd name="connsiteX3" fmla="*/ 0 w 1264920"/>
                  <a:gd name="connsiteY3" fmla="*/ 1333500 h 1421007"/>
                  <a:gd name="connsiteX0" fmla="*/ 1264920 w 1264920"/>
                  <a:gd name="connsiteY0" fmla="*/ 0 h 1436182"/>
                  <a:gd name="connsiteX1" fmla="*/ 374727 w 1264920"/>
                  <a:gd name="connsiteY1" fmla="*/ 1408961 h 1436182"/>
                  <a:gd name="connsiteX2" fmla="*/ 7620 w 1264920"/>
                  <a:gd name="connsiteY2" fmla="*/ 1333500 h 1436182"/>
                  <a:gd name="connsiteX3" fmla="*/ 0 w 1264920"/>
                  <a:gd name="connsiteY3" fmla="*/ 1333500 h 1436182"/>
                </a:gdLst>
                <a:ahLst/>
                <a:cxnLst>
                  <a:cxn ang="0">
                    <a:pos x="connsiteX0" y="connsiteY0"/>
                  </a:cxn>
                  <a:cxn ang="0">
                    <a:pos x="connsiteX1" y="connsiteY1"/>
                  </a:cxn>
                  <a:cxn ang="0">
                    <a:pos x="connsiteX2" y="connsiteY2"/>
                  </a:cxn>
                  <a:cxn ang="0">
                    <a:pos x="connsiteX3" y="connsiteY3"/>
                  </a:cxn>
                </a:cxnLst>
                <a:rect l="l" t="t" r="r" b="b"/>
                <a:pathLst>
                  <a:path w="1264920" h="1436182">
                    <a:moveTo>
                      <a:pt x="1264920" y="0"/>
                    </a:moveTo>
                    <a:cubicBezTo>
                      <a:pt x="965915" y="481657"/>
                      <a:pt x="453472" y="1310822"/>
                      <a:pt x="374727" y="1408961"/>
                    </a:cubicBezTo>
                    <a:cubicBezTo>
                      <a:pt x="307959" y="1436182"/>
                      <a:pt x="72390" y="1351280"/>
                      <a:pt x="7620" y="1333500"/>
                    </a:cubicBezTo>
                    <a:lnTo>
                      <a:pt x="0" y="1333500"/>
                    </a:lnTo>
                  </a:path>
                </a:pathLst>
              </a:custGeom>
              <a:noFill/>
              <a:ln w="9525" cap="rnd" cmpd="sng" algn="ctr">
                <a:solidFill>
                  <a:srgbClr val="5A5A5A"/>
                </a:solidFill>
                <a:prstDash val="sysDot"/>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93" name="テキスト ボックス 392">
                <a:extLst>
                  <a:ext uri="{FF2B5EF4-FFF2-40B4-BE49-F238E27FC236}">
                    <a16:creationId xmlns:a16="http://schemas.microsoft.com/office/drawing/2014/main" id="{D290517D-565B-4EB9-A0EC-A4C7D194DA90}"/>
                  </a:ext>
                </a:extLst>
              </p:cNvPr>
              <p:cNvSpPr txBox="1"/>
              <p:nvPr/>
            </p:nvSpPr>
            <p:spPr>
              <a:xfrm rot="1734889">
                <a:off x="5974545" y="1576521"/>
                <a:ext cx="307777" cy="1118255"/>
              </a:xfrm>
              <a:prstGeom prst="rect">
                <a:avLst/>
              </a:prstGeom>
              <a:noFill/>
            </p:spPr>
            <p:txBody>
              <a:bodyPr vert="eaVert" wrap="non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都営三田線　御成門駅</a:t>
                </a:r>
              </a:p>
            </p:txBody>
          </p:sp>
          <p:sp>
            <p:nvSpPr>
              <p:cNvPr id="394" name="テキスト ボックス 393">
                <a:extLst>
                  <a:ext uri="{FF2B5EF4-FFF2-40B4-BE49-F238E27FC236}">
                    <a16:creationId xmlns:a16="http://schemas.microsoft.com/office/drawing/2014/main" id="{F368103F-0B89-4660-AC1C-567273716895}"/>
                  </a:ext>
                </a:extLst>
              </p:cNvPr>
              <p:cNvSpPr txBox="1"/>
              <p:nvPr/>
            </p:nvSpPr>
            <p:spPr>
              <a:xfrm rot="1734889">
                <a:off x="3534652" y="2364887"/>
                <a:ext cx="292388" cy="361637"/>
              </a:xfrm>
              <a:prstGeom prst="rect">
                <a:avLst/>
              </a:prstGeom>
              <a:noFill/>
            </p:spPr>
            <p:txBody>
              <a:bodyPr vert="eaVert" wrap="non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7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六本木</a:t>
                </a:r>
              </a:p>
            </p:txBody>
          </p:sp>
          <p:sp>
            <p:nvSpPr>
              <p:cNvPr id="395" name="テキスト ボックス 394">
                <a:extLst>
                  <a:ext uri="{FF2B5EF4-FFF2-40B4-BE49-F238E27FC236}">
                    <a16:creationId xmlns:a16="http://schemas.microsoft.com/office/drawing/2014/main" id="{E7034FE8-B491-4A56-875A-CC605CDC6617}"/>
                  </a:ext>
                </a:extLst>
              </p:cNvPr>
              <p:cNvSpPr txBox="1"/>
              <p:nvPr/>
            </p:nvSpPr>
            <p:spPr>
              <a:xfrm rot="1734889">
                <a:off x="4383026" y="1056613"/>
                <a:ext cx="292388" cy="361637"/>
              </a:xfrm>
              <a:prstGeom prst="rect">
                <a:avLst/>
              </a:prstGeom>
              <a:noFill/>
            </p:spPr>
            <p:txBody>
              <a:bodyPr vert="eaVert" wrap="non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7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虎ノ門</a:t>
                </a:r>
              </a:p>
            </p:txBody>
          </p:sp>
          <p:sp>
            <p:nvSpPr>
              <p:cNvPr id="396" name="テキスト ボックス 395">
                <a:extLst>
                  <a:ext uri="{FF2B5EF4-FFF2-40B4-BE49-F238E27FC236}">
                    <a16:creationId xmlns:a16="http://schemas.microsoft.com/office/drawing/2014/main" id="{4DC7F206-2CEF-4E88-B891-CE1071C580F2}"/>
                  </a:ext>
                </a:extLst>
              </p:cNvPr>
              <p:cNvSpPr txBox="1"/>
              <p:nvPr/>
            </p:nvSpPr>
            <p:spPr>
              <a:xfrm rot="1891475">
                <a:off x="3675162" y="2349966"/>
                <a:ext cx="307777" cy="502702"/>
              </a:xfrm>
              <a:prstGeom prst="rect">
                <a:avLst/>
              </a:prstGeom>
              <a:noFill/>
            </p:spPr>
            <p:txBody>
              <a:bodyPr vert="eaVert" wrap="non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桜田通り</a:t>
                </a:r>
              </a:p>
            </p:txBody>
          </p:sp>
          <p:sp>
            <p:nvSpPr>
              <p:cNvPr id="397" name="テキスト ボックス 396">
                <a:extLst>
                  <a:ext uri="{FF2B5EF4-FFF2-40B4-BE49-F238E27FC236}">
                    <a16:creationId xmlns:a16="http://schemas.microsoft.com/office/drawing/2014/main" id="{4599A71D-4D21-4156-A47A-1C8C3D4EE27F}"/>
                  </a:ext>
                </a:extLst>
              </p:cNvPr>
              <p:cNvSpPr txBox="1"/>
              <p:nvPr/>
            </p:nvSpPr>
            <p:spPr>
              <a:xfrm rot="1734889">
                <a:off x="5934016" y="2439834"/>
                <a:ext cx="307777" cy="400110"/>
              </a:xfrm>
              <a:prstGeom prst="rect">
                <a:avLst/>
              </a:prstGeom>
              <a:noFill/>
            </p:spPr>
            <p:txBody>
              <a:bodyPr vert="eaVert" wrap="non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芝公園</a:t>
                </a:r>
              </a:p>
            </p:txBody>
          </p:sp>
          <p:sp>
            <p:nvSpPr>
              <p:cNvPr id="398" name="二等辺三角形 397">
                <a:extLst>
                  <a:ext uri="{FF2B5EF4-FFF2-40B4-BE49-F238E27FC236}">
                    <a16:creationId xmlns:a16="http://schemas.microsoft.com/office/drawing/2014/main" id="{3C24160B-CF38-455A-BB69-4747E621B726}"/>
                  </a:ext>
                </a:extLst>
              </p:cNvPr>
              <p:cNvSpPr/>
              <p:nvPr/>
            </p:nvSpPr>
            <p:spPr>
              <a:xfrm rot="1740000">
                <a:off x="4579814" y="1070473"/>
                <a:ext cx="69850" cy="45719"/>
              </a:xfrm>
              <a:prstGeom prst="triangle">
                <a:avLst/>
              </a:prstGeom>
              <a:solidFill>
                <a:srgbClr val="5A5A5A"/>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399" name="二等辺三角形 398">
                <a:extLst>
                  <a:ext uri="{FF2B5EF4-FFF2-40B4-BE49-F238E27FC236}">
                    <a16:creationId xmlns:a16="http://schemas.microsoft.com/office/drawing/2014/main" id="{7B695597-9697-439E-84F4-2F6AB43D221B}"/>
                  </a:ext>
                </a:extLst>
              </p:cNvPr>
              <p:cNvSpPr/>
              <p:nvPr/>
            </p:nvSpPr>
            <p:spPr>
              <a:xfrm rot="1740000" flipH="1" flipV="1">
                <a:off x="3556397" y="2681759"/>
                <a:ext cx="69850" cy="45719"/>
              </a:xfrm>
              <a:prstGeom prst="triangle">
                <a:avLst/>
              </a:prstGeom>
              <a:solidFill>
                <a:srgbClr val="5A5A5A"/>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400" name="二等辺三角形 399">
                <a:extLst>
                  <a:ext uri="{FF2B5EF4-FFF2-40B4-BE49-F238E27FC236}">
                    <a16:creationId xmlns:a16="http://schemas.microsoft.com/office/drawing/2014/main" id="{48C667F2-7974-48B1-BABD-254B7EB7EC6C}"/>
                  </a:ext>
                </a:extLst>
              </p:cNvPr>
              <p:cNvSpPr/>
              <p:nvPr/>
            </p:nvSpPr>
            <p:spPr>
              <a:xfrm rot="1740000" flipH="1" flipV="1">
                <a:off x="5961721" y="2772136"/>
                <a:ext cx="69850" cy="45719"/>
              </a:xfrm>
              <a:prstGeom prst="triangle">
                <a:avLst/>
              </a:prstGeom>
              <a:solidFill>
                <a:srgbClr val="5A5A5A"/>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cxnSp>
            <p:nvCxnSpPr>
              <p:cNvPr id="401" name="直線コネクタ 400">
                <a:extLst>
                  <a:ext uri="{FF2B5EF4-FFF2-40B4-BE49-F238E27FC236}">
                    <a16:creationId xmlns:a16="http://schemas.microsoft.com/office/drawing/2014/main" id="{457F0ECB-2590-43F8-A268-F3F19879FAE0}"/>
                  </a:ext>
                </a:extLst>
              </p:cNvPr>
              <p:cNvCxnSpPr/>
              <p:nvPr/>
            </p:nvCxnSpPr>
            <p:spPr>
              <a:xfrm flipH="1">
                <a:off x="4086225" y="1289050"/>
                <a:ext cx="165100" cy="276225"/>
              </a:xfrm>
              <a:prstGeom prst="line">
                <a:avLst/>
              </a:prstGeom>
              <a:noFill/>
              <a:ln w="12700" cap="flat" cmpd="sng" algn="ctr">
                <a:solidFill>
                  <a:srgbClr val="808080">
                    <a:lumMod val="40000"/>
                    <a:lumOff val="60000"/>
                  </a:srgbClr>
                </a:solidFill>
                <a:prstDash val="solid"/>
              </a:ln>
              <a:effectLst/>
            </p:spPr>
          </p:cxnSp>
          <p:grpSp>
            <p:nvGrpSpPr>
              <p:cNvPr id="402" name="グループ化 303">
                <a:extLst>
                  <a:ext uri="{FF2B5EF4-FFF2-40B4-BE49-F238E27FC236}">
                    <a16:creationId xmlns:a16="http://schemas.microsoft.com/office/drawing/2014/main" id="{7F84E569-9A12-40B9-982E-CB2339754BDA}"/>
                  </a:ext>
                </a:extLst>
              </p:cNvPr>
              <p:cNvGrpSpPr/>
              <p:nvPr/>
            </p:nvGrpSpPr>
            <p:grpSpPr>
              <a:xfrm>
                <a:off x="6403492" y="2519137"/>
                <a:ext cx="247184" cy="268287"/>
                <a:chOff x="6286499" y="2571750"/>
                <a:chExt cx="247184" cy="268287"/>
              </a:xfrm>
            </p:grpSpPr>
            <p:grpSp>
              <p:nvGrpSpPr>
                <p:cNvPr id="407" name="グループ化 301">
                  <a:extLst>
                    <a:ext uri="{FF2B5EF4-FFF2-40B4-BE49-F238E27FC236}">
                      <a16:creationId xmlns:a16="http://schemas.microsoft.com/office/drawing/2014/main" id="{7F3B1503-20AF-40D7-8E2B-B6C849A813B4}"/>
                    </a:ext>
                  </a:extLst>
                </p:cNvPr>
                <p:cNvGrpSpPr/>
                <p:nvPr/>
              </p:nvGrpSpPr>
              <p:grpSpPr>
                <a:xfrm>
                  <a:off x="6329845" y="2695575"/>
                  <a:ext cx="144462" cy="144462"/>
                  <a:chOff x="6319838" y="2695575"/>
                  <a:chExt cx="144462" cy="144462"/>
                </a:xfrm>
              </p:grpSpPr>
              <p:sp>
                <p:nvSpPr>
                  <p:cNvPr id="409" name="円/楕円 255">
                    <a:extLst>
                      <a:ext uri="{FF2B5EF4-FFF2-40B4-BE49-F238E27FC236}">
                        <a16:creationId xmlns:a16="http://schemas.microsoft.com/office/drawing/2014/main" id="{A69A6654-7809-402C-99FC-2F015EAEB09A}"/>
                      </a:ext>
                    </a:extLst>
                  </p:cNvPr>
                  <p:cNvSpPr/>
                  <p:nvPr/>
                </p:nvSpPr>
                <p:spPr>
                  <a:xfrm>
                    <a:off x="6319838" y="2695575"/>
                    <a:ext cx="144462" cy="144462"/>
                  </a:xfrm>
                  <a:prstGeom prst="ellipse">
                    <a:avLst/>
                  </a:prstGeom>
                  <a:solidFill>
                    <a:srgbClr val="DADADA"/>
                  </a:solidFill>
                  <a:ln w="3175" cap="flat" cmpd="sng" algn="ctr">
                    <a:solidFill>
                      <a:srgbClr val="80808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410" name="二等辺三角形 409">
                    <a:extLst>
                      <a:ext uri="{FF2B5EF4-FFF2-40B4-BE49-F238E27FC236}">
                        <a16:creationId xmlns:a16="http://schemas.microsoft.com/office/drawing/2014/main" id="{8B0AA318-9CBF-450E-8387-A30A1E40FFB9}"/>
                      </a:ext>
                    </a:extLst>
                  </p:cNvPr>
                  <p:cNvSpPr/>
                  <p:nvPr/>
                </p:nvSpPr>
                <p:spPr>
                  <a:xfrm>
                    <a:off x="6369210" y="2713831"/>
                    <a:ext cx="45719" cy="107950"/>
                  </a:xfrm>
                  <a:prstGeom prst="triangle">
                    <a:avLst/>
                  </a:prstGeom>
                  <a:solidFill>
                    <a:srgbClr val="808080"/>
                  </a:solidFill>
                  <a:ln w="31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grpSp>
            <p:sp>
              <p:nvSpPr>
                <p:cNvPr id="408" name="テキスト ボックス 407">
                  <a:extLst>
                    <a:ext uri="{FF2B5EF4-FFF2-40B4-BE49-F238E27FC236}">
                      <a16:creationId xmlns:a16="http://schemas.microsoft.com/office/drawing/2014/main" id="{9F9F77FA-7C9F-4509-A4A3-86CFD4D20F64}"/>
                    </a:ext>
                  </a:extLst>
                </p:cNvPr>
                <p:cNvSpPr txBox="1"/>
                <p:nvPr/>
              </p:nvSpPr>
              <p:spPr>
                <a:xfrm>
                  <a:off x="6286499" y="2571750"/>
                  <a:ext cx="247184" cy="184666"/>
                </a:xfrm>
                <a:prstGeom prst="rect">
                  <a:avLst/>
                </a:prstGeom>
                <a:noFill/>
              </p:spPr>
              <p:txBody>
                <a:bodyPr wrap="non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1" lang="en-US" altLang="ja-JP" sz="6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N</a:t>
                  </a:r>
                  <a:endParaRPr kumimoji="1" lang="ja-JP" altLang="en-US" sz="6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grpSp>
          <p:sp>
            <p:nvSpPr>
              <p:cNvPr id="403" name="正方形/長方形 402">
                <a:extLst>
                  <a:ext uri="{FF2B5EF4-FFF2-40B4-BE49-F238E27FC236}">
                    <a16:creationId xmlns:a16="http://schemas.microsoft.com/office/drawing/2014/main" id="{D988C47C-6E87-4C05-81E9-E9BCCBB416EC}"/>
                  </a:ext>
                </a:extLst>
              </p:cNvPr>
              <p:cNvSpPr/>
              <p:nvPr/>
            </p:nvSpPr>
            <p:spPr>
              <a:xfrm>
                <a:off x="3406898" y="1019743"/>
                <a:ext cx="3247902" cy="1844108"/>
              </a:xfrm>
              <a:prstGeom prst="rect">
                <a:avLst/>
              </a:prstGeom>
              <a:noFill/>
              <a:ln w="76200" cap="sq" cmpd="sng" algn="ctr">
                <a:solidFill>
                  <a:srgbClr val="E6E6E6"/>
                </a:solid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404" name="平行四辺形 403">
                <a:extLst>
                  <a:ext uri="{FF2B5EF4-FFF2-40B4-BE49-F238E27FC236}">
                    <a16:creationId xmlns:a16="http://schemas.microsoft.com/office/drawing/2014/main" id="{655212B4-07E7-41CC-8D3E-095B5DB9BE04}"/>
                  </a:ext>
                </a:extLst>
              </p:cNvPr>
              <p:cNvSpPr/>
              <p:nvPr/>
            </p:nvSpPr>
            <p:spPr>
              <a:xfrm rot="937290">
                <a:off x="5106051" y="1621330"/>
                <a:ext cx="277201" cy="237020"/>
              </a:xfrm>
              <a:prstGeom prst="parallelogram">
                <a:avLst>
                  <a:gd name="adj" fmla="val 23133"/>
                </a:avLst>
              </a:prstGeom>
              <a:solidFill>
                <a:srgbClr val="DEDEDE"/>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405" name="平行四辺形 404">
                <a:extLst>
                  <a:ext uri="{FF2B5EF4-FFF2-40B4-BE49-F238E27FC236}">
                    <a16:creationId xmlns:a16="http://schemas.microsoft.com/office/drawing/2014/main" id="{1307F8EF-2B3C-4BF4-A2AF-8D1837E90FFE}"/>
                  </a:ext>
                </a:extLst>
              </p:cNvPr>
              <p:cNvSpPr/>
              <p:nvPr/>
            </p:nvSpPr>
            <p:spPr>
              <a:xfrm rot="937290">
                <a:off x="4539205" y="1878202"/>
                <a:ext cx="217660" cy="287181"/>
              </a:xfrm>
              <a:prstGeom prst="parallelogram">
                <a:avLst>
                  <a:gd name="adj" fmla="val 38710"/>
                </a:avLst>
              </a:prstGeom>
              <a:solidFill>
                <a:srgbClr val="DEDEDE"/>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406" name="テキスト ボックス 405">
                <a:extLst>
                  <a:ext uri="{FF2B5EF4-FFF2-40B4-BE49-F238E27FC236}">
                    <a16:creationId xmlns:a16="http://schemas.microsoft.com/office/drawing/2014/main" id="{C5C58222-D693-4297-B54E-B27D8DAB5B53}"/>
                  </a:ext>
                </a:extLst>
              </p:cNvPr>
              <p:cNvSpPr txBox="1"/>
              <p:nvPr/>
            </p:nvSpPr>
            <p:spPr>
              <a:xfrm>
                <a:off x="3453603" y="1386620"/>
                <a:ext cx="953787" cy="355225"/>
              </a:xfrm>
              <a:prstGeom prst="rect">
                <a:avLst/>
              </a:prstGeom>
              <a:noFill/>
            </p:spPr>
            <p:txBody>
              <a:bodyPr vert="horz" wrap="none" lIns="53975" tIns="53975" rIns="53975" bIns="53975" rtlCol="0">
                <a:spAutoFit/>
              </a:bodyPr>
              <a:lstStyle/>
              <a:p>
                <a:pPr marL="0" marR="0" lvl="0" indent="0" algn="r" defTabSz="914400"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東京メトロ日比谷線</a:t>
                </a:r>
                <a:endParaRPr kumimoji="1" lang="en-US" altLang="ja-JP"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r" defTabSz="914400"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神谷町駅</a:t>
                </a:r>
              </a:p>
            </p:txBody>
          </p:sp>
        </p:grpSp>
        <p:sp>
          <p:nvSpPr>
            <p:cNvPr id="347" name="直方体 346">
              <a:extLst>
                <a:ext uri="{FF2B5EF4-FFF2-40B4-BE49-F238E27FC236}">
                  <a16:creationId xmlns:a16="http://schemas.microsoft.com/office/drawing/2014/main" id="{87D793D6-AA14-47CC-BE68-961B1927B667}"/>
                </a:ext>
              </a:extLst>
            </p:cNvPr>
            <p:cNvSpPr/>
            <p:nvPr/>
          </p:nvSpPr>
          <p:spPr bwMode="auto">
            <a:xfrm>
              <a:off x="4120946" y="1775704"/>
              <a:ext cx="314917" cy="312863"/>
            </a:xfrm>
            <a:prstGeom prst="cube">
              <a:avLst/>
            </a:prstGeom>
            <a:solidFill>
              <a:srgbClr val="FF0000"/>
            </a:solidFill>
            <a:ln w="9525" cap="flat" cmpd="sng" algn="ctr">
              <a:solidFill>
                <a:srgbClr val="FB826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48" name="円/楕円 112">
              <a:extLst>
                <a:ext uri="{FF2B5EF4-FFF2-40B4-BE49-F238E27FC236}">
                  <a16:creationId xmlns:a16="http://schemas.microsoft.com/office/drawing/2014/main" id="{32A7EDFA-D4D8-4A56-A9F4-D31BF4030BBE}"/>
                </a:ext>
              </a:extLst>
            </p:cNvPr>
            <p:cNvSpPr/>
            <p:nvPr/>
          </p:nvSpPr>
          <p:spPr>
            <a:xfrm>
              <a:off x="4327467" y="1574562"/>
              <a:ext cx="150444" cy="150444"/>
            </a:xfrm>
            <a:prstGeom prst="ellipse">
              <a:avLst/>
            </a:prstGeom>
            <a:solidFill>
              <a:srgbClr val="2A4C7A"/>
            </a:solidFill>
            <a:ln w="3175" cap="flat" cmpd="sng" algn="ctr">
              <a:solidFill>
                <a:srgbClr val="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en-US" altLang="ja-JP" sz="1050" b="1"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rPr>
                <a:t>1</a:t>
              </a:r>
              <a:endParaRPr kumimoji="1" lang="ja-JP" altLang="en-US" sz="1050" b="1"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349" name="正方形/長方形 348">
              <a:extLst>
                <a:ext uri="{FF2B5EF4-FFF2-40B4-BE49-F238E27FC236}">
                  <a16:creationId xmlns:a16="http://schemas.microsoft.com/office/drawing/2014/main" id="{2B204BA5-6542-4FDF-9440-0161C743CFF6}"/>
                </a:ext>
              </a:extLst>
            </p:cNvPr>
            <p:cNvSpPr/>
            <p:nvPr/>
          </p:nvSpPr>
          <p:spPr>
            <a:xfrm>
              <a:off x="4454778" y="1576438"/>
              <a:ext cx="280558" cy="127232"/>
            </a:xfrm>
            <a:prstGeom prst="rect">
              <a:avLst/>
            </a:prstGeom>
            <a:noFill/>
            <a:ln w="25400" cap="flat" cmpd="sng" algn="ctr">
              <a:noFill/>
              <a:prstDash val="solid"/>
            </a:ln>
            <a:effectLst/>
          </p:spPr>
          <p:txBody>
            <a:bodyPr lIns="0" rIns="0"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700" b="0" i="0" u="none" strike="noStrike" kern="0" cap="none" spc="0" normalizeH="0" baseline="0" noProof="0">
                  <a:ln>
                    <a:noFill/>
                  </a:ln>
                  <a:solidFill>
                    <a:srgbClr val="002060"/>
                  </a:solidFill>
                  <a:effectLst/>
                  <a:uLnTx/>
                  <a:uFillTx/>
                  <a:latin typeface="Meiryo UI" panose="020B0604030504040204" pitchFamily="50" charset="-128"/>
                  <a:ea typeface="Meiryo UI" panose="020B0604030504040204" pitchFamily="50" charset="-128"/>
                </a:rPr>
                <a:t>出口</a:t>
              </a:r>
            </a:p>
          </p:txBody>
        </p:sp>
        <p:grpSp>
          <p:nvGrpSpPr>
            <p:cNvPr id="350" name="グループ化 129">
              <a:extLst>
                <a:ext uri="{FF2B5EF4-FFF2-40B4-BE49-F238E27FC236}">
                  <a16:creationId xmlns:a16="http://schemas.microsoft.com/office/drawing/2014/main" id="{EC13DA89-9C93-4E06-9AD4-A3691D44CD5D}"/>
                </a:ext>
              </a:extLst>
            </p:cNvPr>
            <p:cNvGrpSpPr/>
            <p:nvPr/>
          </p:nvGrpSpPr>
          <p:grpSpPr>
            <a:xfrm>
              <a:off x="4287673" y="2257036"/>
              <a:ext cx="219961" cy="374154"/>
              <a:chOff x="2463800" y="3714750"/>
              <a:chExt cx="1741488" cy="2962275"/>
            </a:xfrm>
          </p:grpSpPr>
          <p:sp>
            <p:nvSpPr>
              <p:cNvPr id="355" name="Freeform 5">
                <a:extLst>
                  <a:ext uri="{FF2B5EF4-FFF2-40B4-BE49-F238E27FC236}">
                    <a16:creationId xmlns:a16="http://schemas.microsoft.com/office/drawing/2014/main" id="{24687C96-319A-44EA-A3C7-3D72FE68A139}"/>
                  </a:ext>
                </a:extLst>
              </p:cNvPr>
              <p:cNvSpPr>
                <a:spLocks/>
              </p:cNvSpPr>
              <p:nvPr/>
            </p:nvSpPr>
            <p:spPr bwMode="auto">
              <a:xfrm>
                <a:off x="3441700" y="5530850"/>
                <a:ext cx="763588" cy="1081088"/>
              </a:xfrm>
              <a:custGeom>
                <a:avLst/>
                <a:gdLst/>
                <a:ahLst/>
                <a:cxnLst>
                  <a:cxn ang="0">
                    <a:pos x="282" y="312"/>
                  </a:cxn>
                  <a:cxn ang="0">
                    <a:pos x="157" y="49"/>
                  </a:cxn>
                  <a:cxn ang="0">
                    <a:pos x="103" y="29"/>
                  </a:cxn>
                  <a:cxn ang="0">
                    <a:pos x="73" y="1"/>
                  </a:cxn>
                  <a:cxn ang="0">
                    <a:pos x="59" y="27"/>
                  </a:cxn>
                  <a:cxn ang="0">
                    <a:pos x="11" y="10"/>
                  </a:cxn>
                  <a:cxn ang="0">
                    <a:pos x="1" y="32"/>
                  </a:cxn>
                  <a:cxn ang="0">
                    <a:pos x="2" y="43"/>
                  </a:cxn>
                  <a:cxn ang="0">
                    <a:pos x="12" y="76"/>
                  </a:cxn>
                  <a:cxn ang="0">
                    <a:pos x="41" y="106"/>
                  </a:cxn>
                  <a:cxn ang="0">
                    <a:pos x="82" y="98"/>
                  </a:cxn>
                  <a:cxn ang="0">
                    <a:pos x="114" y="71"/>
                  </a:cxn>
                  <a:cxn ang="0">
                    <a:pos x="132" y="83"/>
                  </a:cxn>
                  <a:cxn ang="0">
                    <a:pos x="132" y="112"/>
                  </a:cxn>
                  <a:cxn ang="0">
                    <a:pos x="114" y="140"/>
                  </a:cxn>
                  <a:cxn ang="0">
                    <a:pos x="27" y="140"/>
                  </a:cxn>
                  <a:cxn ang="0">
                    <a:pos x="49" y="175"/>
                  </a:cxn>
                  <a:cxn ang="0">
                    <a:pos x="18" y="199"/>
                  </a:cxn>
                  <a:cxn ang="0">
                    <a:pos x="32" y="229"/>
                  </a:cxn>
                  <a:cxn ang="0">
                    <a:pos x="54" y="201"/>
                  </a:cxn>
                  <a:cxn ang="0">
                    <a:pos x="114" y="163"/>
                  </a:cxn>
                  <a:cxn ang="0">
                    <a:pos x="159" y="166"/>
                  </a:cxn>
                  <a:cxn ang="0">
                    <a:pos x="196" y="215"/>
                  </a:cxn>
                  <a:cxn ang="0">
                    <a:pos x="169" y="215"/>
                  </a:cxn>
                  <a:cxn ang="0">
                    <a:pos x="149" y="237"/>
                  </a:cxn>
                  <a:cxn ang="0">
                    <a:pos x="217" y="279"/>
                  </a:cxn>
                  <a:cxn ang="0">
                    <a:pos x="231" y="301"/>
                  </a:cxn>
                  <a:cxn ang="0">
                    <a:pos x="277" y="365"/>
                  </a:cxn>
                  <a:cxn ang="0">
                    <a:pos x="238" y="348"/>
                  </a:cxn>
                  <a:cxn ang="0">
                    <a:pos x="201" y="356"/>
                  </a:cxn>
                  <a:cxn ang="0">
                    <a:pos x="122" y="339"/>
                  </a:cxn>
                  <a:cxn ang="0">
                    <a:pos x="94" y="339"/>
                  </a:cxn>
                  <a:cxn ang="0">
                    <a:pos x="58" y="311"/>
                  </a:cxn>
                  <a:cxn ang="0">
                    <a:pos x="56" y="343"/>
                  </a:cxn>
                  <a:cxn ang="0">
                    <a:pos x="91" y="384"/>
                  </a:cxn>
                  <a:cxn ang="0">
                    <a:pos x="104" y="405"/>
                  </a:cxn>
                  <a:cxn ang="0">
                    <a:pos x="119" y="429"/>
                  </a:cxn>
                  <a:cxn ang="0">
                    <a:pos x="75" y="455"/>
                  </a:cxn>
                  <a:cxn ang="0">
                    <a:pos x="78" y="481"/>
                  </a:cxn>
                  <a:cxn ang="0">
                    <a:pos x="124" y="483"/>
                  </a:cxn>
                  <a:cxn ang="0">
                    <a:pos x="154" y="422"/>
                  </a:cxn>
                  <a:cxn ang="0">
                    <a:pos x="187" y="422"/>
                  </a:cxn>
                  <a:cxn ang="0">
                    <a:pos x="226" y="433"/>
                  </a:cxn>
                  <a:cxn ang="0">
                    <a:pos x="257" y="404"/>
                  </a:cxn>
                  <a:cxn ang="0">
                    <a:pos x="289" y="443"/>
                  </a:cxn>
                  <a:cxn ang="0">
                    <a:pos x="351" y="488"/>
                  </a:cxn>
                  <a:cxn ang="0">
                    <a:pos x="306" y="467"/>
                  </a:cxn>
                  <a:cxn ang="0">
                    <a:pos x="316" y="498"/>
                  </a:cxn>
                  <a:cxn ang="0">
                    <a:pos x="266" y="510"/>
                  </a:cxn>
                  <a:cxn ang="0">
                    <a:pos x="38" y="537"/>
                  </a:cxn>
                  <a:cxn ang="0">
                    <a:pos x="151" y="530"/>
                  </a:cxn>
                  <a:cxn ang="0">
                    <a:pos x="224" y="540"/>
                  </a:cxn>
                  <a:cxn ang="0">
                    <a:pos x="320" y="533"/>
                  </a:cxn>
                  <a:cxn ang="0">
                    <a:pos x="366" y="568"/>
                  </a:cxn>
                  <a:cxn ang="0">
                    <a:pos x="334" y="573"/>
                  </a:cxn>
                  <a:cxn ang="0">
                    <a:pos x="392" y="571"/>
                  </a:cxn>
                  <a:cxn ang="0">
                    <a:pos x="405" y="589"/>
                  </a:cxn>
                  <a:cxn ang="0">
                    <a:pos x="429" y="634"/>
                  </a:cxn>
                  <a:cxn ang="0">
                    <a:pos x="466" y="671"/>
                  </a:cxn>
                  <a:cxn ang="0">
                    <a:pos x="440" y="576"/>
                  </a:cxn>
                </a:cxnLst>
                <a:rect l="0" t="0" r="r" b="b"/>
                <a:pathLst>
                  <a:path w="481" h="681">
                    <a:moveTo>
                      <a:pt x="410" y="519"/>
                    </a:moveTo>
                    <a:lnTo>
                      <a:pt x="389" y="490"/>
                    </a:lnTo>
                    <a:lnTo>
                      <a:pt x="371" y="461"/>
                    </a:lnTo>
                    <a:lnTo>
                      <a:pt x="351" y="432"/>
                    </a:lnTo>
                    <a:lnTo>
                      <a:pt x="334" y="402"/>
                    </a:lnTo>
                    <a:lnTo>
                      <a:pt x="316" y="372"/>
                    </a:lnTo>
                    <a:lnTo>
                      <a:pt x="299" y="342"/>
                    </a:lnTo>
                    <a:lnTo>
                      <a:pt x="282" y="312"/>
                    </a:lnTo>
                    <a:lnTo>
                      <a:pt x="266" y="283"/>
                    </a:lnTo>
                    <a:lnTo>
                      <a:pt x="250" y="250"/>
                    </a:lnTo>
                    <a:lnTo>
                      <a:pt x="232" y="216"/>
                    </a:lnTo>
                    <a:lnTo>
                      <a:pt x="216" y="183"/>
                    </a:lnTo>
                    <a:lnTo>
                      <a:pt x="200" y="150"/>
                    </a:lnTo>
                    <a:lnTo>
                      <a:pt x="185" y="117"/>
                    </a:lnTo>
                    <a:lnTo>
                      <a:pt x="170" y="83"/>
                    </a:lnTo>
                    <a:lnTo>
                      <a:pt x="157" y="49"/>
                    </a:lnTo>
                    <a:lnTo>
                      <a:pt x="145" y="15"/>
                    </a:lnTo>
                    <a:lnTo>
                      <a:pt x="112" y="17"/>
                    </a:lnTo>
                    <a:lnTo>
                      <a:pt x="114" y="21"/>
                    </a:lnTo>
                    <a:lnTo>
                      <a:pt x="115" y="27"/>
                    </a:lnTo>
                    <a:lnTo>
                      <a:pt x="116" y="31"/>
                    </a:lnTo>
                    <a:lnTo>
                      <a:pt x="120" y="36"/>
                    </a:lnTo>
                    <a:lnTo>
                      <a:pt x="112" y="33"/>
                    </a:lnTo>
                    <a:lnTo>
                      <a:pt x="103" y="29"/>
                    </a:lnTo>
                    <a:lnTo>
                      <a:pt x="94" y="25"/>
                    </a:lnTo>
                    <a:lnTo>
                      <a:pt x="89" y="18"/>
                    </a:lnTo>
                    <a:lnTo>
                      <a:pt x="94" y="11"/>
                    </a:lnTo>
                    <a:lnTo>
                      <a:pt x="75" y="0"/>
                    </a:lnTo>
                    <a:lnTo>
                      <a:pt x="75" y="2"/>
                    </a:lnTo>
                    <a:lnTo>
                      <a:pt x="74" y="2"/>
                    </a:lnTo>
                    <a:lnTo>
                      <a:pt x="74" y="1"/>
                    </a:lnTo>
                    <a:lnTo>
                      <a:pt x="73" y="1"/>
                    </a:lnTo>
                    <a:lnTo>
                      <a:pt x="72" y="1"/>
                    </a:lnTo>
                    <a:lnTo>
                      <a:pt x="78" y="34"/>
                    </a:lnTo>
                    <a:lnTo>
                      <a:pt x="94" y="44"/>
                    </a:lnTo>
                    <a:lnTo>
                      <a:pt x="86" y="44"/>
                    </a:lnTo>
                    <a:lnTo>
                      <a:pt x="77" y="43"/>
                    </a:lnTo>
                    <a:lnTo>
                      <a:pt x="70" y="41"/>
                    </a:lnTo>
                    <a:lnTo>
                      <a:pt x="73" y="35"/>
                    </a:lnTo>
                    <a:lnTo>
                      <a:pt x="59" y="27"/>
                    </a:lnTo>
                    <a:lnTo>
                      <a:pt x="59" y="27"/>
                    </a:lnTo>
                    <a:lnTo>
                      <a:pt x="59" y="27"/>
                    </a:lnTo>
                    <a:lnTo>
                      <a:pt x="59" y="27"/>
                    </a:lnTo>
                    <a:lnTo>
                      <a:pt x="58" y="27"/>
                    </a:lnTo>
                    <a:lnTo>
                      <a:pt x="52" y="27"/>
                    </a:lnTo>
                    <a:lnTo>
                      <a:pt x="52" y="22"/>
                    </a:lnTo>
                    <a:lnTo>
                      <a:pt x="11" y="6"/>
                    </a:lnTo>
                    <a:lnTo>
                      <a:pt x="11" y="10"/>
                    </a:lnTo>
                    <a:lnTo>
                      <a:pt x="12" y="13"/>
                    </a:lnTo>
                    <a:lnTo>
                      <a:pt x="12" y="16"/>
                    </a:lnTo>
                    <a:lnTo>
                      <a:pt x="14" y="18"/>
                    </a:lnTo>
                    <a:lnTo>
                      <a:pt x="11" y="17"/>
                    </a:lnTo>
                    <a:lnTo>
                      <a:pt x="7" y="17"/>
                    </a:lnTo>
                    <a:lnTo>
                      <a:pt x="5" y="15"/>
                    </a:lnTo>
                    <a:lnTo>
                      <a:pt x="1" y="13"/>
                    </a:lnTo>
                    <a:lnTo>
                      <a:pt x="1" y="32"/>
                    </a:lnTo>
                    <a:lnTo>
                      <a:pt x="1" y="32"/>
                    </a:lnTo>
                    <a:lnTo>
                      <a:pt x="1" y="35"/>
                    </a:lnTo>
                    <a:lnTo>
                      <a:pt x="4" y="37"/>
                    </a:lnTo>
                    <a:lnTo>
                      <a:pt x="6" y="39"/>
                    </a:lnTo>
                    <a:lnTo>
                      <a:pt x="9" y="41"/>
                    </a:lnTo>
                    <a:lnTo>
                      <a:pt x="6" y="43"/>
                    </a:lnTo>
                    <a:lnTo>
                      <a:pt x="5" y="43"/>
                    </a:lnTo>
                    <a:lnTo>
                      <a:pt x="2" y="43"/>
                    </a:lnTo>
                    <a:lnTo>
                      <a:pt x="0" y="43"/>
                    </a:lnTo>
                    <a:lnTo>
                      <a:pt x="0" y="69"/>
                    </a:lnTo>
                    <a:lnTo>
                      <a:pt x="5" y="69"/>
                    </a:lnTo>
                    <a:lnTo>
                      <a:pt x="9" y="69"/>
                    </a:lnTo>
                    <a:lnTo>
                      <a:pt x="11" y="69"/>
                    </a:lnTo>
                    <a:lnTo>
                      <a:pt x="14" y="69"/>
                    </a:lnTo>
                    <a:lnTo>
                      <a:pt x="14" y="72"/>
                    </a:lnTo>
                    <a:lnTo>
                      <a:pt x="12" y="76"/>
                    </a:lnTo>
                    <a:lnTo>
                      <a:pt x="11" y="79"/>
                    </a:lnTo>
                    <a:lnTo>
                      <a:pt x="10" y="82"/>
                    </a:lnTo>
                    <a:lnTo>
                      <a:pt x="23" y="95"/>
                    </a:lnTo>
                    <a:lnTo>
                      <a:pt x="26" y="92"/>
                    </a:lnTo>
                    <a:lnTo>
                      <a:pt x="28" y="90"/>
                    </a:lnTo>
                    <a:lnTo>
                      <a:pt x="31" y="87"/>
                    </a:lnTo>
                    <a:lnTo>
                      <a:pt x="32" y="84"/>
                    </a:lnTo>
                    <a:lnTo>
                      <a:pt x="41" y="106"/>
                    </a:lnTo>
                    <a:lnTo>
                      <a:pt x="78" y="106"/>
                    </a:lnTo>
                    <a:lnTo>
                      <a:pt x="77" y="102"/>
                    </a:lnTo>
                    <a:lnTo>
                      <a:pt x="75" y="99"/>
                    </a:lnTo>
                    <a:lnTo>
                      <a:pt x="73" y="95"/>
                    </a:lnTo>
                    <a:lnTo>
                      <a:pt x="70" y="92"/>
                    </a:lnTo>
                    <a:lnTo>
                      <a:pt x="74" y="93"/>
                    </a:lnTo>
                    <a:lnTo>
                      <a:pt x="78" y="95"/>
                    </a:lnTo>
                    <a:lnTo>
                      <a:pt x="82" y="98"/>
                    </a:lnTo>
                    <a:lnTo>
                      <a:pt x="86" y="101"/>
                    </a:lnTo>
                    <a:lnTo>
                      <a:pt x="96" y="83"/>
                    </a:lnTo>
                    <a:lnTo>
                      <a:pt x="79" y="71"/>
                    </a:lnTo>
                    <a:lnTo>
                      <a:pt x="88" y="69"/>
                    </a:lnTo>
                    <a:lnTo>
                      <a:pt x="96" y="69"/>
                    </a:lnTo>
                    <a:lnTo>
                      <a:pt x="106" y="69"/>
                    </a:lnTo>
                    <a:lnTo>
                      <a:pt x="114" y="67"/>
                    </a:lnTo>
                    <a:lnTo>
                      <a:pt x="114" y="71"/>
                    </a:lnTo>
                    <a:lnTo>
                      <a:pt x="114" y="76"/>
                    </a:lnTo>
                    <a:lnTo>
                      <a:pt x="111" y="80"/>
                    </a:lnTo>
                    <a:lnTo>
                      <a:pt x="109" y="85"/>
                    </a:lnTo>
                    <a:lnTo>
                      <a:pt x="125" y="96"/>
                    </a:lnTo>
                    <a:lnTo>
                      <a:pt x="125" y="92"/>
                    </a:lnTo>
                    <a:lnTo>
                      <a:pt x="127" y="90"/>
                    </a:lnTo>
                    <a:lnTo>
                      <a:pt x="128" y="86"/>
                    </a:lnTo>
                    <a:lnTo>
                      <a:pt x="132" y="83"/>
                    </a:lnTo>
                    <a:lnTo>
                      <a:pt x="143" y="91"/>
                    </a:lnTo>
                    <a:lnTo>
                      <a:pt x="147" y="102"/>
                    </a:lnTo>
                    <a:lnTo>
                      <a:pt x="148" y="114"/>
                    </a:lnTo>
                    <a:lnTo>
                      <a:pt x="151" y="126"/>
                    </a:lnTo>
                    <a:lnTo>
                      <a:pt x="148" y="124"/>
                    </a:lnTo>
                    <a:lnTo>
                      <a:pt x="143" y="121"/>
                    </a:lnTo>
                    <a:lnTo>
                      <a:pt x="138" y="118"/>
                    </a:lnTo>
                    <a:lnTo>
                      <a:pt x="132" y="112"/>
                    </a:lnTo>
                    <a:lnTo>
                      <a:pt x="122" y="128"/>
                    </a:lnTo>
                    <a:lnTo>
                      <a:pt x="125" y="130"/>
                    </a:lnTo>
                    <a:lnTo>
                      <a:pt x="127" y="131"/>
                    </a:lnTo>
                    <a:lnTo>
                      <a:pt x="130" y="133"/>
                    </a:lnTo>
                    <a:lnTo>
                      <a:pt x="132" y="135"/>
                    </a:lnTo>
                    <a:lnTo>
                      <a:pt x="127" y="139"/>
                    </a:lnTo>
                    <a:lnTo>
                      <a:pt x="121" y="140"/>
                    </a:lnTo>
                    <a:lnTo>
                      <a:pt x="114" y="140"/>
                    </a:lnTo>
                    <a:lnTo>
                      <a:pt x="107" y="140"/>
                    </a:lnTo>
                    <a:lnTo>
                      <a:pt x="109" y="133"/>
                    </a:lnTo>
                    <a:lnTo>
                      <a:pt x="27" y="135"/>
                    </a:lnTo>
                    <a:lnTo>
                      <a:pt x="27" y="135"/>
                    </a:lnTo>
                    <a:lnTo>
                      <a:pt x="27" y="135"/>
                    </a:lnTo>
                    <a:lnTo>
                      <a:pt x="27" y="135"/>
                    </a:lnTo>
                    <a:lnTo>
                      <a:pt x="27" y="135"/>
                    </a:lnTo>
                    <a:lnTo>
                      <a:pt x="27" y="140"/>
                    </a:lnTo>
                    <a:lnTo>
                      <a:pt x="16" y="140"/>
                    </a:lnTo>
                    <a:lnTo>
                      <a:pt x="26" y="161"/>
                    </a:lnTo>
                    <a:lnTo>
                      <a:pt x="33" y="162"/>
                    </a:lnTo>
                    <a:lnTo>
                      <a:pt x="41" y="163"/>
                    </a:lnTo>
                    <a:lnTo>
                      <a:pt x="48" y="163"/>
                    </a:lnTo>
                    <a:lnTo>
                      <a:pt x="54" y="163"/>
                    </a:lnTo>
                    <a:lnTo>
                      <a:pt x="53" y="169"/>
                    </a:lnTo>
                    <a:lnTo>
                      <a:pt x="49" y="175"/>
                    </a:lnTo>
                    <a:lnTo>
                      <a:pt x="44" y="183"/>
                    </a:lnTo>
                    <a:lnTo>
                      <a:pt x="39" y="189"/>
                    </a:lnTo>
                    <a:lnTo>
                      <a:pt x="35" y="188"/>
                    </a:lnTo>
                    <a:lnTo>
                      <a:pt x="31" y="186"/>
                    </a:lnTo>
                    <a:lnTo>
                      <a:pt x="27" y="184"/>
                    </a:lnTo>
                    <a:lnTo>
                      <a:pt x="25" y="183"/>
                    </a:lnTo>
                    <a:lnTo>
                      <a:pt x="17" y="198"/>
                    </a:lnTo>
                    <a:lnTo>
                      <a:pt x="18" y="199"/>
                    </a:lnTo>
                    <a:lnTo>
                      <a:pt x="21" y="201"/>
                    </a:lnTo>
                    <a:lnTo>
                      <a:pt x="22" y="202"/>
                    </a:lnTo>
                    <a:lnTo>
                      <a:pt x="23" y="204"/>
                    </a:lnTo>
                    <a:lnTo>
                      <a:pt x="23" y="207"/>
                    </a:lnTo>
                    <a:lnTo>
                      <a:pt x="22" y="211"/>
                    </a:lnTo>
                    <a:lnTo>
                      <a:pt x="20" y="215"/>
                    </a:lnTo>
                    <a:lnTo>
                      <a:pt x="18" y="218"/>
                    </a:lnTo>
                    <a:lnTo>
                      <a:pt x="32" y="229"/>
                    </a:lnTo>
                    <a:lnTo>
                      <a:pt x="39" y="223"/>
                    </a:lnTo>
                    <a:lnTo>
                      <a:pt x="43" y="225"/>
                    </a:lnTo>
                    <a:lnTo>
                      <a:pt x="47" y="226"/>
                    </a:lnTo>
                    <a:lnTo>
                      <a:pt x="51" y="228"/>
                    </a:lnTo>
                    <a:lnTo>
                      <a:pt x="56" y="231"/>
                    </a:lnTo>
                    <a:lnTo>
                      <a:pt x="64" y="214"/>
                    </a:lnTo>
                    <a:lnTo>
                      <a:pt x="58" y="207"/>
                    </a:lnTo>
                    <a:lnTo>
                      <a:pt x="54" y="201"/>
                    </a:lnTo>
                    <a:lnTo>
                      <a:pt x="57" y="194"/>
                    </a:lnTo>
                    <a:lnTo>
                      <a:pt x="67" y="188"/>
                    </a:lnTo>
                    <a:lnTo>
                      <a:pt x="69" y="191"/>
                    </a:lnTo>
                    <a:lnTo>
                      <a:pt x="72" y="194"/>
                    </a:lnTo>
                    <a:lnTo>
                      <a:pt x="73" y="198"/>
                    </a:lnTo>
                    <a:lnTo>
                      <a:pt x="74" y="202"/>
                    </a:lnTo>
                    <a:lnTo>
                      <a:pt x="120" y="168"/>
                    </a:lnTo>
                    <a:lnTo>
                      <a:pt x="114" y="163"/>
                    </a:lnTo>
                    <a:lnTo>
                      <a:pt x="120" y="163"/>
                    </a:lnTo>
                    <a:lnTo>
                      <a:pt x="125" y="163"/>
                    </a:lnTo>
                    <a:lnTo>
                      <a:pt x="131" y="163"/>
                    </a:lnTo>
                    <a:lnTo>
                      <a:pt x="137" y="163"/>
                    </a:lnTo>
                    <a:lnTo>
                      <a:pt x="143" y="163"/>
                    </a:lnTo>
                    <a:lnTo>
                      <a:pt x="149" y="163"/>
                    </a:lnTo>
                    <a:lnTo>
                      <a:pt x="154" y="164"/>
                    </a:lnTo>
                    <a:lnTo>
                      <a:pt x="159" y="166"/>
                    </a:lnTo>
                    <a:lnTo>
                      <a:pt x="153" y="184"/>
                    </a:lnTo>
                    <a:lnTo>
                      <a:pt x="168" y="194"/>
                    </a:lnTo>
                    <a:lnTo>
                      <a:pt x="170" y="191"/>
                    </a:lnTo>
                    <a:lnTo>
                      <a:pt x="172" y="188"/>
                    </a:lnTo>
                    <a:lnTo>
                      <a:pt x="174" y="185"/>
                    </a:lnTo>
                    <a:lnTo>
                      <a:pt x="178" y="183"/>
                    </a:lnTo>
                    <a:lnTo>
                      <a:pt x="189" y="199"/>
                    </a:lnTo>
                    <a:lnTo>
                      <a:pt x="196" y="215"/>
                    </a:lnTo>
                    <a:lnTo>
                      <a:pt x="204" y="233"/>
                    </a:lnTo>
                    <a:lnTo>
                      <a:pt x="213" y="249"/>
                    </a:lnTo>
                    <a:lnTo>
                      <a:pt x="206" y="244"/>
                    </a:lnTo>
                    <a:lnTo>
                      <a:pt x="199" y="237"/>
                    </a:lnTo>
                    <a:lnTo>
                      <a:pt x="192" y="232"/>
                    </a:lnTo>
                    <a:lnTo>
                      <a:pt x="183" y="226"/>
                    </a:lnTo>
                    <a:lnTo>
                      <a:pt x="175" y="221"/>
                    </a:lnTo>
                    <a:lnTo>
                      <a:pt x="169" y="215"/>
                    </a:lnTo>
                    <a:lnTo>
                      <a:pt x="166" y="208"/>
                    </a:lnTo>
                    <a:lnTo>
                      <a:pt x="164" y="201"/>
                    </a:lnTo>
                    <a:lnTo>
                      <a:pt x="137" y="207"/>
                    </a:lnTo>
                    <a:lnTo>
                      <a:pt x="140" y="211"/>
                    </a:lnTo>
                    <a:lnTo>
                      <a:pt x="140" y="215"/>
                    </a:lnTo>
                    <a:lnTo>
                      <a:pt x="138" y="219"/>
                    </a:lnTo>
                    <a:lnTo>
                      <a:pt x="135" y="224"/>
                    </a:lnTo>
                    <a:lnTo>
                      <a:pt x="149" y="237"/>
                    </a:lnTo>
                    <a:lnTo>
                      <a:pt x="156" y="224"/>
                    </a:lnTo>
                    <a:lnTo>
                      <a:pt x="164" y="233"/>
                    </a:lnTo>
                    <a:lnTo>
                      <a:pt x="177" y="241"/>
                    </a:lnTo>
                    <a:lnTo>
                      <a:pt x="187" y="249"/>
                    </a:lnTo>
                    <a:lnTo>
                      <a:pt x="190" y="257"/>
                    </a:lnTo>
                    <a:lnTo>
                      <a:pt x="169" y="257"/>
                    </a:lnTo>
                    <a:lnTo>
                      <a:pt x="190" y="279"/>
                    </a:lnTo>
                    <a:lnTo>
                      <a:pt x="217" y="279"/>
                    </a:lnTo>
                    <a:lnTo>
                      <a:pt x="220" y="286"/>
                    </a:lnTo>
                    <a:lnTo>
                      <a:pt x="219" y="291"/>
                    </a:lnTo>
                    <a:lnTo>
                      <a:pt x="216" y="297"/>
                    </a:lnTo>
                    <a:lnTo>
                      <a:pt x="213" y="302"/>
                    </a:lnTo>
                    <a:lnTo>
                      <a:pt x="221" y="312"/>
                    </a:lnTo>
                    <a:lnTo>
                      <a:pt x="224" y="308"/>
                    </a:lnTo>
                    <a:lnTo>
                      <a:pt x="227" y="305"/>
                    </a:lnTo>
                    <a:lnTo>
                      <a:pt x="231" y="301"/>
                    </a:lnTo>
                    <a:lnTo>
                      <a:pt x="237" y="298"/>
                    </a:lnTo>
                    <a:lnTo>
                      <a:pt x="245" y="305"/>
                    </a:lnTo>
                    <a:lnTo>
                      <a:pt x="248" y="314"/>
                    </a:lnTo>
                    <a:lnTo>
                      <a:pt x="251" y="323"/>
                    </a:lnTo>
                    <a:lnTo>
                      <a:pt x="256" y="331"/>
                    </a:lnTo>
                    <a:lnTo>
                      <a:pt x="264" y="343"/>
                    </a:lnTo>
                    <a:lnTo>
                      <a:pt x="271" y="354"/>
                    </a:lnTo>
                    <a:lnTo>
                      <a:pt x="277" y="365"/>
                    </a:lnTo>
                    <a:lnTo>
                      <a:pt x="282" y="377"/>
                    </a:lnTo>
                    <a:lnTo>
                      <a:pt x="277" y="373"/>
                    </a:lnTo>
                    <a:lnTo>
                      <a:pt x="272" y="370"/>
                    </a:lnTo>
                    <a:lnTo>
                      <a:pt x="266" y="366"/>
                    </a:lnTo>
                    <a:lnTo>
                      <a:pt x="258" y="361"/>
                    </a:lnTo>
                    <a:lnTo>
                      <a:pt x="252" y="357"/>
                    </a:lnTo>
                    <a:lnTo>
                      <a:pt x="245" y="352"/>
                    </a:lnTo>
                    <a:lnTo>
                      <a:pt x="238" y="348"/>
                    </a:lnTo>
                    <a:lnTo>
                      <a:pt x="232" y="343"/>
                    </a:lnTo>
                    <a:lnTo>
                      <a:pt x="224" y="360"/>
                    </a:lnTo>
                    <a:lnTo>
                      <a:pt x="256" y="382"/>
                    </a:lnTo>
                    <a:lnTo>
                      <a:pt x="187" y="382"/>
                    </a:lnTo>
                    <a:lnTo>
                      <a:pt x="188" y="375"/>
                    </a:lnTo>
                    <a:lnTo>
                      <a:pt x="192" y="368"/>
                    </a:lnTo>
                    <a:lnTo>
                      <a:pt x="196" y="362"/>
                    </a:lnTo>
                    <a:lnTo>
                      <a:pt x="201" y="356"/>
                    </a:lnTo>
                    <a:lnTo>
                      <a:pt x="185" y="345"/>
                    </a:lnTo>
                    <a:lnTo>
                      <a:pt x="169" y="368"/>
                    </a:lnTo>
                    <a:lnTo>
                      <a:pt x="163" y="360"/>
                    </a:lnTo>
                    <a:lnTo>
                      <a:pt x="159" y="352"/>
                    </a:lnTo>
                    <a:lnTo>
                      <a:pt x="156" y="344"/>
                    </a:lnTo>
                    <a:lnTo>
                      <a:pt x="153" y="335"/>
                    </a:lnTo>
                    <a:lnTo>
                      <a:pt x="119" y="330"/>
                    </a:lnTo>
                    <a:lnTo>
                      <a:pt x="122" y="339"/>
                    </a:lnTo>
                    <a:lnTo>
                      <a:pt x="126" y="346"/>
                    </a:lnTo>
                    <a:lnTo>
                      <a:pt x="130" y="354"/>
                    </a:lnTo>
                    <a:lnTo>
                      <a:pt x="132" y="361"/>
                    </a:lnTo>
                    <a:lnTo>
                      <a:pt x="124" y="358"/>
                    </a:lnTo>
                    <a:lnTo>
                      <a:pt x="116" y="353"/>
                    </a:lnTo>
                    <a:lnTo>
                      <a:pt x="109" y="349"/>
                    </a:lnTo>
                    <a:lnTo>
                      <a:pt x="101" y="344"/>
                    </a:lnTo>
                    <a:lnTo>
                      <a:pt x="94" y="339"/>
                    </a:lnTo>
                    <a:lnTo>
                      <a:pt x="89" y="333"/>
                    </a:lnTo>
                    <a:lnTo>
                      <a:pt x="83" y="327"/>
                    </a:lnTo>
                    <a:lnTo>
                      <a:pt x="79" y="320"/>
                    </a:lnTo>
                    <a:lnTo>
                      <a:pt x="86" y="313"/>
                    </a:lnTo>
                    <a:lnTo>
                      <a:pt x="72" y="302"/>
                    </a:lnTo>
                    <a:lnTo>
                      <a:pt x="63" y="314"/>
                    </a:lnTo>
                    <a:lnTo>
                      <a:pt x="60" y="312"/>
                    </a:lnTo>
                    <a:lnTo>
                      <a:pt x="58" y="311"/>
                    </a:lnTo>
                    <a:lnTo>
                      <a:pt x="56" y="309"/>
                    </a:lnTo>
                    <a:lnTo>
                      <a:pt x="53" y="308"/>
                    </a:lnTo>
                    <a:lnTo>
                      <a:pt x="39" y="321"/>
                    </a:lnTo>
                    <a:lnTo>
                      <a:pt x="44" y="325"/>
                    </a:lnTo>
                    <a:lnTo>
                      <a:pt x="37" y="334"/>
                    </a:lnTo>
                    <a:lnTo>
                      <a:pt x="49" y="349"/>
                    </a:lnTo>
                    <a:lnTo>
                      <a:pt x="52" y="346"/>
                    </a:lnTo>
                    <a:lnTo>
                      <a:pt x="56" y="343"/>
                    </a:lnTo>
                    <a:lnTo>
                      <a:pt x="58" y="341"/>
                    </a:lnTo>
                    <a:lnTo>
                      <a:pt x="60" y="339"/>
                    </a:lnTo>
                    <a:lnTo>
                      <a:pt x="124" y="377"/>
                    </a:lnTo>
                    <a:lnTo>
                      <a:pt x="117" y="380"/>
                    </a:lnTo>
                    <a:lnTo>
                      <a:pt x="111" y="382"/>
                    </a:lnTo>
                    <a:lnTo>
                      <a:pt x="105" y="383"/>
                    </a:lnTo>
                    <a:lnTo>
                      <a:pt x="98" y="384"/>
                    </a:lnTo>
                    <a:lnTo>
                      <a:pt x="91" y="384"/>
                    </a:lnTo>
                    <a:lnTo>
                      <a:pt x="84" y="384"/>
                    </a:lnTo>
                    <a:lnTo>
                      <a:pt x="78" y="384"/>
                    </a:lnTo>
                    <a:lnTo>
                      <a:pt x="70" y="383"/>
                    </a:lnTo>
                    <a:lnTo>
                      <a:pt x="78" y="405"/>
                    </a:lnTo>
                    <a:lnTo>
                      <a:pt x="84" y="405"/>
                    </a:lnTo>
                    <a:lnTo>
                      <a:pt x="91" y="405"/>
                    </a:lnTo>
                    <a:lnTo>
                      <a:pt x="98" y="405"/>
                    </a:lnTo>
                    <a:lnTo>
                      <a:pt x="104" y="405"/>
                    </a:lnTo>
                    <a:lnTo>
                      <a:pt x="111" y="405"/>
                    </a:lnTo>
                    <a:lnTo>
                      <a:pt x="117" y="405"/>
                    </a:lnTo>
                    <a:lnTo>
                      <a:pt x="125" y="405"/>
                    </a:lnTo>
                    <a:lnTo>
                      <a:pt x="132" y="405"/>
                    </a:lnTo>
                    <a:lnTo>
                      <a:pt x="131" y="412"/>
                    </a:lnTo>
                    <a:lnTo>
                      <a:pt x="128" y="417"/>
                    </a:lnTo>
                    <a:lnTo>
                      <a:pt x="124" y="423"/>
                    </a:lnTo>
                    <a:lnTo>
                      <a:pt x="119" y="429"/>
                    </a:lnTo>
                    <a:lnTo>
                      <a:pt x="112" y="435"/>
                    </a:lnTo>
                    <a:lnTo>
                      <a:pt x="105" y="441"/>
                    </a:lnTo>
                    <a:lnTo>
                      <a:pt x="99" y="446"/>
                    </a:lnTo>
                    <a:lnTo>
                      <a:pt x="94" y="451"/>
                    </a:lnTo>
                    <a:lnTo>
                      <a:pt x="75" y="439"/>
                    </a:lnTo>
                    <a:lnTo>
                      <a:pt x="68" y="451"/>
                    </a:lnTo>
                    <a:lnTo>
                      <a:pt x="72" y="453"/>
                    </a:lnTo>
                    <a:lnTo>
                      <a:pt x="75" y="455"/>
                    </a:lnTo>
                    <a:lnTo>
                      <a:pt x="79" y="458"/>
                    </a:lnTo>
                    <a:lnTo>
                      <a:pt x="83" y="462"/>
                    </a:lnTo>
                    <a:lnTo>
                      <a:pt x="80" y="465"/>
                    </a:lnTo>
                    <a:lnTo>
                      <a:pt x="78" y="469"/>
                    </a:lnTo>
                    <a:lnTo>
                      <a:pt x="75" y="473"/>
                    </a:lnTo>
                    <a:lnTo>
                      <a:pt x="72" y="476"/>
                    </a:lnTo>
                    <a:lnTo>
                      <a:pt x="74" y="478"/>
                    </a:lnTo>
                    <a:lnTo>
                      <a:pt x="78" y="481"/>
                    </a:lnTo>
                    <a:lnTo>
                      <a:pt x="82" y="483"/>
                    </a:lnTo>
                    <a:lnTo>
                      <a:pt x="85" y="485"/>
                    </a:lnTo>
                    <a:lnTo>
                      <a:pt x="98" y="474"/>
                    </a:lnTo>
                    <a:lnTo>
                      <a:pt x="104" y="476"/>
                    </a:lnTo>
                    <a:lnTo>
                      <a:pt x="109" y="479"/>
                    </a:lnTo>
                    <a:lnTo>
                      <a:pt x="115" y="482"/>
                    </a:lnTo>
                    <a:lnTo>
                      <a:pt x="120" y="485"/>
                    </a:lnTo>
                    <a:lnTo>
                      <a:pt x="124" y="483"/>
                    </a:lnTo>
                    <a:lnTo>
                      <a:pt x="127" y="480"/>
                    </a:lnTo>
                    <a:lnTo>
                      <a:pt x="131" y="477"/>
                    </a:lnTo>
                    <a:lnTo>
                      <a:pt x="135" y="475"/>
                    </a:lnTo>
                    <a:lnTo>
                      <a:pt x="128" y="471"/>
                    </a:lnTo>
                    <a:lnTo>
                      <a:pt x="124" y="465"/>
                    </a:lnTo>
                    <a:lnTo>
                      <a:pt x="121" y="459"/>
                    </a:lnTo>
                    <a:lnTo>
                      <a:pt x="120" y="453"/>
                    </a:lnTo>
                    <a:lnTo>
                      <a:pt x="154" y="422"/>
                    </a:lnTo>
                    <a:lnTo>
                      <a:pt x="161" y="430"/>
                    </a:lnTo>
                    <a:lnTo>
                      <a:pt x="167" y="439"/>
                    </a:lnTo>
                    <a:lnTo>
                      <a:pt x="172" y="449"/>
                    </a:lnTo>
                    <a:lnTo>
                      <a:pt x="175" y="459"/>
                    </a:lnTo>
                    <a:lnTo>
                      <a:pt x="203" y="455"/>
                    </a:lnTo>
                    <a:lnTo>
                      <a:pt x="198" y="444"/>
                    </a:lnTo>
                    <a:lnTo>
                      <a:pt x="193" y="433"/>
                    </a:lnTo>
                    <a:lnTo>
                      <a:pt x="187" y="422"/>
                    </a:lnTo>
                    <a:lnTo>
                      <a:pt x="182" y="410"/>
                    </a:lnTo>
                    <a:lnTo>
                      <a:pt x="189" y="413"/>
                    </a:lnTo>
                    <a:lnTo>
                      <a:pt x="196" y="415"/>
                    </a:lnTo>
                    <a:lnTo>
                      <a:pt x="203" y="418"/>
                    </a:lnTo>
                    <a:lnTo>
                      <a:pt x="209" y="422"/>
                    </a:lnTo>
                    <a:lnTo>
                      <a:pt x="215" y="424"/>
                    </a:lnTo>
                    <a:lnTo>
                      <a:pt x="221" y="428"/>
                    </a:lnTo>
                    <a:lnTo>
                      <a:pt x="226" y="433"/>
                    </a:lnTo>
                    <a:lnTo>
                      <a:pt x="232" y="436"/>
                    </a:lnTo>
                    <a:lnTo>
                      <a:pt x="245" y="423"/>
                    </a:lnTo>
                    <a:lnTo>
                      <a:pt x="225" y="412"/>
                    </a:lnTo>
                    <a:lnTo>
                      <a:pt x="230" y="409"/>
                    </a:lnTo>
                    <a:lnTo>
                      <a:pt x="235" y="407"/>
                    </a:lnTo>
                    <a:lnTo>
                      <a:pt x="242" y="405"/>
                    </a:lnTo>
                    <a:lnTo>
                      <a:pt x="250" y="405"/>
                    </a:lnTo>
                    <a:lnTo>
                      <a:pt x="257" y="404"/>
                    </a:lnTo>
                    <a:lnTo>
                      <a:pt x="266" y="405"/>
                    </a:lnTo>
                    <a:lnTo>
                      <a:pt x="273" y="406"/>
                    </a:lnTo>
                    <a:lnTo>
                      <a:pt x="282" y="407"/>
                    </a:lnTo>
                    <a:lnTo>
                      <a:pt x="282" y="413"/>
                    </a:lnTo>
                    <a:lnTo>
                      <a:pt x="280" y="419"/>
                    </a:lnTo>
                    <a:lnTo>
                      <a:pt x="276" y="425"/>
                    </a:lnTo>
                    <a:lnTo>
                      <a:pt x="271" y="432"/>
                    </a:lnTo>
                    <a:lnTo>
                      <a:pt x="289" y="443"/>
                    </a:lnTo>
                    <a:lnTo>
                      <a:pt x="305" y="422"/>
                    </a:lnTo>
                    <a:lnTo>
                      <a:pt x="311" y="430"/>
                    </a:lnTo>
                    <a:lnTo>
                      <a:pt x="319" y="439"/>
                    </a:lnTo>
                    <a:lnTo>
                      <a:pt x="326" y="448"/>
                    </a:lnTo>
                    <a:lnTo>
                      <a:pt x="332" y="457"/>
                    </a:lnTo>
                    <a:lnTo>
                      <a:pt x="340" y="467"/>
                    </a:lnTo>
                    <a:lnTo>
                      <a:pt x="345" y="477"/>
                    </a:lnTo>
                    <a:lnTo>
                      <a:pt x="351" y="488"/>
                    </a:lnTo>
                    <a:lnTo>
                      <a:pt x="355" y="498"/>
                    </a:lnTo>
                    <a:lnTo>
                      <a:pt x="347" y="495"/>
                    </a:lnTo>
                    <a:lnTo>
                      <a:pt x="340" y="491"/>
                    </a:lnTo>
                    <a:lnTo>
                      <a:pt x="334" y="487"/>
                    </a:lnTo>
                    <a:lnTo>
                      <a:pt x="326" y="483"/>
                    </a:lnTo>
                    <a:lnTo>
                      <a:pt x="320" y="477"/>
                    </a:lnTo>
                    <a:lnTo>
                      <a:pt x="313" y="473"/>
                    </a:lnTo>
                    <a:lnTo>
                      <a:pt x="306" y="467"/>
                    </a:lnTo>
                    <a:lnTo>
                      <a:pt x="299" y="462"/>
                    </a:lnTo>
                    <a:lnTo>
                      <a:pt x="288" y="475"/>
                    </a:lnTo>
                    <a:lnTo>
                      <a:pt x="293" y="478"/>
                    </a:lnTo>
                    <a:lnTo>
                      <a:pt x="298" y="483"/>
                    </a:lnTo>
                    <a:lnTo>
                      <a:pt x="302" y="486"/>
                    </a:lnTo>
                    <a:lnTo>
                      <a:pt x="306" y="490"/>
                    </a:lnTo>
                    <a:lnTo>
                      <a:pt x="311" y="495"/>
                    </a:lnTo>
                    <a:lnTo>
                      <a:pt x="316" y="498"/>
                    </a:lnTo>
                    <a:lnTo>
                      <a:pt x="323" y="501"/>
                    </a:lnTo>
                    <a:lnTo>
                      <a:pt x="330" y="505"/>
                    </a:lnTo>
                    <a:lnTo>
                      <a:pt x="320" y="506"/>
                    </a:lnTo>
                    <a:lnTo>
                      <a:pt x="310" y="506"/>
                    </a:lnTo>
                    <a:lnTo>
                      <a:pt x="299" y="508"/>
                    </a:lnTo>
                    <a:lnTo>
                      <a:pt x="289" y="509"/>
                    </a:lnTo>
                    <a:lnTo>
                      <a:pt x="277" y="510"/>
                    </a:lnTo>
                    <a:lnTo>
                      <a:pt x="266" y="510"/>
                    </a:lnTo>
                    <a:lnTo>
                      <a:pt x="255" y="509"/>
                    </a:lnTo>
                    <a:lnTo>
                      <a:pt x="243" y="507"/>
                    </a:lnTo>
                    <a:lnTo>
                      <a:pt x="242" y="504"/>
                    </a:lnTo>
                    <a:lnTo>
                      <a:pt x="242" y="500"/>
                    </a:lnTo>
                    <a:lnTo>
                      <a:pt x="243" y="497"/>
                    </a:lnTo>
                    <a:lnTo>
                      <a:pt x="245" y="494"/>
                    </a:lnTo>
                    <a:lnTo>
                      <a:pt x="41" y="536"/>
                    </a:lnTo>
                    <a:lnTo>
                      <a:pt x="38" y="537"/>
                    </a:lnTo>
                    <a:lnTo>
                      <a:pt x="37" y="537"/>
                    </a:lnTo>
                    <a:lnTo>
                      <a:pt x="35" y="538"/>
                    </a:lnTo>
                    <a:lnTo>
                      <a:pt x="32" y="539"/>
                    </a:lnTo>
                    <a:lnTo>
                      <a:pt x="170" y="540"/>
                    </a:lnTo>
                    <a:lnTo>
                      <a:pt x="166" y="538"/>
                    </a:lnTo>
                    <a:lnTo>
                      <a:pt x="161" y="536"/>
                    </a:lnTo>
                    <a:lnTo>
                      <a:pt x="156" y="533"/>
                    </a:lnTo>
                    <a:lnTo>
                      <a:pt x="151" y="530"/>
                    </a:lnTo>
                    <a:lnTo>
                      <a:pt x="162" y="528"/>
                    </a:lnTo>
                    <a:lnTo>
                      <a:pt x="173" y="527"/>
                    </a:lnTo>
                    <a:lnTo>
                      <a:pt x="183" y="527"/>
                    </a:lnTo>
                    <a:lnTo>
                      <a:pt x="193" y="528"/>
                    </a:lnTo>
                    <a:lnTo>
                      <a:pt x="201" y="530"/>
                    </a:lnTo>
                    <a:lnTo>
                      <a:pt x="209" y="533"/>
                    </a:lnTo>
                    <a:lnTo>
                      <a:pt x="216" y="537"/>
                    </a:lnTo>
                    <a:lnTo>
                      <a:pt x="224" y="540"/>
                    </a:lnTo>
                    <a:lnTo>
                      <a:pt x="299" y="538"/>
                    </a:lnTo>
                    <a:lnTo>
                      <a:pt x="298" y="537"/>
                    </a:lnTo>
                    <a:lnTo>
                      <a:pt x="297" y="537"/>
                    </a:lnTo>
                    <a:lnTo>
                      <a:pt x="294" y="537"/>
                    </a:lnTo>
                    <a:lnTo>
                      <a:pt x="293" y="536"/>
                    </a:lnTo>
                    <a:lnTo>
                      <a:pt x="302" y="534"/>
                    </a:lnTo>
                    <a:lnTo>
                      <a:pt x="310" y="533"/>
                    </a:lnTo>
                    <a:lnTo>
                      <a:pt x="320" y="533"/>
                    </a:lnTo>
                    <a:lnTo>
                      <a:pt x="331" y="533"/>
                    </a:lnTo>
                    <a:lnTo>
                      <a:pt x="341" y="533"/>
                    </a:lnTo>
                    <a:lnTo>
                      <a:pt x="352" y="533"/>
                    </a:lnTo>
                    <a:lnTo>
                      <a:pt x="363" y="533"/>
                    </a:lnTo>
                    <a:lnTo>
                      <a:pt x="374" y="533"/>
                    </a:lnTo>
                    <a:lnTo>
                      <a:pt x="379" y="542"/>
                    </a:lnTo>
                    <a:lnTo>
                      <a:pt x="371" y="569"/>
                    </a:lnTo>
                    <a:lnTo>
                      <a:pt x="366" y="568"/>
                    </a:lnTo>
                    <a:lnTo>
                      <a:pt x="361" y="566"/>
                    </a:lnTo>
                    <a:lnTo>
                      <a:pt x="356" y="564"/>
                    </a:lnTo>
                    <a:lnTo>
                      <a:pt x="351" y="561"/>
                    </a:lnTo>
                    <a:lnTo>
                      <a:pt x="346" y="559"/>
                    </a:lnTo>
                    <a:lnTo>
                      <a:pt x="341" y="558"/>
                    </a:lnTo>
                    <a:lnTo>
                      <a:pt x="336" y="556"/>
                    </a:lnTo>
                    <a:lnTo>
                      <a:pt x="331" y="554"/>
                    </a:lnTo>
                    <a:lnTo>
                      <a:pt x="334" y="573"/>
                    </a:lnTo>
                    <a:lnTo>
                      <a:pt x="337" y="575"/>
                    </a:lnTo>
                    <a:lnTo>
                      <a:pt x="341" y="577"/>
                    </a:lnTo>
                    <a:lnTo>
                      <a:pt x="345" y="578"/>
                    </a:lnTo>
                    <a:lnTo>
                      <a:pt x="347" y="579"/>
                    </a:lnTo>
                    <a:lnTo>
                      <a:pt x="392" y="580"/>
                    </a:lnTo>
                    <a:lnTo>
                      <a:pt x="390" y="578"/>
                    </a:lnTo>
                    <a:lnTo>
                      <a:pt x="390" y="575"/>
                    </a:lnTo>
                    <a:lnTo>
                      <a:pt x="392" y="571"/>
                    </a:lnTo>
                    <a:lnTo>
                      <a:pt x="394" y="567"/>
                    </a:lnTo>
                    <a:lnTo>
                      <a:pt x="402" y="572"/>
                    </a:lnTo>
                    <a:lnTo>
                      <a:pt x="408" y="579"/>
                    </a:lnTo>
                    <a:lnTo>
                      <a:pt x="412" y="588"/>
                    </a:lnTo>
                    <a:lnTo>
                      <a:pt x="416" y="595"/>
                    </a:lnTo>
                    <a:lnTo>
                      <a:pt x="414" y="592"/>
                    </a:lnTo>
                    <a:lnTo>
                      <a:pt x="410" y="590"/>
                    </a:lnTo>
                    <a:lnTo>
                      <a:pt x="405" y="589"/>
                    </a:lnTo>
                    <a:lnTo>
                      <a:pt x="402" y="587"/>
                    </a:lnTo>
                    <a:lnTo>
                      <a:pt x="398" y="606"/>
                    </a:lnTo>
                    <a:lnTo>
                      <a:pt x="403" y="627"/>
                    </a:lnTo>
                    <a:lnTo>
                      <a:pt x="410" y="627"/>
                    </a:lnTo>
                    <a:lnTo>
                      <a:pt x="418" y="627"/>
                    </a:lnTo>
                    <a:lnTo>
                      <a:pt x="424" y="627"/>
                    </a:lnTo>
                    <a:lnTo>
                      <a:pt x="429" y="627"/>
                    </a:lnTo>
                    <a:lnTo>
                      <a:pt x="429" y="634"/>
                    </a:lnTo>
                    <a:lnTo>
                      <a:pt x="429" y="642"/>
                    </a:lnTo>
                    <a:lnTo>
                      <a:pt x="429" y="648"/>
                    </a:lnTo>
                    <a:lnTo>
                      <a:pt x="428" y="654"/>
                    </a:lnTo>
                    <a:lnTo>
                      <a:pt x="447" y="665"/>
                    </a:lnTo>
                    <a:lnTo>
                      <a:pt x="447" y="652"/>
                    </a:lnTo>
                    <a:lnTo>
                      <a:pt x="455" y="656"/>
                    </a:lnTo>
                    <a:lnTo>
                      <a:pt x="461" y="662"/>
                    </a:lnTo>
                    <a:lnTo>
                      <a:pt x="466" y="671"/>
                    </a:lnTo>
                    <a:lnTo>
                      <a:pt x="470" y="680"/>
                    </a:lnTo>
                    <a:lnTo>
                      <a:pt x="447" y="681"/>
                    </a:lnTo>
                    <a:lnTo>
                      <a:pt x="481" y="681"/>
                    </a:lnTo>
                    <a:lnTo>
                      <a:pt x="481" y="625"/>
                    </a:lnTo>
                    <a:lnTo>
                      <a:pt x="470" y="614"/>
                    </a:lnTo>
                    <a:lnTo>
                      <a:pt x="460" y="602"/>
                    </a:lnTo>
                    <a:lnTo>
                      <a:pt x="450" y="590"/>
                    </a:lnTo>
                    <a:lnTo>
                      <a:pt x="440" y="576"/>
                    </a:lnTo>
                    <a:lnTo>
                      <a:pt x="431" y="562"/>
                    </a:lnTo>
                    <a:lnTo>
                      <a:pt x="423" y="548"/>
                    </a:lnTo>
                    <a:lnTo>
                      <a:pt x="416" y="534"/>
                    </a:lnTo>
                    <a:lnTo>
                      <a:pt x="410" y="519"/>
                    </a:lnTo>
                    <a:close/>
                  </a:path>
                </a:pathLst>
              </a:custGeom>
              <a:solidFill>
                <a:srgbClr val="808080">
                  <a:lumMod val="40000"/>
                  <a:lumOff val="60000"/>
                </a:srgbClr>
              </a:solidFill>
              <a:ln w="9525">
                <a:solidFill>
                  <a:srgbClr val="808080">
                    <a:lumMod val="20000"/>
                    <a:lumOff val="80000"/>
                  </a:srgbClr>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56" name="Freeform 6">
                <a:extLst>
                  <a:ext uri="{FF2B5EF4-FFF2-40B4-BE49-F238E27FC236}">
                    <a16:creationId xmlns:a16="http://schemas.microsoft.com/office/drawing/2014/main" id="{1AE09F37-CF7C-468D-B1B3-8F58E2270E06}"/>
                  </a:ext>
                </a:extLst>
              </p:cNvPr>
              <p:cNvSpPr>
                <a:spLocks/>
              </p:cNvSpPr>
              <p:nvPr/>
            </p:nvSpPr>
            <p:spPr bwMode="auto">
              <a:xfrm>
                <a:off x="2700338" y="5492750"/>
                <a:ext cx="1450975" cy="1184275"/>
              </a:xfrm>
              <a:custGeom>
                <a:avLst/>
                <a:gdLst/>
                <a:ahLst/>
                <a:cxnLst>
                  <a:cxn ang="0">
                    <a:pos x="865" y="634"/>
                  </a:cxn>
                  <a:cxn ang="0">
                    <a:pos x="807" y="625"/>
                  </a:cxn>
                  <a:cxn ang="0">
                    <a:pos x="766" y="562"/>
                  </a:cxn>
                  <a:cxn ang="0">
                    <a:pos x="493" y="566"/>
                  </a:cxn>
                  <a:cxn ang="0">
                    <a:pos x="733" y="496"/>
                  </a:cxn>
                  <a:cxn ang="0">
                    <a:pos x="705" y="465"/>
                  </a:cxn>
                  <a:cxn ang="0">
                    <a:pos x="613" y="506"/>
                  </a:cxn>
                  <a:cxn ang="0">
                    <a:pos x="552" y="509"/>
                  </a:cxn>
                  <a:cxn ang="0">
                    <a:pos x="530" y="472"/>
                  </a:cxn>
                  <a:cxn ang="0">
                    <a:pos x="503" y="405"/>
                  </a:cxn>
                  <a:cxn ang="0">
                    <a:pos x="497" y="303"/>
                  </a:cxn>
                  <a:cxn ang="0">
                    <a:pos x="608" y="326"/>
                  </a:cxn>
                  <a:cxn ang="0">
                    <a:pos x="686" y="344"/>
                  </a:cxn>
                  <a:cxn ang="0">
                    <a:pos x="602" y="248"/>
                  </a:cxn>
                  <a:cxn ang="0">
                    <a:pos x="620" y="208"/>
                  </a:cxn>
                  <a:cxn ang="0">
                    <a:pos x="515" y="280"/>
                  </a:cxn>
                  <a:cxn ang="0">
                    <a:pos x="484" y="222"/>
                  </a:cxn>
                  <a:cxn ang="0">
                    <a:pos x="581" y="146"/>
                  </a:cxn>
                  <a:cxn ang="0">
                    <a:pos x="561" y="131"/>
                  </a:cxn>
                  <a:cxn ang="0">
                    <a:pos x="471" y="114"/>
                  </a:cxn>
                  <a:cxn ang="0">
                    <a:pos x="460" y="25"/>
                  </a:cxn>
                  <a:cxn ang="0">
                    <a:pos x="539" y="25"/>
                  </a:cxn>
                  <a:cxn ang="0">
                    <a:pos x="614" y="13"/>
                  </a:cxn>
                  <a:cxn ang="0">
                    <a:pos x="356" y="23"/>
                  </a:cxn>
                  <a:cxn ang="0">
                    <a:pos x="268" y="72"/>
                  </a:cxn>
                  <a:cxn ang="0">
                    <a:pos x="345" y="102"/>
                  </a:cxn>
                  <a:cxn ang="0">
                    <a:pos x="294" y="144"/>
                  </a:cxn>
                  <a:cxn ang="0">
                    <a:pos x="189" y="182"/>
                  </a:cxn>
                  <a:cxn ang="0">
                    <a:pos x="298" y="194"/>
                  </a:cxn>
                  <a:cxn ang="0">
                    <a:pos x="293" y="281"/>
                  </a:cxn>
                  <a:cxn ang="0">
                    <a:pos x="214" y="259"/>
                  </a:cxn>
                  <a:cxn ang="0">
                    <a:pos x="216" y="306"/>
                  </a:cxn>
                  <a:cxn ang="0">
                    <a:pos x="301" y="327"/>
                  </a:cxn>
                  <a:cxn ang="0">
                    <a:pos x="332" y="426"/>
                  </a:cxn>
                  <a:cxn ang="0">
                    <a:pos x="338" y="528"/>
                  </a:cxn>
                  <a:cxn ang="0">
                    <a:pos x="335" y="619"/>
                  </a:cxn>
                  <a:cxn ang="0">
                    <a:pos x="290" y="666"/>
                  </a:cxn>
                  <a:cxn ang="0">
                    <a:pos x="270" y="579"/>
                  </a:cxn>
                  <a:cxn ang="0">
                    <a:pos x="299" y="575"/>
                  </a:cxn>
                  <a:cxn ang="0">
                    <a:pos x="319" y="467"/>
                  </a:cxn>
                  <a:cxn ang="0">
                    <a:pos x="296" y="343"/>
                  </a:cxn>
                  <a:cxn ang="0">
                    <a:pos x="181" y="306"/>
                  </a:cxn>
                  <a:cxn ang="0">
                    <a:pos x="207" y="238"/>
                  </a:cxn>
                  <a:cxn ang="0">
                    <a:pos x="277" y="207"/>
                  </a:cxn>
                  <a:cxn ang="0">
                    <a:pos x="170" y="208"/>
                  </a:cxn>
                  <a:cxn ang="0">
                    <a:pos x="246" y="120"/>
                  </a:cxn>
                  <a:cxn ang="0">
                    <a:pos x="326" y="103"/>
                  </a:cxn>
                  <a:cxn ang="0">
                    <a:pos x="253" y="31"/>
                  </a:cxn>
                  <a:cxn ang="0">
                    <a:pos x="346" y="14"/>
                  </a:cxn>
                  <a:cxn ang="0">
                    <a:pos x="137" y="307"/>
                  </a:cxn>
                  <a:cxn ang="0">
                    <a:pos x="236" y="365"/>
                  </a:cxn>
                  <a:cxn ang="0">
                    <a:pos x="154" y="392"/>
                  </a:cxn>
                  <a:cxn ang="0">
                    <a:pos x="134" y="443"/>
                  </a:cxn>
                  <a:cxn ang="0">
                    <a:pos x="244" y="423"/>
                  </a:cxn>
                  <a:cxn ang="0">
                    <a:pos x="230" y="516"/>
                  </a:cxn>
                  <a:cxn ang="0">
                    <a:pos x="31" y="514"/>
                  </a:cxn>
                  <a:cxn ang="0">
                    <a:pos x="116" y="570"/>
                  </a:cxn>
                  <a:cxn ang="0">
                    <a:pos x="180" y="604"/>
                  </a:cxn>
                  <a:cxn ang="0">
                    <a:pos x="215" y="639"/>
                  </a:cxn>
                  <a:cxn ang="0">
                    <a:pos x="157" y="566"/>
                  </a:cxn>
                  <a:cxn ang="0">
                    <a:pos x="382" y="746"/>
                  </a:cxn>
                  <a:cxn ang="0">
                    <a:pos x="746" y="637"/>
                  </a:cxn>
                </a:cxnLst>
                <a:rect l="0" t="0" r="r" b="b"/>
                <a:pathLst>
                  <a:path w="914" h="746">
                    <a:moveTo>
                      <a:pt x="895" y="678"/>
                    </a:moveTo>
                    <a:lnTo>
                      <a:pt x="893" y="684"/>
                    </a:lnTo>
                    <a:lnTo>
                      <a:pt x="891" y="688"/>
                    </a:lnTo>
                    <a:lnTo>
                      <a:pt x="890" y="694"/>
                    </a:lnTo>
                    <a:lnTo>
                      <a:pt x="887" y="698"/>
                    </a:lnTo>
                    <a:lnTo>
                      <a:pt x="882" y="693"/>
                    </a:lnTo>
                    <a:lnTo>
                      <a:pt x="876" y="687"/>
                    </a:lnTo>
                    <a:lnTo>
                      <a:pt x="869" y="682"/>
                    </a:lnTo>
                    <a:lnTo>
                      <a:pt x="862" y="676"/>
                    </a:lnTo>
                    <a:lnTo>
                      <a:pt x="856" y="671"/>
                    </a:lnTo>
                    <a:lnTo>
                      <a:pt x="851" y="665"/>
                    </a:lnTo>
                    <a:lnTo>
                      <a:pt x="848" y="659"/>
                    </a:lnTo>
                    <a:lnTo>
                      <a:pt x="846" y="653"/>
                    </a:lnTo>
                    <a:lnTo>
                      <a:pt x="853" y="652"/>
                    </a:lnTo>
                    <a:lnTo>
                      <a:pt x="859" y="651"/>
                    </a:lnTo>
                    <a:lnTo>
                      <a:pt x="864" y="651"/>
                    </a:lnTo>
                    <a:lnTo>
                      <a:pt x="870" y="651"/>
                    </a:lnTo>
                    <a:lnTo>
                      <a:pt x="865" y="630"/>
                    </a:lnTo>
                    <a:lnTo>
                      <a:pt x="865" y="634"/>
                    </a:lnTo>
                    <a:lnTo>
                      <a:pt x="856" y="634"/>
                    </a:lnTo>
                    <a:lnTo>
                      <a:pt x="860" y="628"/>
                    </a:lnTo>
                    <a:lnTo>
                      <a:pt x="860" y="629"/>
                    </a:lnTo>
                    <a:lnTo>
                      <a:pt x="861" y="629"/>
                    </a:lnTo>
                    <a:lnTo>
                      <a:pt x="862" y="630"/>
                    </a:lnTo>
                    <a:lnTo>
                      <a:pt x="865" y="630"/>
                    </a:lnTo>
                    <a:lnTo>
                      <a:pt x="869" y="611"/>
                    </a:lnTo>
                    <a:lnTo>
                      <a:pt x="866" y="609"/>
                    </a:lnTo>
                    <a:lnTo>
                      <a:pt x="864" y="608"/>
                    </a:lnTo>
                    <a:lnTo>
                      <a:pt x="861" y="606"/>
                    </a:lnTo>
                    <a:lnTo>
                      <a:pt x="859" y="604"/>
                    </a:lnTo>
                    <a:lnTo>
                      <a:pt x="814" y="603"/>
                    </a:lnTo>
                    <a:lnTo>
                      <a:pt x="820" y="607"/>
                    </a:lnTo>
                    <a:lnTo>
                      <a:pt x="827" y="610"/>
                    </a:lnTo>
                    <a:lnTo>
                      <a:pt x="832" y="613"/>
                    </a:lnTo>
                    <a:lnTo>
                      <a:pt x="838" y="616"/>
                    </a:lnTo>
                    <a:lnTo>
                      <a:pt x="828" y="636"/>
                    </a:lnTo>
                    <a:lnTo>
                      <a:pt x="817" y="632"/>
                    </a:lnTo>
                    <a:lnTo>
                      <a:pt x="807" y="625"/>
                    </a:lnTo>
                    <a:lnTo>
                      <a:pt x="797" y="618"/>
                    </a:lnTo>
                    <a:lnTo>
                      <a:pt x="788" y="611"/>
                    </a:lnTo>
                    <a:lnTo>
                      <a:pt x="780" y="602"/>
                    </a:lnTo>
                    <a:lnTo>
                      <a:pt x="772" y="593"/>
                    </a:lnTo>
                    <a:lnTo>
                      <a:pt x="765" y="585"/>
                    </a:lnTo>
                    <a:lnTo>
                      <a:pt x="760" y="577"/>
                    </a:lnTo>
                    <a:lnTo>
                      <a:pt x="765" y="580"/>
                    </a:lnTo>
                    <a:lnTo>
                      <a:pt x="770" y="582"/>
                    </a:lnTo>
                    <a:lnTo>
                      <a:pt x="775" y="585"/>
                    </a:lnTo>
                    <a:lnTo>
                      <a:pt x="781" y="587"/>
                    </a:lnTo>
                    <a:lnTo>
                      <a:pt x="786" y="590"/>
                    </a:lnTo>
                    <a:lnTo>
                      <a:pt x="791" y="593"/>
                    </a:lnTo>
                    <a:lnTo>
                      <a:pt x="796" y="594"/>
                    </a:lnTo>
                    <a:lnTo>
                      <a:pt x="801" y="597"/>
                    </a:lnTo>
                    <a:lnTo>
                      <a:pt x="798" y="578"/>
                    </a:lnTo>
                    <a:lnTo>
                      <a:pt x="790" y="574"/>
                    </a:lnTo>
                    <a:lnTo>
                      <a:pt x="781" y="571"/>
                    </a:lnTo>
                    <a:lnTo>
                      <a:pt x="773" y="566"/>
                    </a:lnTo>
                    <a:lnTo>
                      <a:pt x="766" y="562"/>
                    </a:lnTo>
                    <a:lnTo>
                      <a:pt x="691" y="564"/>
                    </a:lnTo>
                    <a:lnTo>
                      <a:pt x="697" y="568"/>
                    </a:lnTo>
                    <a:lnTo>
                      <a:pt x="703" y="572"/>
                    </a:lnTo>
                    <a:lnTo>
                      <a:pt x="708" y="576"/>
                    </a:lnTo>
                    <a:lnTo>
                      <a:pt x="714" y="581"/>
                    </a:lnTo>
                    <a:lnTo>
                      <a:pt x="719" y="585"/>
                    </a:lnTo>
                    <a:lnTo>
                      <a:pt x="724" y="591"/>
                    </a:lnTo>
                    <a:lnTo>
                      <a:pt x="730" y="595"/>
                    </a:lnTo>
                    <a:lnTo>
                      <a:pt x="735" y="600"/>
                    </a:lnTo>
                    <a:lnTo>
                      <a:pt x="723" y="597"/>
                    </a:lnTo>
                    <a:lnTo>
                      <a:pt x="709" y="593"/>
                    </a:lnTo>
                    <a:lnTo>
                      <a:pt x="697" y="590"/>
                    </a:lnTo>
                    <a:lnTo>
                      <a:pt x="684" y="585"/>
                    </a:lnTo>
                    <a:lnTo>
                      <a:pt x="672" y="581"/>
                    </a:lnTo>
                    <a:lnTo>
                      <a:pt x="661" y="575"/>
                    </a:lnTo>
                    <a:lnTo>
                      <a:pt x="649" y="570"/>
                    </a:lnTo>
                    <a:lnTo>
                      <a:pt x="637" y="564"/>
                    </a:lnTo>
                    <a:lnTo>
                      <a:pt x="499" y="563"/>
                    </a:lnTo>
                    <a:lnTo>
                      <a:pt x="493" y="566"/>
                    </a:lnTo>
                    <a:lnTo>
                      <a:pt x="485" y="569"/>
                    </a:lnTo>
                    <a:lnTo>
                      <a:pt x="481" y="572"/>
                    </a:lnTo>
                    <a:lnTo>
                      <a:pt x="476" y="574"/>
                    </a:lnTo>
                    <a:lnTo>
                      <a:pt x="472" y="567"/>
                    </a:lnTo>
                    <a:lnTo>
                      <a:pt x="473" y="563"/>
                    </a:lnTo>
                    <a:lnTo>
                      <a:pt x="477" y="561"/>
                    </a:lnTo>
                    <a:lnTo>
                      <a:pt x="484" y="560"/>
                    </a:lnTo>
                    <a:lnTo>
                      <a:pt x="492" y="560"/>
                    </a:lnTo>
                    <a:lnTo>
                      <a:pt x="500" y="558"/>
                    </a:lnTo>
                    <a:lnTo>
                      <a:pt x="506" y="556"/>
                    </a:lnTo>
                    <a:lnTo>
                      <a:pt x="511" y="551"/>
                    </a:lnTo>
                    <a:lnTo>
                      <a:pt x="511" y="554"/>
                    </a:lnTo>
                    <a:lnTo>
                      <a:pt x="510" y="556"/>
                    </a:lnTo>
                    <a:lnTo>
                      <a:pt x="509" y="558"/>
                    </a:lnTo>
                    <a:lnTo>
                      <a:pt x="508" y="560"/>
                    </a:lnTo>
                    <a:lnTo>
                      <a:pt x="712" y="518"/>
                    </a:lnTo>
                    <a:lnTo>
                      <a:pt x="718" y="509"/>
                    </a:lnTo>
                    <a:lnTo>
                      <a:pt x="725" y="502"/>
                    </a:lnTo>
                    <a:lnTo>
                      <a:pt x="733" y="496"/>
                    </a:lnTo>
                    <a:lnTo>
                      <a:pt x="738" y="489"/>
                    </a:lnTo>
                    <a:lnTo>
                      <a:pt x="743" y="490"/>
                    </a:lnTo>
                    <a:lnTo>
                      <a:pt x="747" y="493"/>
                    </a:lnTo>
                    <a:lnTo>
                      <a:pt x="751" y="496"/>
                    </a:lnTo>
                    <a:lnTo>
                      <a:pt x="755" y="499"/>
                    </a:lnTo>
                    <a:lnTo>
                      <a:pt x="766" y="486"/>
                    </a:lnTo>
                    <a:lnTo>
                      <a:pt x="762" y="483"/>
                    </a:lnTo>
                    <a:lnTo>
                      <a:pt x="759" y="480"/>
                    </a:lnTo>
                    <a:lnTo>
                      <a:pt x="755" y="478"/>
                    </a:lnTo>
                    <a:lnTo>
                      <a:pt x="750" y="475"/>
                    </a:lnTo>
                    <a:lnTo>
                      <a:pt x="756" y="467"/>
                    </a:lnTo>
                    <a:lnTo>
                      <a:pt x="738" y="456"/>
                    </a:lnTo>
                    <a:lnTo>
                      <a:pt x="736" y="457"/>
                    </a:lnTo>
                    <a:lnTo>
                      <a:pt x="735" y="458"/>
                    </a:lnTo>
                    <a:lnTo>
                      <a:pt x="734" y="459"/>
                    </a:lnTo>
                    <a:lnTo>
                      <a:pt x="733" y="460"/>
                    </a:lnTo>
                    <a:lnTo>
                      <a:pt x="712" y="447"/>
                    </a:lnTo>
                    <a:lnTo>
                      <a:pt x="699" y="460"/>
                    </a:lnTo>
                    <a:lnTo>
                      <a:pt x="705" y="465"/>
                    </a:lnTo>
                    <a:lnTo>
                      <a:pt x="712" y="469"/>
                    </a:lnTo>
                    <a:lnTo>
                      <a:pt x="717" y="475"/>
                    </a:lnTo>
                    <a:lnTo>
                      <a:pt x="723" y="479"/>
                    </a:lnTo>
                    <a:lnTo>
                      <a:pt x="688" y="514"/>
                    </a:lnTo>
                    <a:lnTo>
                      <a:pt x="683" y="506"/>
                    </a:lnTo>
                    <a:lnTo>
                      <a:pt x="678" y="497"/>
                    </a:lnTo>
                    <a:lnTo>
                      <a:pt x="673" y="489"/>
                    </a:lnTo>
                    <a:lnTo>
                      <a:pt x="670" y="479"/>
                    </a:lnTo>
                    <a:lnTo>
                      <a:pt x="642" y="483"/>
                    </a:lnTo>
                    <a:lnTo>
                      <a:pt x="645" y="493"/>
                    </a:lnTo>
                    <a:lnTo>
                      <a:pt x="647" y="502"/>
                    </a:lnTo>
                    <a:lnTo>
                      <a:pt x="650" y="512"/>
                    </a:lnTo>
                    <a:lnTo>
                      <a:pt x="652" y="522"/>
                    </a:lnTo>
                    <a:lnTo>
                      <a:pt x="646" y="520"/>
                    </a:lnTo>
                    <a:lnTo>
                      <a:pt x="640" y="517"/>
                    </a:lnTo>
                    <a:lnTo>
                      <a:pt x="633" y="514"/>
                    </a:lnTo>
                    <a:lnTo>
                      <a:pt x="626" y="511"/>
                    </a:lnTo>
                    <a:lnTo>
                      <a:pt x="619" y="509"/>
                    </a:lnTo>
                    <a:lnTo>
                      <a:pt x="613" y="506"/>
                    </a:lnTo>
                    <a:lnTo>
                      <a:pt x="607" y="503"/>
                    </a:lnTo>
                    <a:lnTo>
                      <a:pt x="602" y="499"/>
                    </a:lnTo>
                    <a:lnTo>
                      <a:pt x="598" y="501"/>
                    </a:lnTo>
                    <a:lnTo>
                      <a:pt x="594" y="504"/>
                    </a:lnTo>
                    <a:lnTo>
                      <a:pt x="591" y="507"/>
                    </a:lnTo>
                    <a:lnTo>
                      <a:pt x="587" y="509"/>
                    </a:lnTo>
                    <a:lnTo>
                      <a:pt x="594" y="514"/>
                    </a:lnTo>
                    <a:lnTo>
                      <a:pt x="602" y="519"/>
                    </a:lnTo>
                    <a:lnTo>
                      <a:pt x="609" y="523"/>
                    </a:lnTo>
                    <a:lnTo>
                      <a:pt x="618" y="528"/>
                    </a:lnTo>
                    <a:lnTo>
                      <a:pt x="608" y="530"/>
                    </a:lnTo>
                    <a:lnTo>
                      <a:pt x="597" y="531"/>
                    </a:lnTo>
                    <a:lnTo>
                      <a:pt x="586" y="531"/>
                    </a:lnTo>
                    <a:lnTo>
                      <a:pt x="576" y="532"/>
                    </a:lnTo>
                    <a:lnTo>
                      <a:pt x="565" y="531"/>
                    </a:lnTo>
                    <a:lnTo>
                      <a:pt x="553" y="531"/>
                    </a:lnTo>
                    <a:lnTo>
                      <a:pt x="541" y="530"/>
                    </a:lnTo>
                    <a:lnTo>
                      <a:pt x="530" y="529"/>
                    </a:lnTo>
                    <a:lnTo>
                      <a:pt x="552" y="509"/>
                    </a:lnTo>
                    <a:lnTo>
                      <a:pt x="549" y="507"/>
                    </a:lnTo>
                    <a:lnTo>
                      <a:pt x="545" y="505"/>
                    </a:lnTo>
                    <a:lnTo>
                      <a:pt x="541" y="502"/>
                    </a:lnTo>
                    <a:lnTo>
                      <a:pt x="539" y="500"/>
                    </a:lnTo>
                    <a:lnTo>
                      <a:pt x="529" y="507"/>
                    </a:lnTo>
                    <a:lnTo>
                      <a:pt x="519" y="513"/>
                    </a:lnTo>
                    <a:lnTo>
                      <a:pt x="510" y="519"/>
                    </a:lnTo>
                    <a:lnTo>
                      <a:pt x="503" y="525"/>
                    </a:lnTo>
                    <a:lnTo>
                      <a:pt x="499" y="508"/>
                    </a:lnTo>
                    <a:lnTo>
                      <a:pt x="495" y="489"/>
                    </a:lnTo>
                    <a:lnTo>
                      <a:pt x="494" y="470"/>
                    </a:lnTo>
                    <a:lnTo>
                      <a:pt x="494" y="454"/>
                    </a:lnTo>
                    <a:lnTo>
                      <a:pt x="499" y="457"/>
                    </a:lnTo>
                    <a:lnTo>
                      <a:pt x="504" y="459"/>
                    </a:lnTo>
                    <a:lnTo>
                      <a:pt x="509" y="461"/>
                    </a:lnTo>
                    <a:lnTo>
                      <a:pt x="514" y="464"/>
                    </a:lnTo>
                    <a:lnTo>
                      <a:pt x="519" y="467"/>
                    </a:lnTo>
                    <a:lnTo>
                      <a:pt x="525" y="469"/>
                    </a:lnTo>
                    <a:lnTo>
                      <a:pt x="530" y="472"/>
                    </a:lnTo>
                    <a:lnTo>
                      <a:pt x="535" y="475"/>
                    </a:lnTo>
                    <a:lnTo>
                      <a:pt x="542" y="463"/>
                    </a:lnTo>
                    <a:lnTo>
                      <a:pt x="494" y="434"/>
                    </a:lnTo>
                    <a:lnTo>
                      <a:pt x="499" y="426"/>
                    </a:lnTo>
                    <a:lnTo>
                      <a:pt x="505" y="427"/>
                    </a:lnTo>
                    <a:lnTo>
                      <a:pt x="511" y="427"/>
                    </a:lnTo>
                    <a:lnTo>
                      <a:pt x="518" y="428"/>
                    </a:lnTo>
                    <a:lnTo>
                      <a:pt x="523" y="428"/>
                    </a:lnTo>
                    <a:lnTo>
                      <a:pt x="529" y="429"/>
                    </a:lnTo>
                    <a:lnTo>
                      <a:pt x="534" y="429"/>
                    </a:lnTo>
                    <a:lnTo>
                      <a:pt x="540" y="429"/>
                    </a:lnTo>
                    <a:lnTo>
                      <a:pt x="545" y="429"/>
                    </a:lnTo>
                    <a:lnTo>
                      <a:pt x="537" y="407"/>
                    </a:lnTo>
                    <a:lnTo>
                      <a:pt x="531" y="406"/>
                    </a:lnTo>
                    <a:lnTo>
                      <a:pt x="525" y="406"/>
                    </a:lnTo>
                    <a:lnTo>
                      <a:pt x="520" y="405"/>
                    </a:lnTo>
                    <a:lnTo>
                      <a:pt x="514" y="405"/>
                    </a:lnTo>
                    <a:lnTo>
                      <a:pt x="508" y="405"/>
                    </a:lnTo>
                    <a:lnTo>
                      <a:pt x="503" y="405"/>
                    </a:lnTo>
                    <a:lnTo>
                      <a:pt x="497" y="405"/>
                    </a:lnTo>
                    <a:lnTo>
                      <a:pt x="490" y="406"/>
                    </a:lnTo>
                    <a:lnTo>
                      <a:pt x="495" y="399"/>
                    </a:lnTo>
                    <a:lnTo>
                      <a:pt x="502" y="391"/>
                    </a:lnTo>
                    <a:lnTo>
                      <a:pt x="508" y="382"/>
                    </a:lnTo>
                    <a:lnTo>
                      <a:pt x="516" y="373"/>
                    </a:lnTo>
                    <a:lnTo>
                      <a:pt x="504" y="358"/>
                    </a:lnTo>
                    <a:lnTo>
                      <a:pt x="481" y="384"/>
                    </a:lnTo>
                    <a:lnTo>
                      <a:pt x="481" y="369"/>
                    </a:lnTo>
                    <a:lnTo>
                      <a:pt x="477" y="354"/>
                    </a:lnTo>
                    <a:lnTo>
                      <a:pt x="476" y="341"/>
                    </a:lnTo>
                    <a:lnTo>
                      <a:pt x="479" y="326"/>
                    </a:lnTo>
                    <a:lnTo>
                      <a:pt x="506" y="345"/>
                    </a:lnTo>
                    <a:lnTo>
                      <a:pt x="520" y="332"/>
                    </a:lnTo>
                    <a:lnTo>
                      <a:pt x="510" y="325"/>
                    </a:lnTo>
                    <a:lnTo>
                      <a:pt x="500" y="317"/>
                    </a:lnTo>
                    <a:lnTo>
                      <a:pt x="492" y="310"/>
                    </a:lnTo>
                    <a:lnTo>
                      <a:pt x="488" y="303"/>
                    </a:lnTo>
                    <a:lnTo>
                      <a:pt x="497" y="303"/>
                    </a:lnTo>
                    <a:lnTo>
                      <a:pt x="504" y="303"/>
                    </a:lnTo>
                    <a:lnTo>
                      <a:pt x="513" y="302"/>
                    </a:lnTo>
                    <a:lnTo>
                      <a:pt x="521" y="302"/>
                    </a:lnTo>
                    <a:lnTo>
                      <a:pt x="529" y="302"/>
                    </a:lnTo>
                    <a:lnTo>
                      <a:pt x="537" y="303"/>
                    </a:lnTo>
                    <a:lnTo>
                      <a:pt x="545" y="304"/>
                    </a:lnTo>
                    <a:lnTo>
                      <a:pt x="552" y="306"/>
                    </a:lnTo>
                    <a:lnTo>
                      <a:pt x="539" y="326"/>
                    </a:lnTo>
                    <a:lnTo>
                      <a:pt x="553" y="337"/>
                    </a:lnTo>
                    <a:lnTo>
                      <a:pt x="572" y="322"/>
                    </a:lnTo>
                    <a:lnTo>
                      <a:pt x="574" y="330"/>
                    </a:lnTo>
                    <a:lnTo>
                      <a:pt x="578" y="338"/>
                    </a:lnTo>
                    <a:lnTo>
                      <a:pt x="582" y="346"/>
                    </a:lnTo>
                    <a:lnTo>
                      <a:pt x="586" y="354"/>
                    </a:lnTo>
                    <a:lnTo>
                      <a:pt x="620" y="359"/>
                    </a:lnTo>
                    <a:lnTo>
                      <a:pt x="618" y="350"/>
                    </a:lnTo>
                    <a:lnTo>
                      <a:pt x="616" y="342"/>
                    </a:lnTo>
                    <a:lnTo>
                      <a:pt x="613" y="333"/>
                    </a:lnTo>
                    <a:lnTo>
                      <a:pt x="608" y="326"/>
                    </a:lnTo>
                    <a:lnTo>
                      <a:pt x="615" y="329"/>
                    </a:lnTo>
                    <a:lnTo>
                      <a:pt x="623" y="332"/>
                    </a:lnTo>
                    <a:lnTo>
                      <a:pt x="630" y="336"/>
                    </a:lnTo>
                    <a:lnTo>
                      <a:pt x="636" y="341"/>
                    </a:lnTo>
                    <a:lnTo>
                      <a:pt x="642" y="344"/>
                    </a:lnTo>
                    <a:lnTo>
                      <a:pt x="649" y="349"/>
                    </a:lnTo>
                    <a:lnTo>
                      <a:pt x="655" y="353"/>
                    </a:lnTo>
                    <a:lnTo>
                      <a:pt x="661" y="358"/>
                    </a:lnTo>
                    <a:lnTo>
                      <a:pt x="652" y="369"/>
                    </a:lnTo>
                    <a:lnTo>
                      <a:pt x="668" y="380"/>
                    </a:lnTo>
                    <a:lnTo>
                      <a:pt x="670" y="378"/>
                    </a:lnTo>
                    <a:lnTo>
                      <a:pt x="671" y="375"/>
                    </a:lnTo>
                    <a:lnTo>
                      <a:pt x="672" y="374"/>
                    </a:lnTo>
                    <a:lnTo>
                      <a:pt x="673" y="372"/>
                    </a:lnTo>
                    <a:lnTo>
                      <a:pt x="691" y="384"/>
                    </a:lnTo>
                    <a:lnTo>
                      <a:pt x="699" y="367"/>
                    </a:lnTo>
                    <a:lnTo>
                      <a:pt x="692" y="360"/>
                    </a:lnTo>
                    <a:lnTo>
                      <a:pt x="687" y="352"/>
                    </a:lnTo>
                    <a:lnTo>
                      <a:pt x="686" y="344"/>
                    </a:lnTo>
                    <a:lnTo>
                      <a:pt x="688" y="336"/>
                    </a:lnTo>
                    <a:lnTo>
                      <a:pt x="680" y="326"/>
                    </a:lnTo>
                    <a:lnTo>
                      <a:pt x="676" y="331"/>
                    </a:lnTo>
                    <a:lnTo>
                      <a:pt x="672" y="335"/>
                    </a:lnTo>
                    <a:lnTo>
                      <a:pt x="670" y="340"/>
                    </a:lnTo>
                    <a:lnTo>
                      <a:pt x="667" y="344"/>
                    </a:lnTo>
                    <a:lnTo>
                      <a:pt x="662" y="338"/>
                    </a:lnTo>
                    <a:lnTo>
                      <a:pt x="656" y="333"/>
                    </a:lnTo>
                    <a:lnTo>
                      <a:pt x="649" y="329"/>
                    </a:lnTo>
                    <a:lnTo>
                      <a:pt x="641" y="324"/>
                    </a:lnTo>
                    <a:lnTo>
                      <a:pt x="634" y="321"/>
                    </a:lnTo>
                    <a:lnTo>
                      <a:pt x="626" y="315"/>
                    </a:lnTo>
                    <a:lnTo>
                      <a:pt x="621" y="310"/>
                    </a:lnTo>
                    <a:lnTo>
                      <a:pt x="618" y="303"/>
                    </a:lnTo>
                    <a:lnTo>
                      <a:pt x="657" y="303"/>
                    </a:lnTo>
                    <a:lnTo>
                      <a:pt x="636" y="281"/>
                    </a:lnTo>
                    <a:lnTo>
                      <a:pt x="605" y="280"/>
                    </a:lnTo>
                    <a:lnTo>
                      <a:pt x="616" y="261"/>
                    </a:lnTo>
                    <a:lnTo>
                      <a:pt x="602" y="248"/>
                    </a:lnTo>
                    <a:lnTo>
                      <a:pt x="600" y="249"/>
                    </a:lnTo>
                    <a:lnTo>
                      <a:pt x="600" y="249"/>
                    </a:lnTo>
                    <a:lnTo>
                      <a:pt x="600" y="249"/>
                    </a:lnTo>
                    <a:lnTo>
                      <a:pt x="599" y="250"/>
                    </a:lnTo>
                    <a:lnTo>
                      <a:pt x="591" y="261"/>
                    </a:lnTo>
                    <a:lnTo>
                      <a:pt x="583" y="250"/>
                    </a:lnTo>
                    <a:lnTo>
                      <a:pt x="577" y="238"/>
                    </a:lnTo>
                    <a:lnTo>
                      <a:pt x="573" y="224"/>
                    </a:lnTo>
                    <a:lnTo>
                      <a:pt x="572" y="209"/>
                    </a:lnTo>
                    <a:lnTo>
                      <a:pt x="579" y="215"/>
                    </a:lnTo>
                    <a:lnTo>
                      <a:pt x="588" y="220"/>
                    </a:lnTo>
                    <a:lnTo>
                      <a:pt x="598" y="226"/>
                    </a:lnTo>
                    <a:lnTo>
                      <a:pt x="604" y="231"/>
                    </a:lnTo>
                    <a:lnTo>
                      <a:pt x="631" y="225"/>
                    </a:lnTo>
                    <a:lnTo>
                      <a:pt x="633" y="223"/>
                    </a:lnTo>
                    <a:lnTo>
                      <a:pt x="633" y="221"/>
                    </a:lnTo>
                    <a:lnTo>
                      <a:pt x="634" y="219"/>
                    </a:lnTo>
                    <a:lnTo>
                      <a:pt x="635" y="218"/>
                    </a:lnTo>
                    <a:lnTo>
                      <a:pt x="620" y="208"/>
                    </a:lnTo>
                    <a:lnTo>
                      <a:pt x="618" y="213"/>
                    </a:lnTo>
                    <a:lnTo>
                      <a:pt x="587" y="192"/>
                    </a:lnTo>
                    <a:lnTo>
                      <a:pt x="541" y="226"/>
                    </a:lnTo>
                    <a:lnTo>
                      <a:pt x="542" y="231"/>
                    </a:lnTo>
                    <a:lnTo>
                      <a:pt x="544" y="237"/>
                    </a:lnTo>
                    <a:lnTo>
                      <a:pt x="546" y="242"/>
                    </a:lnTo>
                    <a:lnTo>
                      <a:pt x="550" y="248"/>
                    </a:lnTo>
                    <a:lnTo>
                      <a:pt x="546" y="246"/>
                    </a:lnTo>
                    <a:lnTo>
                      <a:pt x="541" y="243"/>
                    </a:lnTo>
                    <a:lnTo>
                      <a:pt x="536" y="240"/>
                    </a:lnTo>
                    <a:lnTo>
                      <a:pt x="531" y="238"/>
                    </a:lnTo>
                    <a:lnTo>
                      <a:pt x="523" y="255"/>
                    </a:lnTo>
                    <a:lnTo>
                      <a:pt x="530" y="260"/>
                    </a:lnTo>
                    <a:lnTo>
                      <a:pt x="536" y="266"/>
                    </a:lnTo>
                    <a:lnTo>
                      <a:pt x="541" y="273"/>
                    </a:lnTo>
                    <a:lnTo>
                      <a:pt x="542" y="280"/>
                    </a:lnTo>
                    <a:lnTo>
                      <a:pt x="532" y="280"/>
                    </a:lnTo>
                    <a:lnTo>
                      <a:pt x="524" y="280"/>
                    </a:lnTo>
                    <a:lnTo>
                      <a:pt x="515" y="280"/>
                    </a:lnTo>
                    <a:lnTo>
                      <a:pt x="508" y="280"/>
                    </a:lnTo>
                    <a:lnTo>
                      <a:pt x="499" y="280"/>
                    </a:lnTo>
                    <a:lnTo>
                      <a:pt x="492" y="280"/>
                    </a:lnTo>
                    <a:lnTo>
                      <a:pt x="483" y="279"/>
                    </a:lnTo>
                    <a:lnTo>
                      <a:pt x="476" y="278"/>
                    </a:lnTo>
                    <a:lnTo>
                      <a:pt x="499" y="253"/>
                    </a:lnTo>
                    <a:lnTo>
                      <a:pt x="485" y="242"/>
                    </a:lnTo>
                    <a:lnTo>
                      <a:pt x="483" y="246"/>
                    </a:lnTo>
                    <a:lnTo>
                      <a:pt x="479" y="249"/>
                    </a:lnTo>
                    <a:lnTo>
                      <a:pt x="474" y="252"/>
                    </a:lnTo>
                    <a:lnTo>
                      <a:pt x="468" y="255"/>
                    </a:lnTo>
                    <a:lnTo>
                      <a:pt x="469" y="247"/>
                    </a:lnTo>
                    <a:lnTo>
                      <a:pt x="466" y="237"/>
                    </a:lnTo>
                    <a:lnTo>
                      <a:pt x="462" y="226"/>
                    </a:lnTo>
                    <a:lnTo>
                      <a:pt x="463" y="213"/>
                    </a:lnTo>
                    <a:lnTo>
                      <a:pt x="468" y="215"/>
                    </a:lnTo>
                    <a:lnTo>
                      <a:pt x="474" y="218"/>
                    </a:lnTo>
                    <a:lnTo>
                      <a:pt x="479" y="219"/>
                    </a:lnTo>
                    <a:lnTo>
                      <a:pt x="484" y="222"/>
                    </a:lnTo>
                    <a:lnTo>
                      <a:pt x="492" y="207"/>
                    </a:lnTo>
                    <a:lnTo>
                      <a:pt x="485" y="203"/>
                    </a:lnTo>
                    <a:lnTo>
                      <a:pt x="479" y="198"/>
                    </a:lnTo>
                    <a:lnTo>
                      <a:pt x="474" y="194"/>
                    </a:lnTo>
                    <a:lnTo>
                      <a:pt x="468" y="189"/>
                    </a:lnTo>
                    <a:lnTo>
                      <a:pt x="473" y="187"/>
                    </a:lnTo>
                    <a:lnTo>
                      <a:pt x="479" y="185"/>
                    </a:lnTo>
                    <a:lnTo>
                      <a:pt x="485" y="185"/>
                    </a:lnTo>
                    <a:lnTo>
                      <a:pt x="493" y="185"/>
                    </a:lnTo>
                    <a:lnTo>
                      <a:pt x="483" y="164"/>
                    </a:lnTo>
                    <a:lnTo>
                      <a:pt x="468" y="164"/>
                    </a:lnTo>
                    <a:lnTo>
                      <a:pt x="476" y="147"/>
                    </a:lnTo>
                    <a:lnTo>
                      <a:pt x="479" y="148"/>
                    </a:lnTo>
                    <a:lnTo>
                      <a:pt x="484" y="152"/>
                    </a:lnTo>
                    <a:lnTo>
                      <a:pt x="489" y="155"/>
                    </a:lnTo>
                    <a:lnTo>
                      <a:pt x="494" y="159"/>
                    </a:lnTo>
                    <a:lnTo>
                      <a:pt x="576" y="157"/>
                    </a:lnTo>
                    <a:lnTo>
                      <a:pt x="577" y="145"/>
                    </a:lnTo>
                    <a:lnTo>
                      <a:pt x="581" y="146"/>
                    </a:lnTo>
                    <a:lnTo>
                      <a:pt x="583" y="148"/>
                    </a:lnTo>
                    <a:lnTo>
                      <a:pt x="587" y="150"/>
                    </a:lnTo>
                    <a:lnTo>
                      <a:pt x="589" y="152"/>
                    </a:lnTo>
                    <a:lnTo>
                      <a:pt x="599" y="136"/>
                    </a:lnTo>
                    <a:lnTo>
                      <a:pt x="597" y="132"/>
                    </a:lnTo>
                    <a:lnTo>
                      <a:pt x="594" y="128"/>
                    </a:lnTo>
                    <a:lnTo>
                      <a:pt x="593" y="124"/>
                    </a:lnTo>
                    <a:lnTo>
                      <a:pt x="592" y="120"/>
                    </a:lnTo>
                    <a:lnTo>
                      <a:pt x="576" y="109"/>
                    </a:lnTo>
                    <a:lnTo>
                      <a:pt x="574" y="110"/>
                    </a:lnTo>
                    <a:lnTo>
                      <a:pt x="574" y="111"/>
                    </a:lnTo>
                    <a:lnTo>
                      <a:pt x="573" y="113"/>
                    </a:lnTo>
                    <a:lnTo>
                      <a:pt x="572" y="114"/>
                    </a:lnTo>
                    <a:lnTo>
                      <a:pt x="563" y="107"/>
                    </a:lnTo>
                    <a:lnTo>
                      <a:pt x="553" y="125"/>
                    </a:lnTo>
                    <a:lnTo>
                      <a:pt x="556" y="126"/>
                    </a:lnTo>
                    <a:lnTo>
                      <a:pt x="557" y="128"/>
                    </a:lnTo>
                    <a:lnTo>
                      <a:pt x="560" y="129"/>
                    </a:lnTo>
                    <a:lnTo>
                      <a:pt x="561" y="131"/>
                    </a:lnTo>
                    <a:lnTo>
                      <a:pt x="552" y="145"/>
                    </a:lnTo>
                    <a:lnTo>
                      <a:pt x="550" y="142"/>
                    </a:lnTo>
                    <a:lnTo>
                      <a:pt x="547" y="138"/>
                    </a:lnTo>
                    <a:lnTo>
                      <a:pt x="546" y="135"/>
                    </a:lnTo>
                    <a:lnTo>
                      <a:pt x="545" y="130"/>
                    </a:lnTo>
                    <a:lnTo>
                      <a:pt x="508" y="130"/>
                    </a:lnTo>
                    <a:lnTo>
                      <a:pt x="519" y="154"/>
                    </a:lnTo>
                    <a:lnTo>
                      <a:pt x="511" y="152"/>
                    </a:lnTo>
                    <a:lnTo>
                      <a:pt x="504" y="146"/>
                    </a:lnTo>
                    <a:lnTo>
                      <a:pt x="497" y="141"/>
                    </a:lnTo>
                    <a:lnTo>
                      <a:pt x="488" y="134"/>
                    </a:lnTo>
                    <a:lnTo>
                      <a:pt x="487" y="130"/>
                    </a:lnTo>
                    <a:lnTo>
                      <a:pt x="487" y="126"/>
                    </a:lnTo>
                    <a:lnTo>
                      <a:pt x="488" y="123"/>
                    </a:lnTo>
                    <a:lnTo>
                      <a:pt x="490" y="119"/>
                    </a:lnTo>
                    <a:lnTo>
                      <a:pt x="477" y="106"/>
                    </a:lnTo>
                    <a:lnTo>
                      <a:pt x="474" y="108"/>
                    </a:lnTo>
                    <a:lnTo>
                      <a:pt x="473" y="111"/>
                    </a:lnTo>
                    <a:lnTo>
                      <a:pt x="471" y="114"/>
                    </a:lnTo>
                    <a:lnTo>
                      <a:pt x="468" y="116"/>
                    </a:lnTo>
                    <a:lnTo>
                      <a:pt x="462" y="111"/>
                    </a:lnTo>
                    <a:lnTo>
                      <a:pt x="458" y="105"/>
                    </a:lnTo>
                    <a:lnTo>
                      <a:pt x="456" y="100"/>
                    </a:lnTo>
                    <a:lnTo>
                      <a:pt x="457" y="93"/>
                    </a:lnTo>
                    <a:lnTo>
                      <a:pt x="460" y="93"/>
                    </a:lnTo>
                    <a:lnTo>
                      <a:pt x="462" y="93"/>
                    </a:lnTo>
                    <a:lnTo>
                      <a:pt x="464" y="93"/>
                    </a:lnTo>
                    <a:lnTo>
                      <a:pt x="467" y="93"/>
                    </a:lnTo>
                    <a:lnTo>
                      <a:pt x="467" y="67"/>
                    </a:lnTo>
                    <a:lnTo>
                      <a:pt x="466" y="67"/>
                    </a:lnTo>
                    <a:lnTo>
                      <a:pt x="466" y="67"/>
                    </a:lnTo>
                    <a:lnTo>
                      <a:pt x="464" y="67"/>
                    </a:lnTo>
                    <a:lnTo>
                      <a:pt x="463" y="68"/>
                    </a:lnTo>
                    <a:lnTo>
                      <a:pt x="460" y="56"/>
                    </a:lnTo>
                    <a:lnTo>
                      <a:pt x="468" y="56"/>
                    </a:lnTo>
                    <a:lnTo>
                      <a:pt x="468" y="37"/>
                    </a:lnTo>
                    <a:lnTo>
                      <a:pt x="463" y="31"/>
                    </a:lnTo>
                    <a:lnTo>
                      <a:pt x="460" y="25"/>
                    </a:lnTo>
                    <a:lnTo>
                      <a:pt x="460" y="19"/>
                    </a:lnTo>
                    <a:lnTo>
                      <a:pt x="463" y="13"/>
                    </a:lnTo>
                    <a:lnTo>
                      <a:pt x="471" y="15"/>
                    </a:lnTo>
                    <a:lnTo>
                      <a:pt x="474" y="19"/>
                    </a:lnTo>
                    <a:lnTo>
                      <a:pt x="477" y="24"/>
                    </a:lnTo>
                    <a:lnTo>
                      <a:pt x="478" y="30"/>
                    </a:lnTo>
                    <a:lnTo>
                      <a:pt x="519" y="46"/>
                    </a:lnTo>
                    <a:lnTo>
                      <a:pt x="519" y="36"/>
                    </a:lnTo>
                    <a:lnTo>
                      <a:pt x="521" y="40"/>
                    </a:lnTo>
                    <a:lnTo>
                      <a:pt x="526" y="42"/>
                    </a:lnTo>
                    <a:lnTo>
                      <a:pt x="529" y="46"/>
                    </a:lnTo>
                    <a:lnTo>
                      <a:pt x="526" y="51"/>
                    </a:lnTo>
                    <a:lnTo>
                      <a:pt x="540" y="59"/>
                    </a:lnTo>
                    <a:lnTo>
                      <a:pt x="540" y="58"/>
                    </a:lnTo>
                    <a:lnTo>
                      <a:pt x="541" y="57"/>
                    </a:lnTo>
                    <a:lnTo>
                      <a:pt x="541" y="57"/>
                    </a:lnTo>
                    <a:lnTo>
                      <a:pt x="542" y="56"/>
                    </a:lnTo>
                    <a:lnTo>
                      <a:pt x="545" y="58"/>
                    </a:lnTo>
                    <a:lnTo>
                      <a:pt x="539" y="25"/>
                    </a:lnTo>
                    <a:lnTo>
                      <a:pt x="534" y="23"/>
                    </a:lnTo>
                    <a:lnTo>
                      <a:pt x="530" y="20"/>
                    </a:lnTo>
                    <a:lnTo>
                      <a:pt x="527" y="18"/>
                    </a:lnTo>
                    <a:lnTo>
                      <a:pt x="527" y="14"/>
                    </a:lnTo>
                    <a:lnTo>
                      <a:pt x="546" y="14"/>
                    </a:lnTo>
                    <a:lnTo>
                      <a:pt x="542" y="24"/>
                    </a:lnTo>
                    <a:lnTo>
                      <a:pt x="561" y="35"/>
                    </a:lnTo>
                    <a:lnTo>
                      <a:pt x="568" y="22"/>
                    </a:lnTo>
                    <a:lnTo>
                      <a:pt x="573" y="26"/>
                    </a:lnTo>
                    <a:lnTo>
                      <a:pt x="576" y="30"/>
                    </a:lnTo>
                    <a:lnTo>
                      <a:pt x="578" y="35"/>
                    </a:lnTo>
                    <a:lnTo>
                      <a:pt x="579" y="41"/>
                    </a:lnTo>
                    <a:lnTo>
                      <a:pt x="612" y="39"/>
                    </a:lnTo>
                    <a:lnTo>
                      <a:pt x="610" y="34"/>
                    </a:lnTo>
                    <a:lnTo>
                      <a:pt x="609" y="30"/>
                    </a:lnTo>
                    <a:lnTo>
                      <a:pt x="607" y="26"/>
                    </a:lnTo>
                    <a:lnTo>
                      <a:pt x="605" y="22"/>
                    </a:lnTo>
                    <a:lnTo>
                      <a:pt x="609" y="17"/>
                    </a:lnTo>
                    <a:lnTo>
                      <a:pt x="614" y="13"/>
                    </a:lnTo>
                    <a:lnTo>
                      <a:pt x="619" y="12"/>
                    </a:lnTo>
                    <a:lnTo>
                      <a:pt x="625" y="13"/>
                    </a:lnTo>
                    <a:lnTo>
                      <a:pt x="631" y="14"/>
                    </a:lnTo>
                    <a:lnTo>
                      <a:pt x="639" y="15"/>
                    </a:lnTo>
                    <a:lnTo>
                      <a:pt x="646" y="15"/>
                    </a:lnTo>
                    <a:lnTo>
                      <a:pt x="652" y="14"/>
                    </a:lnTo>
                    <a:lnTo>
                      <a:pt x="656" y="0"/>
                    </a:lnTo>
                    <a:lnTo>
                      <a:pt x="169" y="0"/>
                    </a:lnTo>
                    <a:lnTo>
                      <a:pt x="172" y="7"/>
                    </a:lnTo>
                    <a:lnTo>
                      <a:pt x="346" y="14"/>
                    </a:lnTo>
                    <a:lnTo>
                      <a:pt x="346" y="11"/>
                    </a:lnTo>
                    <a:lnTo>
                      <a:pt x="346" y="10"/>
                    </a:lnTo>
                    <a:lnTo>
                      <a:pt x="348" y="8"/>
                    </a:lnTo>
                    <a:lnTo>
                      <a:pt x="352" y="6"/>
                    </a:lnTo>
                    <a:lnTo>
                      <a:pt x="357" y="9"/>
                    </a:lnTo>
                    <a:lnTo>
                      <a:pt x="358" y="12"/>
                    </a:lnTo>
                    <a:lnTo>
                      <a:pt x="357" y="18"/>
                    </a:lnTo>
                    <a:lnTo>
                      <a:pt x="357" y="25"/>
                    </a:lnTo>
                    <a:lnTo>
                      <a:pt x="356" y="23"/>
                    </a:lnTo>
                    <a:lnTo>
                      <a:pt x="353" y="22"/>
                    </a:lnTo>
                    <a:lnTo>
                      <a:pt x="352" y="20"/>
                    </a:lnTo>
                    <a:lnTo>
                      <a:pt x="350" y="19"/>
                    </a:lnTo>
                    <a:lnTo>
                      <a:pt x="338" y="40"/>
                    </a:lnTo>
                    <a:lnTo>
                      <a:pt x="342" y="47"/>
                    </a:lnTo>
                    <a:lnTo>
                      <a:pt x="345" y="54"/>
                    </a:lnTo>
                    <a:lnTo>
                      <a:pt x="347" y="62"/>
                    </a:lnTo>
                    <a:lnTo>
                      <a:pt x="348" y="68"/>
                    </a:lnTo>
                    <a:lnTo>
                      <a:pt x="338" y="68"/>
                    </a:lnTo>
                    <a:lnTo>
                      <a:pt x="329" y="69"/>
                    </a:lnTo>
                    <a:lnTo>
                      <a:pt x="320" y="70"/>
                    </a:lnTo>
                    <a:lnTo>
                      <a:pt x="314" y="65"/>
                    </a:lnTo>
                    <a:lnTo>
                      <a:pt x="317" y="56"/>
                    </a:lnTo>
                    <a:lnTo>
                      <a:pt x="288" y="57"/>
                    </a:lnTo>
                    <a:lnTo>
                      <a:pt x="289" y="61"/>
                    </a:lnTo>
                    <a:lnTo>
                      <a:pt x="289" y="65"/>
                    </a:lnTo>
                    <a:lnTo>
                      <a:pt x="286" y="69"/>
                    </a:lnTo>
                    <a:lnTo>
                      <a:pt x="280" y="72"/>
                    </a:lnTo>
                    <a:lnTo>
                      <a:pt x="268" y="72"/>
                    </a:lnTo>
                    <a:lnTo>
                      <a:pt x="272" y="54"/>
                    </a:lnTo>
                    <a:lnTo>
                      <a:pt x="246" y="50"/>
                    </a:lnTo>
                    <a:lnTo>
                      <a:pt x="246" y="51"/>
                    </a:lnTo>
                    <a:lnTo>
                      <a:pt x="244" y="51"/>
                    </a:lnTo>
                    <a:lnTo>
                      <a:pt x="244" y="52"/>
                    </a:lnTo>
                    <a:lnTo>
                      <a:pt x="243" y="53"/>
                    </a:lnTo>
                    <a:lnTo>
                      <a:pt x="267" y="97"/>
                    </a:lnTo>
                    <a:lnTo>
                      <a:pt x="273" y="97"/>
                    </a:lnTo>
                    <a:lnTo>
                      <a:pt x="274" y="98"/>
                    </a:lnTo>
                    <a:lnTo>
                      <a:pt x="274" y="99"/>
                    </a:lnTo>
                    <a:lnTo>
                      <a:pt x="274" y="101"/>
                    </a:lnTo>
                    <a:lnTo>
                      <a:pt x="274" y="102"/>
                    </a:lnTo>
                    <a:lnTo>
                      <a:pt x="326" y="103"/>
                    </a:lnTo>
                    <a:lnTo>
                      <a:pt x="326" y="101"/>
                    </a:lnTo>
                    <a:lnTo>
                      <a:pt x="327" y="98"/>
                    </a:lnTo>
                    <a:lnTo>
                      <a:pt x="329" y="95"/>
                    </a:lnTo>
                    <a:lnTo>
                      <a:pt x="330" y="93"/>
                    </a:lnTo>
                    <a:lnTo>
                      <a:pt x="345" y="93"/>
                    </a:lnTo>
                    <a:lnTo>
                      <a:pt x="345" y="102"/>
                    </a:lnTo>
                    <a:lnTo>
                      <a:pt x="343" y="110"/>
                    </a:lnTo>
                    <a:lnTo>
                      <a:pt x="341" y="118"/>
                    </a:lnTo>
                    <a:lnTo>
                      <a:pt x="342" y="127"/>
                    </a:lnTo>
                    <a:lnTo>
                      <a:pt x="338" y="125"/>
                    </a:lnTo>
                    <a:lnTo>
                      <a:pt x="335" y="122"/>
                    </a:lnTo>
                    <a:lnTo>
                      <a:pt x="331" y="117"/>
                    </a:lnTo>
                    <a:lnTo>
                      <a:pt x="329" y="112"/>
                    </a:lnTo>
                    <a:lnTo>
                      <a:pt x="316" y="126"/>
                    </a:lnTo>
                    <a:lnTo>
                      <a:pt x="319" y="134"/>
                    </a:lnTo>
                    <a:lnTo>
                      <a:pt x="321" y="140"/>
                    </a:lnTo>
                    <a:lnTo>
                      <a:pt x="322" y="147"/>
                    </a:lnTo>
                    <a:lnTo>
                      <a:pt x="326" y="154"/>
                    </a:lnTo>
                    <a:lnTo>
                      <a:pt x="319" y="156"/>
                    </a:lnTo>
                    <a:lnTo>
                      <a:pt x="310" y="157"/>
                    </a:lnTo>
                    <a:lnTo>
                      <a:pt x="301" y="156"/>
                    </a:lnTo>
                    <a:lnTo>
                      <a:pt x="291" y="156"/>
                    </a:lnTo>
                    <a:lnTo>
                      <a:pt x="293" y="152"/>
                    </a:lnTo>
                    <a:lnTo>
                      <a:pt x="294" y="148"/>
                    </a:lnTo>
                    <a:lnTo>
                      <a:pt x="294" y="144"/>
                    </a:lnTo>
                    <a:lnTo>
                      <a:pt x="295" y="140"/>
                    </a:lnTo>
                    <a:lnTo>
                      <a:pt x="262" y="149"/>
                    </a:lnTo>
                    <a:lnTo>
                      <a:pt x="264" y="154"/>
                    </a:lnTo>
                    <a:lnTo>
                      <a:pt x="261" y="156"/>
                    </a:lnTo>
                    <a:lnTo>
                      <a:pt x="256" y="157"/>
                    </a:lnTo>
                    <a:lnTo>
                      <a:pt x="251" y="156"/>
                    </a:lnTo>
                    <a:lnTo>
                      <a:pt x="246" y="156"/>
                    </a:lnTo>
                    <a:lnTo>
                      <a:pt x="254" y="143"/>
                    </a:lnTo>
                    <a:lnTo>
                      <a:pt x="249" y="129"/>
                    </a:lnTo>
                    <a:lnTo>
                      <a:pt x="249" y="130"/>
                    </a:lnTo>
                    <a:lnTo>
                      <a:pt x="246" y="130"/>
                    </a:lnTo>
                    <a:lnTo>
                      <a:pt x="246" y="126"/>
                    </a:lnTo>
                    <a:lnTo>
                      <a:pt x="212" y="144"/>
                    </a:lnTo>
                    <a:lnTo>
                      <a:pt x="210" y="148"/>
                    </a:lnTo>
                    <a:lnTo>
                      <a:pt x="207" y="152"/>
                    </a:lnTo>
                    <a:lnTo>
                      <a:pt x="204" y="155"/>
                    </a:lnTo>
                    <a:lnTo>
                      <a:pt x="200" y="158"/>
                    </a:lnTo>
                    <a:lnTo>
                      <a:pt x="186" y="183"/>
                    </a:lnTo>
                    <a:lnTo>
                      <a:pt x="189" y="182"/>
                    </a:lnTo>
                    <a:lnTo>
                      <a:pt x="190" y="182"/>
                    </a:lnTo>
                    <a:lnTo>
                      <a:pt x="193" y="182"/>
                    </a:lnTo>
                    <a:lnTo>
                      <a:pt x="195" y="182"/>
                    </a:lnTo>
                    <a:lnTo>
                      <a:pt x="195" y="184"/>
                    </a:lnTo>
                    <a:lnTo>
                      <a:pt x="194" y="185"/>
                    </a:lnTo>
                    <a:lnTo>
                      <a:pt x="194" y="187"/>
                    </a:lnTo>
                    <a:lnTo>
                      <a:pt x="193" y="188"/>
                    </a:lnTo>
                    <a:lnTo>
                      <a:pt x="228" y="189"/>
                    </a:lnTo>
                    <a:lnTo>
                      <a:pt x="228" y="187"/>
                    </a:lnTo>
                    <a:lnTo>
                      <a:pt x="228" y="184"/>
                    </a:lnTo>
                    <a:lnTo>
                      <a:pt x="231" y="181"/>
                    </a:lnTo>
                    <a:lnTo>
                      <a:pt x="233" y="179"/>
                    </a:lnTo>
                    <a:lnTo>
                      <a:pt x="240" y="180"/>
                    </a:lnTo>
                    <a:lnTo>
                      <a:pt x="247" y="179"/>
                    </a:lnTo>
                    <a:lnTo>
                      <a:pt x="253" y="180"/>
                    </a:lnTo>
                    <a:lnTo>
                      <a:pt x="256" y="185"/>
                    </a:lnTo>
                    <a:lnTo>
                      <a:pt x="251" y="192"/>
                    </a:lnTo>
                    <a:lnTo>
                      <a:pt x="298" y="199"/>
                    </a:lnTo>
                    <a:lnTo>
                      <a:pt x="298" y="194"/>
                    </a:lnTo>
                    <a:lnTo>
                      <a:pt x="298" y="187"/>
                    </a:lnTo>
                    <a:lnTo>
                      <a:pt x="300" y="182"/>
                    </a:lnTo>
                    <a:lnTo>
                      <a:pt x="303" y="176"/>
                    </a:lnTo>
                    <a:lnTo>
                      <a:pt x="309" y="179"/>
                    </a:lnTo>
                    <a:lnTo>
                      <a:pt x="315" y="180"/>
                    </a:lnTo>
                    <a:lnTo>
                      <a:pt x="322" y="179"/>
                    </a:lnTo>
                    <a:lnTo>
                      <a:pt x="330" y="179"/>
                    </a:lnTo>
                    <a:lnTo>
                      <a:pt x="329" y="199"/>
                    </a:lnTo>
                    <a:lnTo>
                      <a:pt x="324" y="218"/>
                    </a:lnTo>
                    <a:lnTo>
                      <a:pt x="319" y="238"/>
                    </a:lnTo>
                    <a:lnTo>
                      <a:pt x="314" y="255"/>
                    </a:lnTo>
                    <a:lnTo>
                      <a:pt x="312" y="244"/>
                    </a:lnTo>
                    <a:lnTo>
                      <a:pt x="310" y="233"/>
                    </a:lnTo>
                    <a:lnTo>
                      <a:pt x="305" y="222"/>
                    </a:lnTo>
                    <a:lnTo>
                      <a:pt x="301" y="211"/>
                    </a:lnTo>
                    <a:lnTo>
                      <a:pt x="291" y="239"/>
                    </a:lnTo>
                    <a:lnTo>
                      <a:pt x="303" y="280"/>
                    </a:lnTo>
                    <a:lnTo>
                      <a:pt x="298" y="280"/>
                    </a:lnTo>
                    <a:lnTo>
                      <a:pt x="293" y="281"/>
                    </a:lnTo>
                    <a:lnTo>
                      <a:pt x="286" y="282"/>
                    </a:lnTo>
                    <a:lnTo>
                      <a:pt x="282" y="283"/>
                    </a:lnTo>
                    <a:lnTo>
                      <a:pt x="275" y="284"/>
                    </a:lnTo>
                    <a:lnTo>
                      <a:pt x="269" y="284"/>
                    </a:lnTo>
                    <a:lnTo>
                      <a:pt x="263" y="283"/>
                    </a:lnTo>
                    <a:lnTo>
                      <a:pt x="257" y="281"/>
                    </a:lnTo>
                    <a:lnTo>
                      <a:pt x="265" y="248"/>
                    </a:lnTo>
                    <a:lnTo>
                      <a:pt x="243" y="234"/>
                    </a:lnTo>
                    <a:lnTo>
                      <a:pt x="242" y="244"/>
                    </a:lnTo>
                    <a:lnTo>
                      <a:pt x="241" y="242"/>
                    </a:lnTo>
                    <a:lnTo>
                      <a:pt x="240" y="239"/>
                    </a:lnTo>
                    <a:lnTo>
                      <a:pt x="240" y="237"/>
                    </a:lnTo>
                    <a:lnTo>
                      <a:pt x="240" y="233"/>
                    </a:lnTo>
                    <a:lnTo>
                      <a:pt x="215" y="229"/>
                    </a:lnTo>
                    <a:lnTo>
                      <a:pt x="214" y="230"/>
                    </a:lnTo>
                    <a:lnTo>
                      <a:pt x="214" y="231"/>
                    </a:lnTo>
                    <a:lnTo>
                      <a:pt x="212" y="233"/>
                    </a:lnTo>
                    <a:lnTo>
                      <a:pt x="211" y="234"/>
                    </a:lnTo>
                    <a:lnTo>
                      <a:pt x="214" y="259"/>
                    </a:lnTo>
                    <a:lnTo>
                      <a:pt x="221" y="250"/>
                    </a:lnTo>
                    <a:lnTo>
                      <a:pt x="223" y="258"/>
                    </a:lnTo>
                    <a:lnTo>
                      <a:pt x="226" y="265"/>
                    </a:lnTo>
                    <a:lnTo>
                      <a:pt x="227" y="272"/>
                    </a:lnTo>
                    <a:lnTo>
                      <a:pt x="226" y="280"/>
                    </a:lnTo>
                    <a:lnTo>
                      <a:pt x="220" y="282"/>
                    </a:lnTo>
                    <a:lnTo>
                      <a:pt x="212" y="282"/>
                    </a:lnTo>
                    <a:lnTo>
                      <a:pt x="204" y="281"/>
                    </a:lnTo>
                    <a:lnTo>
                      <a:pt x="195" y="281"/>
                    </a:lnTo>
                    <a:lnTo>
                      <a:pt x="206" y="268"/>
                    </a:lnTo>
                    <a:lnTo>
                      <a:pt x="165" y="261"/>
                    </a:lnTo>
                    <a:lnTo>
                      <a:pt x="164" y="263"/>
                    </a:lnTo>
                    <a:lnTo>
                      <a:pt x="164" y="264"/>
                    </a:lnTo>
                    <a:lnTo>
                      <a:pt x="163" y="266"/>
                    </a:lnTo>
                    <a:lnTo>
                      <a:pt x="163" y="268"/>
                    </a:lnTo>
                    <a:lnTo>
                      <a:pt x="190" y="305"/>
                    </a:lnTo>
                    <a:lnTo>
                      <a:pt x="199" y="305"/>
                    </a:lnTo>
                    <a:lnTo>
                      <a:pt x="207" y="305"/>
                    </a:lnTo>
                    <a:lnTo>
                      <a:pt x="216" y="306"/>
                    </a:lnTo>
                    <a:lnTo>
                      <a:pt x="225" y="306"/>
                    </a:lnTo>
                    <a:lnTo>
                      <a:pt x="225" y="310"/>
                    </a:lnTo>
                    <a:lnTo>
                      <a:pt x="225" y="312"/>
                    </a:lnTo>
                    <a:lnTo>
                      <a:pt x="222" y="315"/>
                    </a:lnTo>
                    <a:lnTo>
                      <a:pt x="221" y="318"/>
                    </a:lnTo>
                    <a:lnTo>
                      <a:pt x="259" y="321"/>
                    </a:lnTo>
                    <a:lnTo>
                      <a:pt x="259" y="317"/>
                    </a:lnTo>
                    <a:lnTo>
                      <a:pt x="258" y="313"/>
                    </a:lnTo>
                    <a:lnTo>
                      <a:pt x="258" y="310"/>
                    </a:lnTo>
                    <a:lnTo>
                      <a:pt x="257" y="306"/>
                    </a:lnTo>
                    <a:lnTo>
                      <a:pt x="264" y="306"/>
                    </a:lnTo>
                    <a:lnTo>
                      <a:pt x="272" y="306"/>
                    </a:lnTo>
                    <a:lnTo>
                      <a:pt x="282" y="305"/>
                    </a:lnTo>
                    <a:lnTo>
                      <a:pt x="289" y="304"/>
                    </a:lnTo>
                    <a:lnTo>
                      <a:pt x="296" y="305"/>
                    </a:lnTo>
                    <a:lnTo>
                      <a:pt x="301" y="308"/>
                    </a:lnTo>
                    <a:lnTo>
                      <a:pt x="304" y="312"/>
                    </a:lnTo>
                    <a:lnTo>
                      <a:pt x="303" y="322"/>
                    </a:lnTo>
                    <a:lnTo>
                      <a:pt x="301" y="327"/>
                    </a:lnTo>
                    <a:lnTo>
                      <a:pt x="300" y="332"/>
                    </a:lnTo>
                    <a:lnTo>
                      <a:pt x="298" y="338"/>
                    </a:lnTo>
                    <a:lnTo>
                      <a:pt x="296" y="343"/>
                    </a:lnTo>
                    <a:lnTo>
                      <a:pt x="324" y="365"/>
                    </a:lnTo>
                    <a:lnTo>
                      <a:pt x="324" y="361"/>
                    </a:lnTo>
                    <a:lnTo>
                      <a:pt x="325" y="357"/>
                    </a:lnTo>
                    <a:lnTo>
                      <a:pt x="327" y="354"/>
                    </a:lnTo>
                    <a:lnTo>
                      <a:pt x="333" y="353"/>
                    </a:lnTo>
                    <a:lnTo>
                      <a:pt x="333" y="359"/>
                    </a:lnTo>
                    <a:lnTo>
                      <a:pt x="333" y="365"/>
                    </a:lnTo>
                    <a:lnTo>
                      <a:pt x="332" y="371"/>
                    </a:lnTo>
                    <a:lnTo>
                      <a:pt x="329" y="376"/>
                    </a:lnTo>
                    <a:lnTo>
                      <a:pt x="331" y="398"/>
                    </a:lnTo>
                    <a:lnTo>
                      <a:pt x="333" y="395"/>
                    </a:lnTo>
                    <a:lnTo>
                      <a:pt x="333" y="404"/>
                    </a:lnTo>
                    <a:lnTo>
                      <a:pt x="332" y="404"/>
                    </a:lnTo>
                    <a:lnTo>
                      <a:pt x="330" y="426"/>
                    </a:lnTo>
                    <a:lnTo>
                      <a:pt x="331" y="426"/>
                    </a:lnTo>
                    <a:lnTo>
                      <a:pt x="332" y="426"/>
                    </a:lnTo>
                    <a:lnTo>
                      <a:pt x="332" y="426"/>
                    </a:lnTo>
                    <a:lnTo>
                      <a:pt x="333" y="426"/>
                    </a:lnTo>
                    <a:lnTo>
                      <a:pt x="338" y="434"/>
                    </a:lnTo>
                    <a:lnTo>
                      <a:pt x="340" y="443"/>
                    </a:lnTo>
                    <a:lnTo>
                      <a:pt x="338" y="452"/>
                    </a:lnTo>
                    <a:lnTo>
                      <a:pt x="338" y="460"/>
                    </a:lnTo>
                    <a:lnTo>
                      <a:pt x="326" y="447"/>
                    </a:lnTo>
                    <a:lnTo>
                      <a:pt x="319" y="467"/>
                    </a:lnTo>
                    <a:lnTo>
                      <a:pt x="321" y="470"/>
                    </a:lnTo>
                    <a:lnTo>
                      <a:pt x="324" y="474"/>
                    </a:lnTo>
                    <a:lnTo>
                      <a:pt x="326" y="478"/>
                    </a:lnTo>
                    <a:lnTo>
                      <a:pt x="330" y="481"/>
                    </a:lnTo>
                    <a:lnTo>
                      <a:pt x="317" y="488"/>
                    </a:lnTo>
                    <a:lnTo>
                      <a:pt x="322" y="505"/>
                    </a:lnTo>
                    <a:lnTo>
                      <a:pt x="326" y="503"/>
                    </a:lnTo>
                    <a:lnTo>
                      <a:pt x="331" y="502"/>
                    </a:lnTo>
                    <a:lnTo>
                      <a:pt x="335" y="500"/>
                    </a:lnTo>
                    <a:lnTo>
                      <a:pt x="338" y="499"/>
                    </a:lnTo>
                    <a:lnTo>
                      <a:pt x="338" y="528"/>
                    </a:lnTo>
                    <a:lnTo>
                      <a:pt x="321" y="528"/>
                    </a:lnTo>
                    <a:lnTo>
                      <a:pt x="320" y="552"/>
                    </a:lnTo>
                    <a:lnTo>
                      <a:pt x="325" y="552"/>
                    </a:lnTo>
                    <a:lnTo>
                      <a:pt x="329" y="552"/>
                    </a:lnTo>
                    <a:lnTo>
                      <a:pt x="332" y="552"/>
                    </a:lnTo>
                    <a:lnTo>
                      <a:pt x="336" y="551"/>
                    </a:lnTo>
                    <a:lnTo>
                      <a:pt x="342" y="561"/>
                    </a:lnTo>
                    <a:lnTo>
                      <a:pt x="341" y="569"/>
                    </a:lnTo>
                    <a:lnTo>
                      <a:pt x="337" y="575"/>
                    </a:lnTo>
                    <a:lnTo>
                      <a:pt x="331" y="580"/>
                    </a:lnTo>
                    <a:lnTo>
                      <a:pt x="324" y="584"/>
                    </a:lnTo>
                    <a:lnTo>
                      <a:pt x="330" y="601"/>
                    </a:lnTo>
                    <a:lnTo>
                      <a:pt x="331" y="600"/>
                    </a:lnTo>
                    <a:lnTo>
                      <a:pt x="331" y="600"/>
                    </a:lnTo>
                    <a:lnTo>
                      <a:pt x="332" y="599"/>
                    </a:lnTo>
                    <a:lnTo>
                      <a:pt x="333" y="599"/>
                    </a:lnTo>
                    <a:lnTo>
                      <a:pt x="338" y="599"/>
                    </a:lnTo>
                    <a:lnTo>
                      <a:pt x="338" y="622"/>
                    </a:lnTo>
                    <a:lnTo>
                      <a:pt x="335" y="619"/>
                    </a:lnTo>
                    <a:lnTo>
                      <a:pt x="331" y="615"/>
                    </a:lnTo>
                    <a:lnTo>
                      <a:pt x="327" y="612"/>
                    </a:lnTo>
                    <a:lnTo>
                      <a:pt x="326" y="608"/>
                    </a:lnTo>
                    <a:lnTo>
                      <a:pt x="295" y="603"/>
                    </a:lnTo>
                    <a:lnTo>
                      <a:pt x="294" y="604"/>
                    </a:lnTo>
                    <a:lnTo>
                      <a:pt x="293" y="605"/>
                    </a:lnTo>
                    <a:lnTo>
                      <a:pt x="290" y="607"/>
                    </a:lnTo>
                    <a:lnTo>
                      <a:pt x="289" y="609"/>
                    </a:lnTo>
                    <a:lnTo>
                      <a:pt x="298" y="629"/>
                    </a:lnTo>
                    <a:lnTo>
                      <a:pt x="305" y="622"/>
                    </a:lnTo>
                    <a:lnTo>
                      <a:pt x="312" y="625"/>
                    </a:lnTo>
                    <a:lnTo>
                      <a:pt x="315" y="634"/>
                    </a:lnTo>
                    <a:lnTo>
                      <a:pt x="317" y="643"/>
                    </a:lnTo>
                    <a:lnTo>
                      <a:pt x="321" y="651"/>
                    </a:lnTo>
                    <a:lnTo>
                      <a:pt x="317" y="655"/>
                    </a:lnTo>
                    <a:lnTo>
                      <a:pt x="311" y="660"/>
                    </a:lnTo>
                    <a:lnTo>
                      <a:pt x="305" y="663"/>
                    </a:lnTo>
                    <a:lnTo>
                      <a:pt x="298" y="665"/>
                    </a:lnTo>
                    <a:lnTo>
                      <a:pt x="290" y="666"/>
                    </a:lnTo>
                    <a:lnTo>
                      <a:pt x="282" y="667"/>
                    </a:lnTo>
                    <a:lnTo>
                      <a:pt x="273" y="667"/>
                    </a:lnTo>
                    <a:lnTo>
                      <a:pt x="264" y="667"/>
                    </a:lnTo>
                    <a:lnTo>
                      <a:pt x="261" y="665"/>
                    </a:lnTo>
                    <a:lnTo>
                      <a:pt x="298" y="629"/>
                    </a:lnTo>
                    <a:lnTo>
                      <a:pt x="289" y="609"/>
                    </a:lnTo>
                    <a:lnTo>
                      <a:pt x="285" y="614"/>
                    </a:lnTo>
                    <a:lnTo>
                      <a:pt x="282" y="617"/>
                    </a:lnTo>
                    <a:lnTo>
                      <a:pt x="278" y="622"/>
                    </a:lnTo>
                    <a:lnTo>
                      <a:pt x="274" y="626"/>
                    </a:lnTo>
                    <a:lnTo>
                      <a:pt x="269" y="630"/>
                    </a:lnTo>
                    <a:lnTo>
                      <a:pt x="264" y="634"/>
                    </a:lnTo>
                    <a:lnTo>
                      <a:pt x="258" y="636"/>
                    </a:lnTo>
                    <a:lnTo>
                      <a:pt x="252" y="639"/>
                    </a:lnTo>
                    <a:lnTo>
                      <a:pt x="256" y="631"/>
                    </a:lnTo>
                    <a:lnTo>
                      <a:pt x="259" y="617"/>
                    </a:lnTo>
                    <a:lnTo>
                      <a:pt x="263" y="603"/>
                    </a:lnTo>
                    <a:lnTo>
                      <a:pt x="267" y="589"/>
                    </a:lnTo>
                    <a:lnTo>
                      <a:pt x="270" y="579"/>
                    </a:lnTo>
                    <a:lnTo>
                      <a:pt x="277" y="576"/>
                    </a:lnTo>
                    <a:lnTo>
                      <a:pt x="284" y="583"/>
                    </a:lnTo>
                    <a:lnTo>
                      <a:pt x="295" y="603"/>
                    </a:lnTo>
                    <a:lnTo>
                      <a:pt x="295" y="603"/>
                    </a:lnTo>
                    <a:lnTo>
                      <a:pt x="295" y="603"/>
                    </a:lnTo>
                    <a:lnTo>
                      <a:pt x="295" y="603"/>
                    </a:lnTo>
                    <a:lnTo>
                      <a:pt x="295" y="603"/>
                    </a:lnTo>
                    <a:lnTo>
                      <a:pt x="326" y="608"/>
                    </a:lnTo>
                    <a:lnTo>
                      <a:pt x="326" y="606"/>
                    </a:lnTo>
                    <a:lnTo>
                      <a:pt x="327" y="604"/>
                    </a:lnTo>
                    <a:lnTo>
                      <a:pt x="329" y="603"/>
                    </a:lnTo>
                    <a:lnTo>
                      <a:pt x="330" y="601"/>
                    </a:lnTo>
                    <a:lnTo>
                      <a:pt x="324" y="584"/>
                    </a:lnTo>
                    <a:lnTo>
                      <a:pt x="322" y="585"/>
                    </a:lnTo>
                    <a:lnTo>
                      <a:pt x="320" y="586"/>
                    </a:lnTo>
                    <a:lnTo>
                      <a:pt x="319" y="588"/>
                    </a:lnTo>
                    <a:lnTo>
                      <a:pt x="317" y="589"/>
                    </a:lnTo>
                    <a:lnTo>
                      <a:pt x="305" y="585"/>
                    </a:lnTo>
                    <a:lnTo>
                      <a:pt x="299" y="575"/>
                    </a:lnTo>
                    <a:lnTo>
                      <a:pt x="294" y="564"/>
                    </a:lnTo>
                    <a:lnTo>
                      <a:pt x="286" y="554"/>
                    </a:lnTo>
                    <a:lnTo>
                      <a:pt x="293" y="552"/>
                    </a:lnTo>
                    <a:lnTo>
                      <a:pt x="301" y="552"/>
                    </a:lnTo>
                    <a:lnTo>
                      <a:pt x="310" y="552"/>
                    </a:lnTo>
                    <a:lnTo>
                      <a:pt x="320" y="552"/>
                    </a:lnTo>
                    <a:lnTo>
                      <a:pt x="321" y="528"/>
                    </a:lnTo>
                    <a:lnTo>
                      <a:pt x="295" y="529"/>
                    </a:lnTo>
                    <a:lnTo>
                      <a:pt x="298" y="520"/>
                    </a:lnTo>
                    <a:lnTo>
                      <a:pt x="304" y="514"/>
                    </a:lnTo>
                    <a:lnTo>
                      <a:pt x="312" y="509"/>
                    </a:lnTo>
                    <a:lnTo>
                      <a:pt x="322" y="505"/>
                    </a:lnTo>
                    <a:lnTo>
                      <a:pt x="317" y="488"/>
                    </a:lnTo>
                    <a:lnTo>
                      <a:pt x="299" y="499"/>
                    </a:lnTo>
                    <a:lnTo>
                      <a:pt x="303" y="457"/>
                    </a:lnTo>
                    <a:lnTo>
                      <a:pt x="308" y="457"/>
                    </a:lnTo>
                    <a:lnTo>
                      <a:pt x="312" y="460"/>
                    </a:lnTo>
                    <a:lnTo>
                      <a:pt x="316" y="463"/>
                    </a:lnTo>
                    <a:lnTo>
                      <a:pt x="319" y="467"/>
                    </a:lnTo>
                    <a:lnTo>
                      <a:pt x="326" y="447"/>
                    </a:lnTo>
                    <a:lnTo>
                      <a:pt x="311" y="431"/>
                    </a:lnTo>
                    <a:lnTo>
                      <a:pt x="315" y="430"/>
                    </a:lnTo>
                    <a:lnTo>
                      <a:pt x="320" y="428"/>
                    </a:lnTo>
                    <a:lnTo>
                      <a:pt x="325" y="427"/>
                    </a:lnTo>
                    <a:lnTo>
                      <a:pt x="330" y="426"/>
                    </a:lnTo>
                    <a:lnTo>
                      <a:pt x="332" y="404"/>
                    </a:lnTo>
                    <a:lnTo>
                      <a:pt x="330" y="404"/>
                    </a:lnTo>
                    <a:lnTo>
                      <a:pt x="331" y="398"/>
                    </a:lnTo>
                    <a:lnTo>
                      <a:pt x="329" y="376"/>
                    </a:lnTo>
                    <a:lnTo>
                      <a:pt x="327" y="377"/>
                    </a:lnTo>
                    <a:lnTo>
                      <a:pt x="326" y="379"/>
                    </a:lnTo>
                    <a:lnTo>
                      <a:pt x="324" y="380"/>
                    </a:lnTo>
                    <a:lnTo>
                      <a:pt x="321" y="381"/>
                    </a:lnTo>
                    <a:lnTo>
                      <a:pt x="324" y="377"/>
                    </a:lnTo>
                    <a:lnTo>
                      <a:pt x="324" y="374"/>
                    </a:lnTo>
                    <a:lnTo>
                      <a:pt x="324" y="370"/>
                    </a:lnTo>
                    <a:lnTo>
                      <a:pt x="324" y="365"/>
                    </a:lnTo>
                    <a:lnTo>
                      <a:pt x="296" y="343"/>
                    </a:lnTo>
                    <a:lnTo>
                      <a:pt x="294" y="358"/>
                    </a:lnTo>
                    <a:lnTo>
                      <a:pt x="290" y="374"/>
                    </a:lnTo>
                    <a:lnTo>
                      <a:pt x="286" y="388"/>
                    </a:lnTo>
                    <a:lnTo>
                      <a:pt x="283" y="404"/>
                    </a:lnTo>
                    <a:lnTo>
                      <a:pt x="274" y="384"/>
                    </a:lnTo>
                    <a:lnTo>
                      <a:pt x="268" y="363"/>
                    </a:lnTo>
                    <a:lnTo>
                      <a:pt x="263" y="342"/>
                    </a:lnTo>
                    <a:lnTo>
                      <a:pt x="259" y="321"/>
                    </a:lnTo>
                    <a:lnTo>
                      <a:pt x="221" y="318"/>
                    </a:lnTo>
                    <a:lnTo>
                      <a:pt x="215" y="324"/>
                    </a:lnTo>
                    <a:lnTo>
                      <a:pt x="206" y="330"/>
                    </a:lnTo>
                    <a:lnTo>
                      <a:pt x="198" y="336"/>
                    </a:lnTo>
                    <a:lnTo>
                      <a:pt x="190" y="342"/>
                    </a:lnTo>
                    <a:lnTo>
                      <a:pt x="184" y="334"/>
                    </a:lnTo>
                    <a:lnTo>
                      <a:pt x="179" y="325"/>
                    </a:lnTo>
                    <a:lnTo>
                      <a:pt x="175" y="316"/>
                    </a:lnTo>
                    <a:lnTo>
                      <a:pt x="172" y="307"/>
                    </a:lnTo>
                    <a:lnTo>
                      <a:pt x="176" y="306"/>
                    </a:lnTo>
                    <a:lnTo>
                      <a:pt x="181" y="306"/>
                    </a:lnTo>
                    <a:lnTo>
                      <a:pt x="185" y="305"/>
                    </a:lnTo>
                    <a:lnTo>
                      <a:pt x="190" y="305"/>
                    </a:lnTo>
                    <a:lnTo>
                      <a:pt x="163" y="268"/>
                    </a:lnTo>
                    <a:lnTo>
                      <a:pt x="159" y="272"/>
                    </a:lnTo>
                    <a:lnTo>
                      <a:pt x="155" y="276"/>
                    </a:lnTo>
                    <a:lnTo>
                      <a:pt x="151" y="280"/>
                    </a:lnTo>
                    <a:lnTo>
                      <a:pt x="144" y="281"/>
                    </a:lnTo>
                    <a:lnTo>
                      <a:pt x="144" y="269"/>
                    </a:lnTo>
                    <a:lnTo>
                      <a:pt x="152" y="257"/>
                    </a:lnTo>
                    <a:lnTo>
                      <a:pt x="163" y="245"/>
                    </a:lnTo>
                    <a:lnTo>
                      <a:pt x="175" y="235"/>
                    </a:lnTo>
                    <a:lnTo>
                      <a:pt x="172" y="240"/>
                    </a:lnTo>
                    <a:lnTo>
                      <a:pt x="170" y="247"/>
                    </a:lnTo>
                    <a:lnTo>
                      <a:pt x="168" y="254"/>
                    </a:lnTo>
                    <a:lnTo>
                      <a:pt x="165" y="261"/>
                    </a:lnTo>
                    <a:lnTo>
                      <a:pt x="206" y="268"/>
                    </a:lnTo>
                    <a:lnTo>
                      <a:pt x="214" y="259"/>
                    </a:lnTo>
                    <a:lnTo>
                      <a:pt x="211" y="234"/>
                    </a:lnTo>
                    <a:lnTo>
                      <a:pt x="207" y="238"/>
                    </a:lnTo>
                    <a:lnTo>
                      <a:pt x="204" y="240"/>
                    </a:lnTo>
                    <a:lnTo>
                      <a:pt x="201" y="244"/>
                    </a:lnTo>
                    <a:lnTo>
                      <a:pt x="199" y="248"/>
                    </a:lnTo>
                    <a:lnTo>
                      <a:pt x="198" y="240"/>
                    </a:lnTo>
                    <a:lnTo>
                      <a:pt x="201" y="230"/>
                    </a:lnTo>
                    <a:lnTo>
                      <a:pt x="207" y="219"/>
                    </a:lnTo>
                    <a:lnTo>
                      <a:pt x="215" y="212"/>
                    </a:lnTo>
                    <a:lnTo>
                      <a:pt x="219" y="217"/>
                    </a:lnTo>
                    <a:lnTo>
                      <a:pt x="219" y="221"/>
                    </a:lnTo>
                    <a:lnTo>
                      <a:pt x="217" y="225"/>
                    </a:lnTo>
                    <a:lnTo>
                      <a:pt x="215" y="229"/>
                    </a:lnTo>
                    <a:lnTo>
                      <a:pt x="240" y="233"/>
                    </a:lnTo>
                    <a:lnTo>
                      <a:pt x="240" y="230"/>
                    </a:lnTo>
                    <a:lnTo>
                      <a:pt x="241" y="228"/>
                    </a:lnTo>
                    <a:lnTo>
                      <a:pt x="243" y="226"/>
                    </a:lnTo>
                    <a:lnTo>
                      <a:pt x="246" y="224"/>
                    </a:lnTo>
                    <a:lnTo>
                      <a:pt x="243" y="234"/>
                    </a:lnTo>
                    <a:lnTo>
                      <a:pt x="265" y="248"/>
                    </a:lnTo>
                    <a:lnTo>
                      <a:pt x="277" y="207"/>
                    </a:lnTo>
                    <a:lnTo>
                      <a:pt x="283" y="209"/>
                    </a:lnTo>
                    <a:lnTo>
                      <a:pt x="291" y="239"/>
                    </a:lnTo>
                    <a:lnTo>
                      <a:pt x="301" y="211"/>
                    </a:lnTo>
                    <a:lnTo>
                      <a:pt x="300" y="208"/>
                    </a:lnTo>
                    <a:lnTo>
                      <a:pt x="300" y="205"/>
                    </a:lnTo>
                    <a:lnTo>
                      <a:pt x="299" y="202"/>
                    </a:lnTo>
                    <a:lnTo>
                      <a:pt x="298" y="199"/>
                    </a:lnTo>
                    <a:lnTo>
                      <a:pt x="251" y="192"/>
                    </a:lnTo>
                    <a:lnTo>
                      <a:pt x="241" y="209"/>
                    </a:lnTo>
                    <a:lnTo>
                      <a:pt x="237" y="206"/>
                    </a:lnTo>
                    <a:lnTo>
                      <a:pt x="233" y="200"/>
                    </a:lnTo>
                    <a:lnTo>
                      <a:pt x="231" y="195"/>
                    </a:lnTo>
                    <a:lnTo>
                      <a:pt x="228" y="189"/>
                    </a:lnTo>
                    <a:lnTo>
                      <a:pt x="193" y="188"/>
                    </a:lnTo>
                    <a:lnTo>
                      <a:pt x="186" y="195"/>
                    </a:lnTo>
                    <a:lnTo>
                      <a:pt x="180" y="201"/>
                    </a:lnTo>
                    <a:lnTo>
                      <a:pt x="174" y="207"/>
                    </a:lnTo>
                    <a:lnTo>
                      <a:pt x="168" y="216"/>
                    </a:lnTo>
                    <a:lnTo>
                      <a:pt x="170" y="208"/>
                    </a:lnTo>
                    <a:lnTo>
                      <a:pt x="173" y="198"/>
                    </a:lnTo>
                    <a:lnTo>
                      <a:pt x="176" y="188"/>
                    </a:lnTo>
                    <a:lnTo>
                      <a:pt x="186" y="183"/>
                    </a:lnTo>
                    <a:lnTo>
                      <a:pt x="200" y="158"/>
                    </a:lnTo>
                    <a:lnTo>
                      <a:pt x="200" y="158"/>
                    </a:lnTo>
                    <a:lnTo>
                      <a:pt x="200" y="158"/>
                    </a:lnTo>
                    <a:lnTo>
                      <a:pt x="200" y="159"/>
                    </a:lnTo>
                    <a:lnTo>
                      <a:pt x="199" y="159"/>
                    </a:lnTo>
                    <a:lnTo>
                      <a:pt x="195" y="162"/>
                    </a:lnTo>
                    <a:lnTo>
                      <a:pt x="194" y="154"/>
                    </a:lnTo>
                    <a:lnTo>
                      <a:pt x="200" y="145"/>
                    </a:lnTo>
                    <a:lnTo>
                      <a:pt x="209" y="136"/>
                    </a:lnTo>
                    <a:lnTo>
                      <a:pt x="215" y="127"/>
                    </a:lnTo>
                    <a:lnTo>
                      <a:pt x="215" y="131"/>
                    </a:lnTo>
                    <a:lnTo>
                      <a:pt x="215" y="135"/>
                    </a:lnTo>
                    <a:lnTo>
                      <a:pt x="214" y="139"/>
                    </a:lnTo>
                    <a:lnTo>
                      <a:pt x="212" y="144"/>
                    </a:lnTo>
                    <a:lnTo>
                      <a:pt x="246" y="126"/>
                    </a:lnTo>
                    <a:lnTo>
                      <a:pt x="246" y="120"/>
                    </a:lnTo>
                    <a:lnTo>
                      <a:pt x="249" y="120"/>
                    </a:lnTo>
                    <a:lnTo>
                      <a:pt x="249" y="129"/>
                    </a:lnTo>
                    <a:lnTo>
                      <a:pt x="254" y="143"/>
                    </a:lnTo>
                    <a:lnTo>
                      <a:pt x="257" y="139"/>
                    </a:lnTo>
                    <a:lnTo>
                      <a:pt x="262" y="149"/>
                    </a:lnTo>
                    <a:lnTo>
                      <a:pt x="295" y="140"/>
                    </a:lnTo>
                    <a:lnTo>
                      <a:pt x="298" y="132"/>
                    </a:lnTo>
                    <a:lnTo>
                      <a:pt x="299" y="124"/>
                    </a:lnTo>
                    <a:lnTo>
                      <a:pt x="301" y="115"/>
                    </a:lnTo>
                    <a:lnTo>
                      <a:pt x="303" y="107"/>
                    </a:lnTo>
                    <a:lnTo>
                      <a:pt x="308" y="111"/>
                    </a:lnTo>
                    <a:lnTo>
                      <a:pt x="311" y="115"/>
                    </a:lnTo>
                    <a:lnTo>
                      <a:pt x="314" y="121"/>
                    </a:lnTo>
                    <a:lnTo>
                      <a:pt x="316" y="126"/>
                    </a:lnTo>
                    <a:lnTo>
                      <a:pt x="329" y="112"/>
                    </a:lnTo>
                    <a:lnTo>
                      <a:pt x="327" y="110"/>
                    </a:lnTo>
                    <a:lnTo>
                      <a:pt x="327" y="107"/>
                    </a:lnTo>
                    <a:lnTo>
                      <a:pt x="326" y="104"/>
                    </a:lnTo>
                    <a:lnTo>
                      <a:pt x="326" y="103"/>
                    </a:lnTo>
                    <a:lnTo>
                      <a:pt x="274" y="102"/>
                    </a:lnTo>
                    <a:lnTo>
                      <a:pt x="273" y="103"/>
                    </a:lnTo>
                    <a:lnTo>
                      <a:pt x="270" y="105"/>
                    </a:lnTo>
                    <a:lnTo>
                      <a:pt x="268" y="107"/>
                    </a:lnTo>
                    <a:lnTo>
                      <a:pt x="264" y="107"/>
                    </a:lnTo>
                    <a:lnTo>
                      <a:pt x="264" y="97"/>
                    </a:lnTo>
                    <a:lnTo>
                      <a:pt x="267" y="97"/>
                    </a:lnTo>
                    <a:lnTo>
                      <a:pt x="243" y="53"/>
                    </a:lnTo>
                    <a:lnTo>
                      <a:pt x="240" y="59"/>
                    </a:lnTo>
                    <a:lnTo>
                      <a:pt x="236" y="64"/>
                    </a:lnTo>
                    <a:lnTo>
                      <a:pt x="231" y="70"/>
                    </a:lnTo>
                    <a:lnTo>
                      <a:pt x="226" y="74"/>
                    </a:lnTo>
                    <a:lnTo>
                      <a:pt x="227" y="60"/>
                    </a:lnTo>
                    <a:lnTo>
                      <a:pt x="232" y="45"/>
                    </a:lnTo>
                    <a:lnTo>
                      <a:pt x="238" y="30"/>
                    </a:lnTo>
                    <a:lnTo>
                      <a:pt x="242" y="14"/>
                    </a:lnTo>
                    <a:lnTo>
                      <a:pt x="252" y="14"/>
                    </a:lnTo>
                    <a:lnTo>
                      <a:pt x="253" y="23"/>
                    </a:lnTo>
                    <a:lnTo>
                      <a:pt x="253" y="31"/>
                    </a:lnTo>
                    <a:lnTo>
                      <a:pt x="249" y="41"/>
                    </a:lnTo>
                    <a:lnTo>
                      <a:pt x="246" y="50"/>
                    </a:lnTo>
                    <a:lnTo>
                      <a:pt x="272" y="54"/>
                    </a:lnTo>
                    <a:lnTo>
                      <a:pt x="277" y="36"/>
                    </a:lnTo>
                    <a:lnTo>
                      <a:pt x="279" y="41"/>
                    </a:lnTo>
                    <a:lnTo>
                      <a:pt x="282" y="46"/>
                    </a:lnTo>
                    <a:lnTo>
                      <a:pt x="285" y="51"/>
                    </a:lnTo>
                    <a:lnTo>
                      <a:pt x="288" y="57"/>
                    </a:lnTo>
                    <a:lnTo>
                      <a:pt x="317" y="56"/>
                    </a:lnTo>
                    <a:lnTo>
                      <a:pt x="326" y="29"/>
                    </a:lnTo>
                    <a:lnTo>
                      <a:pt x="330" y="30"/>
                    </a:lnTo>
                    <a:lnTo>
                      <a:pt x="333" y="33"/>
                    </a:lnTo>
                    <a:lnTo>
                      <a:pt x="336" y="36"/>
                    </a:lnTo>
                    <a:lnTo>
                      <a:pt x="338" y="40"/>
                    </a:lnTo>
                    <a:lnTo>
                      <a:pt x="350" y="19"/>
                    </a:lnTo>
                    <a:lnTo>
                      <a:pt x="348" y="18"/>
                    </a:lnTo>
                    <a:lnTo>
                      <a:pt x="348" y="16"/>
                    </a:lnTo>
                    <a:lnTo>
                      <a:pt x="347" y="15"/>
                    </a:lnTo>
                    <a:lnTo>
                      <a:pt x="346" y="14"/>
                    </a:lnTo>
                    <a:lnTo>
                      <a:pt x="172" y="7"/>
                    </a:lnTo>
                    <a:lnTo>
                      <a:pt x="175" y="20"/>
                    </a:lnTo>
                    <a:lnTo>
                      <a:pt x="183" y="22"/>
                    </a:lnTo>
                    <a:lnTo>
                      <a:pt x="191" y="21"/>
                    </a:lnTo>
                    <a:lnTo>
                      <a:pt x="200" y="20"/>
                    </a:lnTo>
                    <a:lnTo>
                      <a:pt x="206" y="26"/>
                    </a:lnTo>
                    <a:lnTo>
                      <a:pt x="194" y="62"/>
                    </a:lnTo>
                    <a:lnTo>
                      <a:pt x="181" y="96"/>
                    </a:lnTo>
                    <a:lnTo>
                      <a:pt x="169" y="131"/>
                    </a:lnTo>
                    <a:lnTo>
                      <a:pt x="155" y="166"/>
                    </a:lnTo>
                    <a:lnTo>
                      <a:pt x="142" y="200"/>
                    </a:lnTo>
                    <a:lnTo>
                      <a:pt x="128" y="235"/>
                    </a:lnTo>
                    <a:lnTo>
                      <a:pt x="113" y="269"/>
                    </a:lnTo>
                    <a:lnTo>
                      <a:pt x="97" y="302"/>
                    </a:lnTo>
                    <a:lnTo>
                      <a:pt x="120" y="315"/>
                    </a:lnTo>
                    <a:lnTo>
                      <a:pt x="123" y="312"/>
                    </a:lnTo>
                    <a:lnTo>
                      <a:pt x="127" y="310"/>
                    </a:lnTo>
                    <a:lnTo>
                      <a:pt x="132" y="308"/>
                    </a:lnTo>
                    <a:lnTo>
                      <a:pt x="137" y="307"/>
                    </a:lnTo>
                    <a:lnTo>
                      <a:pt x="137" y="311"/>
                    </a:lnTo>
                    <a:lnTo>
                      <a:pt x="136" y="315"/>
                    </a:lnTo>
                    <a:lnTo>
                      <a:pt x="133" y="319"/>
                    </a:lnTo>
                    <a:lnTo>
                      <a:pt x="130" y="323"/>
                    </a:lnTo>
                    <a:lnTo>
                      <a:pt x="152" y="347"/>
                    </a:lnTo>
                    <a:lnTo>
                      <a:pt x="159" y="330"/>
                    </a:lnTo>
                    <a:lnTo>
                      <a:pt x="170" y="354"/>
                    </a:lnTo>
                    <a:lnTo>
                      <a:pt x="199" y="358"/>
                    </a:lnTo>
                    <a:lnTo>
                      <a:pt x="200" y="354"/>
                    </a:lnTo>
                    <a:lnTo>
                      <a:pt x="202" y="351"/>
                    </a:lnTo>
                    <a:lnTo>
                      <a:pt x="206" y="347"/>
                    </a:lnTo>
                    <a:lnTo>
                      <a:pt x="210" y="344"/>
                    </a:lnTo>
                    <a:lnTo>
                      <a:pt x="215" y="342"/>
                    </a:lnTo>
                    <a:lnTo>
                      <a:pt x="216" y="346"/>
                    </a:lnTo>
                    <a:lnTo>
                      <a:pt x="216" y="351"/>
                    </a:lnTo>
                    <a:lnTo>
                      <a:pt x="214" y="356"/>
                    </a:lnTo>
                    <a:lnTo>
                      <a:pt x="212" y="362"/>
                    </a:lnTo>
                    <a:lnTo>
                      <a:pt x="235" y="373"/>
                    </a:lnTo>
                    <a:lnTo>
                      <a:pt x="236" y="365"/>
                    </a:lnTo>
                    <a:lnTo>
                      <a:pt x="238" y="358"/>
                    </a:lnTo>
                    <a:lnTo>
                      <a:pt x="241" y="352"/>
                    </a:lnTo>
                    <a:lnTo>
                      <a:pt x="246" y="346"/>
                    </a:lnTo>
                    <a:lnTo>
                      <a:pt x="257" y="404"/>
                    </a:lnTo>
                    <a:lnTo>
                      <a:pt x="226" y="404"/>
                    </a:lnTo>
                    <a:lnTo>
                      <a:pt x="230" y="398"/>
                    </a:lnTo>
                    <a:lnTo>
                      <a:pt x="232" y="393"/>
                    </a:lnTo>
                    <a:lnTo>
                      <a:pt x="233" y="386"/>
                    </a:lnTo>
                    <a:lnTo>
                      <a:pt x="233" y="380"/>
                    </a:lnTo>
                    <a:lnTo>
                      <a:pt x="191" y="390"/>
                    </a:lnTo>
                    <a:lnTo>
                      <a:pt x="193" y="393"/>
                    </a:lnTo>
                    <a:lnTo>
                      <a:pt x="195" y="396"/>
                    </a:lnTo>
                    <a:lnTo>
                      <a:pt x="195" y="400"/>
                    </a:lnTo>
                    <a:lnTo>
                      <a:pt x="195" y="404"/>
                    </a:lnTo>
                    <a:lnTo>
                      <a:pt x="148" y="404"/>
                    </a:lnTo>
                    <a:lnTo>
                      <a:pt x="148" y="400"/>
                    </a:lnTo>
                    <a:lnTo>
                      <a:pt x="149" y="397"/>
                    </a:lnTo>
                    <a:lnTo>
                      <a:pt x="152" y="395"/>
                    </a:lnTo>
                    <a:lnTo>
                      <a:pt x="154" y="392"/>
                    </a:lnTo>
                    <a:lnTo>
                      <a:pt x="104" y="389"/>
                    </a:lnTo>
                    <a:lnTo>
                      <a:pt x="97" y="401"/>
                    </a:lnTo>
                    <a:lnTo>
                      <a:pt x="92" y="401"/>
                    </a:lnTo>
                    <a:lnTo>
                      <a:pt x="76" y="425"/>
                    </a:lnTo>
                    <a:lnTo>
                      <a:pt x="78" y="425"/>
                    </a:lnTo>
                    <a:lnTo>
                      <a:pt x="78" y="424"/>
                    </a:lnTo>
                    <a:lnTo>
                      <a:pt x="78" y="424"/>
                    </a:lnTo>
                    <a:lnTo>
                      <a:pt x="79" y="424"/>
                    </a:lnTo>
                    <a:lnTo>
                      <a:pt x="79" y="428"/>
                    </a:lnTo>
                    <a:lnTo>
                      <a:pt x="79" y="433"/>
                    </a:lnTo>
                    <a:lnTo>
                      <a:pt x="76" y="438"/>
                    </a:lnTo>
                    <a:lnTo>
                      <a:pt x="74" y="443"/>
                    </a:lnTo>
                    <a:lnTo>
                      <a:pt x="96" y="451"/>
                    </a:lnTo>
                    <a:lnTo>
                      <a:pt x="102" y="437"/>
                    </a:lnTo>
                    <a:lnTo>
                      <a:pt x="109" y="441"/>
                    </a:lnTo>
                    <a:lnTo>
                      <a:pt x="115" y="444"/>
                    </a:lnTo>
                    <a:lnTo>
                      <a:pt x="118" y="447"/>
                    </a:lnTo>
                    <a:lnTo>
                      <a:pt x="121" y="449"/>
                    </a:lnTo>
                    <a:lnTo>
                      <a:pt x="134" y="443"/>
                    </a:lnTo>
                    <a:lnTo>
                      <a:pt x="130" y="437"/>
                    </a:lnTo>
                    <a:lnTo>
                      <a:pt x="126" y="432"/>
                    </a:lnTo>
                    <a:lnTo>
                      <a:pt x="125" y="426"/>
                    </a:lnTo>
                    <a:lnTo>
                      <a:pt x="128" y="423"/>
                    </a:lnTo>
                    <a:lnTo>
                      <a:pt x="188" y="424"/>
                    </a:lnTo>
                    <a:lnTo>
                      <a:pt x="158" y="446"/>
                    </a:lnTo>
                    <a:lnTo>
                      <a:pt x="169" y="461"/>
                    </a:lnTo>
                    <a:lnTo>
                      <a:pt x="190" y="443"/>
                    </a:lnTo>
                    <a:lnTo>
                      <a:pt x="191" y="447"/>
                    </a:lnTo>
                    <a:lnTo>
                      <a:pt x="191" y="450"/>
                    </a:lnTo>
                    <a:lnTo>
                      <a:pt x="191" y="455"/>
                    </a:lnTo>
                    <a:lnTo>
                      <a:pt x="190" y="459"/>
                    </a:lnTo>
                    <a:lnTo>
                      <a:pt x="227" y="452"/>
                    </a:lnTo>
                    <a:lnTo>
                      <a:pt x="223" y="443"/>
                    </a:lnTo>
                    <a:lnTo>
                      <a:pt x="221" y="435"/>
                    </a:lnTo>
                    <a:lnTo>
                      <a:pt x="222" y="428"/>
                    </a:lnTo>
                    <a:lnTo>
                      <a:pt x="230" y="423"/>
                    </a:lnTo>
                    <a:lnTo>
                      <a:pt x="237" y="423"/>
                    </a:lnTo>
                    <a:lnTo>
                      <a:pt x="244" y="423"/>
                    </a:lnTo>
                    <a:lnTo>
                      <a:pt x="252" y="422"/>
                    </a:lnTo>
                    <a:lnTo>
                      <a:pt x="261" y="421"/>
                    </a:lnTo>
                    <a:lnTo>
                      <a:pt x="267" y="422"/>
                    </a:lnTo>
                    <a:lnTo>
                      <a:pt x="273" y="423"/>
                    </a:lnTo>
                    <a:lnTo>
                      <a:pt x="278" y="426"/>
                    </a:lnTo>
                    <a:lnTo>
                      <a:pt x="280" y="431"/>
                    </a:lnTo>
                    <a:lnTo>
                      <a:pt x="252" y="522"/>
                    </a:lnTo>
                    <a:lnTo>
                      <a:pt x="243" y="510"/>
                    </a:lnTo>
                    <a:lnTo>
                      <a:pt x="241" y="497"/>
                    </a:lnTo>
                    <a:lnTo>
                      <a:pt x="240" y="482"/>
                    </a:lnTo>
                    <a:lnTo>
                      <a:pt x="233" y="468"/>
                    </a:lnTo>
                    <a:lnTo>
                      <a:pt x="233" y="468"/>
                    </a:lnTo>
                    <a:lnTo>
                      <a:pt x="233" y="466"/>
                    </a:lnTo>
                    <a:lnTo>
                      <a:pt x="233" y="465"/>
                    </a:lnTo>
                    <a:lnTo>
                      <a:pt x="232" y="464"/>
                    </a:lnTo>
                    <a:lnTo>
                      <a:pt x="221" y="491"/>
                    </a:lnTo>
                    <a:lnTo>
                      <a:pt x="225" y="499"/>
                    </a:lnTo>
                    <a:lnTo>
                      <a:pt x="228" y="508"/>
                    </a:lnTo>
                    <a:lnTo>
                      <a:pt x="230" y="516"/>
                    </a:lnTo>
                    <a:lnTo>
                      <a:pt x="230" y="525"/>
                    </a:lnTo>
                    <a:lnTo>
                      <a:pt x="195" y="525"/>
                    </a:lnTo>
                    <a:lnTo>
                      <a:pt x="195" y="520"/>
                    </a:lnTo>
                    <a:lnTo>
                      <a:pt x="195" y="516"/>
                    </a:lnTo>
                    <a:lnTo>
                      <a:pt x="195" y="510"/>
                    </a:lnTo>
                    <a:lnTo>
                      <a:pt x="196" y="505"/>
                    </a:lnTo>
                    <a:lnTo>
                      <a:pt x="165" y="510"/>
                    </a:lnTo>
                    <a:lnTo>
                      <a:pt x="167" y="513"/>
                    </a:lnTo>
                    <a:lnTo>
                      <a:pt x="168" y="516"/>
                    </a:lnTo>
                    <a:lnTo>
                      <a:pt x="168" y="520"/>
                    </a:lnTo>
                    <a:lnTo>
                      <a:pt x="168" y="522"/>
                    </a:lnTo>
                    <a:lnTo>
                      <a:pt x="84" y="522"/>
                    </a:lnTo>
                    <a:lnTo>
                      <a:pt x="86" y="520"/>
                    </a:lnTo>
                    <a:lnTo>
                      <a:pt x="89" y="517"/>
                    </a:lnTo>
                    <a:lnTo>
                      <a:pt x="90" y="514"/>
                    </a:lnTo>
                    <a:lnTo>
                      <a:pt x="92" y="511"/>
                    </a:lnTo>
                    <a:lnTo>
                      <a:pt x="37" y="507"/>
                    </a:lnTo>
                    <a:lnTo>
                      <a:pt x="34" y="510"/>
                    </a:lnTo>
                    <a:lnTo>
                      <a:pt x="31" y="514"/>
                    </a:lnTo>
                    <a:lnTo>
                      <a:pt x="27" y="517"/>
                    </a:lnTo>
                    <a:lnTo>
                      <a:pt x="21" y="520"/>
                    </a:lnTo>
                    <a:lnTo>
                      <a:pt x="5" y="546"/>
                    </a:lnTo>
                    <a:lnTo>
                      <a:pt x="3" y="550"/>
                    </a:lnTo>
                    <a:lnTo>
                      <a:pt x="2" y="554"/>
                    </a:lnTo>
                    <a:lnTo>
                      <a:pt x="1" y="558"/>
                    </a:lnTo>
                    <a:lnTo>
                      <a:pt x="0" y="562"/>
                    </a:lnTo>
                    <a:lnTo>
                      <a:pt x="27" y="580"/>
                    </a:lnTo>
                    <a:lnTo>
                      <a:pt x="36" y="575"/>
                    </a:lnTo>
                    <a:lnTo>
                      <a:pt x="45" y="571"/>
                    </a:lnTo>
                    <a:lnTo>
                      <a:pt x="55" y="567"/>
                    </a:lnTo>
                    <a:lnTo>
                      <a:pt x="65" y="564"/>
                    </a:lnTo>
                    <a:lnTo>
                      <a:pt x="74" y="561"/>
                    </a:lnTo>
                    <a:lnTo>
                      <a:pt x="84" y="559"/>
                    </a:lnTo>
                    <a:lnTo>
                      <a:pt x="94" y="557"/>
                    </a:lnTo>
                    <a:lnTo>
                      <a:pt x="102" y="554"/>
                    </a:lnTo>
                    <a:lnTo>
                      <a:pt x="115" y="563"/>
                    </a:lnTo>
                    <a:lnTo>
                      <a:pt x="116" y="566"/>
                    </a:lnTo>
                    <a:lnTo>
                      <a:pt x="116" y="570"/>
                    </a:lnTo>
                    <a:lnTo>
                      <a:pt x="116" y="572"/>
                    </a:lnTo>
                    <a:lnTo>
                      <a:pt x="117" y="576"/>
                    </a:lnTo>
                    <a:lnTo>
                      <a:pt x="149" y="558"/>
                    </a:lnTo>
                    <a:lnTo>
                      <a:pt x="148" y="554"/>
                    </a:lnTo>
                    <a:lnTo>
                      <a:pt x="147" y="551"/>
                    </a:lnTo>
                    <a:lnTo>
                      <a:pt x="147" y="547"/>
                    </a:lnTo>
                    <a:lnTo>
                      <a:pt x="148" y="543"/>
                    </a:lnTo>
                    <a:lnTo>
                      <a:pt x="159" y="543"/>
                    </a:lnTo>
                    <a:lnTo>
                      <a:pt x="159" y="549"/>
                    </a:lnTo>
                    <a:lnTo>
                      <a:pt x="158" y="552"/>
                    </a:lnTo>
                    <a:lnTo>
                      <a:pt x="157" y="557"/>
                    </a:lnTo>
                    <a:lnTo>
                      <a:pt x="155" y="561"/>
                    </a:lnTo>
                    <a:lnTo>
                      <a:pt x="168" y="599"/>
                    </a:lnTo>
                    <a:lnTo>
                      <a:pt x="169" y="595"/>
                    </a:lnTo>
                    <a:lnTo>
                      <a:pt x="170" y="593"/>
                    </a:lnTo>
                    <a:lnTo>
                      <a:pt x="170" y="590"/>
                    </a:lnTo>
                    <a:lnTo>
                      <a:pt x="172" y="586"/>
                    </a:lnTo>
                    <a:lnTo>
                      <a:pt x="176" y="595"/>
                    </a:lnTo>
                    <a:lnTo>
                      <a:pt x="180" y="604"/>
                    </a:lnTo>
                    <a:lnTo>
                      <a:pt x="184" y="614"/>
                    </a:lnTo>
                    <a:lnTo>
                      <a:pt x="188" y="624"/>
                    </a:lnTo>
                    <a:lnTo>
                      <a:pt x="199" y="609"/>
                    </a:lnTo>
                    <a:lnTo>
                      <a:pt x="194" y="593"/>
                    </a:lnTo>
                    <a:lnTo>
                      <a:pt x="191" y="577"/>
                    </a:lnTo>
                    <a:lnTo>
                      <a:pt x="189" y="561"/>
                    </a:lnTo>
                    <a:lnTo>
                      <a:pt x="190" y="545"/>
                    </a:lnTo>
                    <a:lnTo>
                      <a:pt x="198" y="546"/>
                    </a:lnTo>
                    <a:lnTo>
                      <a:pt x="206" y="546"/>
                    </a:lnTo>
                    <a:lnTo>
                      <a:pt x="215" y="545"/>
                    </a:lnTo>
                    <a:lnTo>
                      <a:pt x="225" y="545"/>
                    </a:lnTo>
                    <a:lnTo>
                      <a:pt x="232" y="545"/>
                    </a:lnTo>
                    <a:lnTo>
                      <a:pt x="238" y="548"/>
                    </a:lnTo>
                    <a:lnTo>
                      <a:pt x="242" y="552"/>
                    </a:lnTo>
                    <a:lnTo>
                      <a:pt x="242" y="560"/>
                    </a:lnTo>
                    <a:lnTo>
                      <a:pt x="235" y="579"/>
                    </a:lnTo>
                    <a:lnTo>
                      <a:pt x="231" y="600"/>
                    </a:lnTo>
                    <a:lnTo>
                      <a:pt x="225" y="620"/>
                    </a:lnTo>
                    <a:lnTo>
                      <a:pt x="215" y="639"/>
                    </a:lnTo>
                    <a:lnTo>
                      <a:pt x="210" y="633"/>
                    </a:lnTo>
                    <a:lnTo>
                      <a:pt x="206" y="626"/>
                    </a:lnTo>
                    <a:lnTo>
                      <a:pt x="202" y="618"/>
                    </a:lnTo>
                    <a:lnTo>
                      <a:pt x="199" y="609"/>
                    </a:lnTo>
                    <a:lnTo>
                      <a:pt x="188" y="624"/>
                    </a:lnTo>
                    <a:lnTo>
                      <a:pt x="190" y="634"/>
                    </a:lnTo>
                    <a:lnTo>
                      <a:pt x="193" y="645"/>
                    </a:lnTo>
                    <a:lnTo>
                      <a:pt x="194" y="655"/>
                    </a:lnTo>
                    <a:lnTo>
                      <a:pt x="195" y="667"/>
                    </a:lnTo>
                    <a:lnTo>
                      <a:pt x="148" y="667"/>
                    </a:lnTo>
                    <a:lnTo>
                      <a:pt x="149" y="650"/>
                    </a:lnTo>
                    <a:lnTo>
                      <a:pt x="154" y="634"/>
                    </a:lnTo>
                    <a:lnTo>
                      <a:pt x="160" y="616"/>
                    </a:lnTo>
                    <a:lnTo>
                      <a:pt x="168" y="599"/>
                    </a:lnTo>
                    <a:lnTo>
                      <a:pt x="155" y="561"/>
                    </a:lnTo>
                    <a:lnTo>
                      <a:pt x="155" y="562"/>
                    </a:lnTo>
                    <a:lnTo>
                      <a:pt x="155" y="563"/>
                    </a:lnTo>
                    <a:lnTo>
                      <a:pt x="155" y="565"/>
                    </a:lnTo>
                    <a:lnTo>
                      <a:pt x="157" y="566"/>
                    </a:lnTo>
                    <a:lnTo>
                      <a:pt x="154" y="564"/>
                    </a:lnTo>
                    <a:lnTo>
                      <a:pt x="152" y="562"/>
                    </a:lnTo>
                    <a:lnTo>
                      <a:pt x="151" y="561"/>
                    </a:lnTo>
                    <a:lnTo>
                      <a:pt x="149" y="558"/>
                    </a:lnTo>
                    <a:lnTo>
                      <a:pt x="117" y="576"/>
                    </a:lnTo>
                    <a:lnTo>
                      <a:pt x="120" y="589"/>
                    </a:lnTo>
                    <a:lnTo>
                      <a:pt x="122" y="603"/>
                    </a:lnTo>
                    <a:lnTo>
                      <a:pt x="123" y="616"/>
                    </a:lnTo>
                    <a:lnTo>
                      <a:pt x="125" y="629"/>
                    </a:lnTo>
                    <a:lnTo>
                      <a:pt x="122" y="642"/>
                    </a:lnTo>
                    <a:lnTo>
                      <a:pt x="117" y="653"/>
                    </a:lnTo>
                    <a:lnTo>
                      <a:pt x="110" y="662"/>
                    </a:lnTo>
                    <a:lnTo>
                      <a:pt x="97" y="668"/>
                    </a:lnTo>
                    <a:lnTo>
                      <a:pt x="92" y="668"/>
                    </a:lnTo>
                    <a:lnTo>
                      <a:pt x="86" y="668"/>
                    </a:lnTo>
                    <a:lnTo>
                      <a:pt x="81" y="668"/>
                    </a:lnTo>
                    <a:lnTo>
                      <a:pt x="75" y="668"/>
                    </a:lnTo>
                    <a:lnTo>
                      <a:pt x="382" y="668"/>
                    </a:lnTo>
                    <a:lnTo>
                      <a:pt x="382" y="746"/>
                    </a:lnTo>
                    <a:lnTo>
                      <a:pt x="478" y="746"/>
                    </a:lnTo>
                    <a:lnTo>
                      <a:pt x="473" y="714"/>
                    </a:lnTo>
                    <a:lnTo>
                      <a:pt x="472" y="678"/>
                    </a:lnTo>
                    <a:lnTo>
                      <a:pt x="472" y="643"/>
                    </a:lnTo>
                    <a:lnTo>
                      <a:pt x="472" y="607"/>
                    </a:lnTo>
                    <a:lnTo>
                      <a:pt x="490" y="591"/>
                    </a:lnTo>
                    <a:lnTo>
                      <a:pt x="509" y="579"/>
                    </a:lnTo>
                    <a:lnTo>
                      <a:pt x="529" y="572"/>
                    </a:lnTo>
                    <a:lnTo>
                      <a:pt x="547" y="568"/>
                    </a:lnTo>
                    <a:lnTo>
                      <a:pt x="567" y="568"/>
                    </a:lnTo>
                    <a:lnTo>
                      <a:pt x="587" y="571"/>
                    </a:lnTo>
                    <a:lnTo>
                      <a:pt x="607" y="576"/>
                    </a:lnTo>
                    <a:lnTo>
                      <a:pt x="626" y="582"/>
                    </a:lnTo>
                    <a:lnTo>
                      <a:pt x="646" y="592"/>
                    </a:lnTo>
                    <a:lnTo>
                      <a:pt x="666" y="601"/>
                    </a:lnTo>
                    <a:lnTo>
                      <a:pt x="686" y="611"/>
                    </a:lnTo>
                    <a:lnTo>
                      <a:pt x="707" y="620"/>
                    </a:lnTo>
                    <a:lnTo>
                      <a:pt x="726" y="629"/>
                    </a:lnTo>
                    <a:lnTo>
                      <a:pt x="746" y="637"/>
                    </a:lnTo>
                    <a:lnTo>
                      <a:pt x="765" y="644"/>
                    </a:lnTo>
                    <a:lnTo>
                      <a:pt x="785" y="648"/>
                    </a:lnTo>
                    <a:lnTo>
                      <a:pt x="841" y="698"/>
                    </a:lnTo>
                    <a:lnTo>
                      <a:pt x="841" y="705"/>
                    </a:lnTo>
                    <a:lnTo>
                      <a:pt x="914" y="705"/>
                    </a:lnTo>
                    <a:lnTo>
                      <a:pt x="914" y="689"/>
                    </a:lnTo>
                    <a:lnTo>
                      <a:pt x="895" y="678"/>
                    </a:lnTo>
                    <a:close/>
                  </a:path>
                </a:pathLst>
              </a:custGeom>
              <a:solidFill>
                <a:srgbClr val="808080">
                  <a:lumMod val="40000"/>
                  <a:lumOff val="60000"/>
                </a:srgbClr>
              </a:solidFill>
              <a:ln w="9525">
                <a:solidFill>
                  <a:srgbClr val="808080">
                    <a:lumMod val="20000"/>
                    <a:lumOff val="80000"/>
                  </a:srgbClr>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57" name="Freeform 7">
                <a:extLst>
                  <a:ext uri="{FF2B5EF4-FFF2-40B4-BE49-F238E27FC236}">
                    <a16:creationId xmlns:a16="http://schemas.microsoft.com/office/drawing/2014/main" id="{0CAEFC72-9D26-4572-B84C-32D71FDADCB0}"/>
                  </a:ext>
                </a:extLst>
              </p:cNvPr>
              <p:cNvSpPr>
                <a:spLocks/>
              </p:cNvSpPr>
              <p:nvPr/>
            </p:nvSpPr>
            <p:spPr bwMode="auto">
              <a:xfrm>
                <a:off x="2463800" y="5972175"/>
                <a:ext cx="609600" cy="581025"/>
              </a:xfrm>
              <a:custGeom>
                <a:avLst/>
                <a:gdLst/>
                <a:ahLst/>
                <a:cxnLst>
                  <a:cxn ang="0">
                    <a:pos x="165" y="285"/>
                  </a:cxn>
                  <a:cxn ang="0">
                    <a:pos x="149" y="260"/>
                  </a:cxn>
                  <a:cxn ang="0">
                    <a:pos x="131" y="282"/>
                  </a:cxn>
                  <a:cxn ang="0">
                    <a:pos x="134" y="261"/>
                  </a:cxn>
                  <a:cxn ang="0">
                    <a:pos x="154" y="242"/>
                  </a:cxn>
                  <a:cxn ang="0">
                    <a:pos x="154" y="244"/>
                  </a:cxn>
                  <a:cxn ang="0">
                    <a:pos x="170" y="218"/>
                  </a:cxn>
                  <a:cxn ang="0">
                    <a:pos x="173" y="207"/>
                  </a:cxn>
                  <a:cxn ang="0">
                    <a:pos x="202" y="179"/>
                  </a:cxn>
                  <a:cxn ang="0">
                    <a:pos x="188" y="198"/>
                  </a:cxn>
                  <a:cxn ang="0">
                    <a:pos x="246" y="205"/>
                  </a:cxn>
                  <a:cxn ang="0">
                    <a:pos x="262" y="193"/>
                  </a:cxn>
                  <a:cxn ang="0">
                    <a:pos x="277" y="181"/>
                  </a:cxn>
                  <a:cxn ang="0">
                    <a:pos x="301" y="191"/>
                  </a:cxn>
                  <a:cxn ang="0">
                    <a:pos x="345" y="203"/>
                  </a:cxn>
                  <a:cxn ang="0">
                    <a:pos x="355" y="176"/>
                  </a:cxn>
                  <a:cxn ang="0">
                    <a:pos x="364" y="178"/>
                  </a:cxn>
                  <a:cxn ang="0">
                    <a:pos x="381" y="162"/>
                  </a:cxn>
                  <a:cxn ang="0">
                    <a:pos x="377" y="153"/>
                  </a:cxn>
                  <a:cxn ang="0">
                    <a:pos x="335" y="165"/>
                  </a:cxn>
                  <a:cxn ang="0">
                    <a:pos x="328" y="187"/>
                  </a:cxn>
                  <a:cxn ang="0">
                    <a:pos x="312" y="173"/>
                  </a:cxn>
                  <a:cxn ang="0">
                    <a:pos x="307" y="144"/>
                  </a:cxn>
                  <a:cxn ang="0">
                    <a:pos x="291" y="147"/>
                  </a:cxn>
                  <a:cxn ang="0">
                    <a:pos x="270" y="147"/>
                  </a:cxn>
                  <a:cxn ang="0">
                    <a:pos x="267" y="167"/>
                  </a:cxn>
                  <a:cxn ang="0">
                    <a:pos x="240" y="188"/>
                  </a:cxn>
                  <a:cxn ang="0">
                    <a:pos x="215" y="203"/>
                  </a:cxn>
                  <a:cxn ang="0">
                    <a:pos x="218" y="148"/>
                  </a:cxn>
                  <a:cxn ang="0">
                    <a:pos x="197" y="167"/>
                  </a:cxn>
                  <a:cxn ang="0">
                    <a:pos x="214" y="132"/>
                  </a:cxn>
                  <a:cxn ang="0">
                    <a:pos x="233" y="99"/>
                  </a:cxn>
                  <a:cxn ang="0">
                    <a:pos x="303" y="90"/>
                  </a:cxn>
                  <a:cxn ang="0">
                    <a:pos x="322" y="77"/>
                  </a:cxn>
                  <a:cxn ang="0">
                    <a:pos x="333" y="81"/>
                  </a:cxn>
                  <a:cxn ang="0">
                    <a:pos x="382" y="78"/>
                  </a:cxn>
                  <a:cxn ang="0">
                    <a:pos x="384" y="72"/>
                  </a:cxn>
                  <a:cxn ang="0">
                    <a:pos x="359" y="64"/>
                  </a:cxn>
                  <a:cxn ang="0">
                    <a:pos x="359" y="76"/>
                  </a:cxn>
                  <a:cxn ang="0">
                    <a:pos x="348" y="62"/>
                  </a:cxn>
                  <a:cxn ang="0">
                    <a:pos x="321" y="56"/>
                  </a:cxn>
                  <a:cxn ang="0">
                    <a:pos x="279" y="21"/>
                  </a:cxn>
                  <a:cxn ang="0">
                    <a:pos x="267" y="32"/>
                  </a:cxn>
                  <a:cxn ang="0">
                    <a:pos x="264" y="25"/>
                  </a:cxn>
                  <a:cxn ang="0">
                    <a:pos x="246" y="0"/>
                  </a:cxn>
                  <a:cxn ang="0">
                    <a:pos x="225" y="42"/>
                  </a:cxn>
                  <a:cxn ang="0">
                    <a:pos x="203" y="83"/>
                  </a:cxn>
                  <a:cxn ang="0">
                    <a:pos x="172" y="145"/>
                  </a:cxn>
                  <a:cxn ang="0">
                    <a:pos x="114" y="244"/>
                  </a:cxn>
                  <a:cxn ang="0">
                    <a:pos x="39" y="337"/>
                  </a:cxn>
                  <a:cxn ang="0">
                    <a:pos x="133" y="366"/>
                  </a:cxn>
                  <a:cxn ang="0">
                    <a:pos x="110" y="366"/>
                  </a:cxn>
                  <a:cxn ang="0">
                    <a:pos x="115" y="348"/>
                  </a:cxn>
                  <a:cxn ang="0">
                    <a:pos x="134" y="321"/>
                  </a:cxn>
                  <a:cxn ang="0">
                    <a:pos x="154" y="294"/>
                  </a:cxn>
                </a:cxnLst>
                <a:rect l="0" t="0" r="r" b="b"/>
                <a:pathLst>
                  <a:path w="384" h="366">
                    <a:moveTo>
                      <a:pt x="154" y="294"/>
                    </a:moveTo>
                    <a:lnTo>
                      <a:pt x="160" y="290"/>
                    </a:lnTo>
                    <a:lnTo>
                      <a:pt x="165" y="285"/>
                    </a:lnTo>
                    <a:lnTo>
                      <a:pt x="171" y="281"/>
                    </a:lnTo>
                    <a:lnTo>
                      <a:pt x="176" y="278"/>
                    </a:lnTo>
                    <a:lnTo>
                      <a:pt x="149" y="260"/>
                    </a:lnTo>
                    <a:lnTo>
                      <a:pt x="144" y="269"/>
                    </a:lnTo>
                    <a:lnTo>
                      <a:pt x="139" y="276"/>
                    </a:lnTo>
                    <a:lnTo>
                      <a:pt x="131" y="282"/>
                    </a:lnTo>
                    <a:lnTo>
                      <a:pt x="122" y="287"/>
                    </a:lnTo>
                    <a:lnTo>
                      <a:pt x="127" y="273"/>
                    </a:lnTo>
                    <a:lnTo>
                      <a:pt x="134" y="261"/>
                    </a:lnTo>
                    <a:lnTo>
                      <a:pt x="143" y="250"/>
                    </a:lnTo>
                    <a:lnTo>
                      <a:pt x="154" y="241"/>
                    </a:lnTo>
                    <a:lnTo>
                      <a:pt x="154" y="242"/>
                    </a:lnTo>
                    <a:lnTo>
                      <a:pt x="154" y="242"/>
                    </a:lnTo>
                    <a:lnTo>
                      <a:pt x="154" y="243"/>
                    </a:lnTo>
                    <a:lnTo>
                      <a:pt x="154" y="244"/>
                    </a:lnTo>
                    <a:lnTo>
                      <a:pt x="170" y="218"/>
                    </a:lnTo>
                    <a:lnTo>
                      <a:pt x="170" y="218"/>
                    </a:lnTo>
                    <a:lnTo>
                      <a:pt x="170" y="218"/>
                    </a:lnTo>
                    <a:lnTo>
                      <a:pt x="170" y="218"/>
                    </a:lnTo>
                    <a:lnTo>
                      <a:pt x="170" y="218"/>
                    </a:lnTo>
                    <a:lnTo>
                      <a:pt x="173" y="207"/>
                    </a:lnTo>
                    <a:lnTo>
                      <a:pt x="181" y="197"/>
                    </a:lnTo>
                    <a:lnTo>
                      <a:pt x="191" y="187"/>
                    </a:lnTo>
                    <a:lnTo>
                      <a:pt x="202" y="179"/>
                    </a:lnTo>
                    <a:lnTo>
                      <a:pt x="196" y="185"/>
                    </a:lnTo>
                    <a:lnTo>
                      <a:pt x="192" y="191"/>
                    </a:lnTo>
                    <a:lnTo>
                      <a:pt x="188" y="198"/>
                    </a:lnTo>
                    <a:lnTo>
                      <a:pt x="186" y="205"/>
                    </a:lnTo>
                    <a:lnTo>
                      <a:pt x="241" y="209"/>
                    </a:lnTo>
                    <a:lnTo>
                      <a:pt x="246" y="205"/>
                    </a:lnTo>
                    <a:lnTo>
                      <a:pt x="251" y="201"/>
                    </a:lnTo>
                    <a:lnTo>
                      <a:pt x="256" y="197"/>
                    </a:lnTo>
                    <a:lnTo>
                      <a:pt x="262" y="193"/>
                    </a:lnTo>
                    <a:lnTo>
                      <a:pt x="267" y="189"/>
                    </a:lnTo>
                    <a:lnTo>
                      <a:pt x="272" y="186"/>
                    </a:lnTo>
                    <a:lnTo>
                      <a:pt x="277" y="181"/>
                    </a:lnTo>
                    <a:lnTo>
                      <a:pt x="282" y="177"/>
                    </a:lnTo>
                    <a:lnTo>
                      <a:pt x="291" y="184"/>
                    </a:lnTo>
                    <a:lnTo>
                      <a:pt x="301" y="191"/>
                    </a:lnTo>
                    <a:lnTo>
                      <a:pt x="308" y="199"/>
                    </a:lnTo>
                    <a:lnTo>
                      <a:pt x="314" y="208"/>
                    </a:lnTo>
                    <a:lnTo>
                      <a:pt x="345" y="203"/>
                    </a:lnTo>
                    <a:lnTo>
                      <a:pt x="349" y="194"/>
                    </a:lnTo>
                    <a:lnTo>
                      <a:pt x="353" y="185"/>
                    </a:lnTo>
                    <a:lnTo>
                      <a:pt x="355" y="176"/>
                    </a:lnTo>
                    <a:lnTo>
                      <a:pt x="359" y="167"/>
                    </a:lnTo>
                    <a:lnTo>
                      <a:pt x="361" y="173"/>
                    </a:lnTo>
                    <a:lnTo>
                      <a:pt x="364" y="178"/>
                    </a:lnTo>
                    <a:lnTo>
                      <a:pt x="368" y="184"/>
                    </a:lnTo>
                    <a:lnTo>
                      <a:pt x="370" y="189"/>
                    </a:lnTo>
                    <a:lnTo>
                      <a:pt x="381" y="162"/>
                    </a:lnTo>
                    <a:lnTo>
                      <a:pt x="380" y="159"/>
                    </a:lnTo>
                    <a:lnTo>
                      <a:pt x="379" y="155"/>
                    </a:lnTo>
                    <a:lnTo>
                      <a:pt x="377" y="153"/>
                    </a:lnTo>
                    <a:lnTo>
                      <a:pt x="376" y="150"/>
                    </a:lnTo>
                    <a:lnTo>
                      <a:pt x="339" y="157"/>
                    </a:lnTo>
                    <a:lnTo>
                      <a:pt x="335" y="165"/>
                    </a:lnTo>
                    <a:lnTo>
                      <a:pt x="333" y="173"/>
                    </a:lnTo>
                    <a:lnTo>
                      <a:pt x="329" y="180"/>
                    </a:lnTo>
                    <a:lnTo>
                      <a:pt x="328" y="187"/>
                    </a:lnTo>
                    <a:lnTo>
                      <a:pt x="321" y="184"/>
                    </a:lnTo>
                    <a:lnTo>
                      <a:pt x="316" y="179"/>
                    </a:lnTo>
                    <a:lnTo>
                      <a:pt x="312" y="173"/>
                    </a:lnTo>
                    <a:lnTo>
                      <a:pt x="308" y="167"/>
                    </a:lnTo>
                    <a:lnTo>
                      <a:pt x="318" y="159"/>
                    </a:lnTo>
                    <a:lnTo>
                      <a:pt x="307" y="144"/>
                    </a:lnTo>
                    <a:lnTo>
                      <a:pt x="297" y="152"/>
                    </a:lnTo>
                    <a:lnTo>
                      <a:pt x="295" y="150"/>
                    </a:lnTo>
                    <a:lnTo>
                      <a:pt x="291" y="147"/>
                    </a:lnTo>
                    <a:lnTo>
                      <a:pt x="287" y="145"/>
                    </a:lnTo>
                    <a:lnTo>
                      <a:pt x="283" y="141"/>
                    </a:lnTo>
                    <a:lnTo>
                      <a:pt x="270" y="147"/>
                    </a:lnTo>
                    <a:lnTo>
                      <a:pt x="274" y="155"/>
                    </a:lnTo>
                    <a:lnTo>
                      <a:pt x="272" y="161"/>
                    </a:lnTo>
                    <a:lnTo>
                      <a:pt x="267" y="167"/>
                    </a:lnTo>
                    <a:lnTo>
                      <a:pt x="260" y="175"/>
                    </a:lnTo>
                    <a:lnTo>
                      <a:pt x="250" y="181"/>
                    </a:lnTo>
                    <a:lnTo>
                      <a:pt x="240" y="188"/>
                    </a:lnTo>
                    <a:lnTo>
                      <a:pt x="232" y="196"/>
                    </a:lnTo>
                    <a:lnTo>
                      <a:pt x="224" y="203"/>
                    </a:lnTo>
                    <a:lnTo>
                      <a:pt x="215" y="203"/>
                    </a:lnTo>
                    <a:lnTo>
                      <a:pt x="245" y="149"/>
                    </a:lnTo>
                    <a:lnTo>
                      <a:pt x="223" y="141"/>
                    </a:lnTo>
                    <a:lnTo>
                      <a:pt x="218" y="148"/>
                    </a:lnTo>
                    <a:lnTo>
                      <a:pt x="212" y="155"/>
                    </a:lnTo>
                    <a:lnTo>
                      <a:pt x="204" y="162"/>
                    </a:lnTo>
                    <a:lnTo>
                      <a:pt x="197" y="167"/>
                    </a:lnTo>
                    <a:lnTo>
                      <a:pt x="201" y="155"/>
                    </a:lnTo>
                    <a:lnTo>
                      <a:pt x="206" y="143"/>
                    </a:lnTo>
                    <a:lnTo>
                      <a:pt x="214" y="132"/>
                    </a:lnTo>
                    <a:lnTo>
                      <a:pt x="225" y="123"/>
                    </a:lnTo>
                    <a:lnTo>
                      <a:pt x="241" y="99"/>
                    </a:lnTo>
                    <a:lnTo>
                      <a:pt x="233" y="99"/>
                    </a:lnTo>
                    <a:lnTo>
                      <a:pt x="271" y="51"/>
                    </a:lnTo>
                    <a:lnTo>
                      <a:pt x="253" y="87"/>
                    </a:lnTo>
                    <a:lnTo>
                      <a:pt x="303" y="90"/>
                    </a:lnTo>
                    <a:lnTo>
                      <a:pt x="308" y="85"/>
                    </a:lnTo>
                    <a:lnTo>
                      <a:pt x="316" y="81"/>
                    </a:lnTo>
                    <a:lnTo>
                      <a:pt x="322" y="77"/>
                    </a:lnTo>
                    <a:lnTo>
                      <a:pt x="328" y="73"/>
                    </a:lnTo>
                    <a:lnTo>
                      <a:pt x="330" y="77"/>
                    </a:lnTo>
                    <a:lnTo>
                      <a:pt x="333" y="81"/>
                    </a:lnTo>
                    <a:lnTo>
                      <a:pt x="337" y="84"/>
                    </a:lnTo>
                    <a:lnTo>
                      <a:pt x="340" y="88"/>
                    </a:lnTo>
                    <a:lnTo>
                      <a:pt x="382" y="78"/>
                    </a:lnTo>
                    <a:lnTo>
                      <a:pt x="384" y="76"/>
                    </a:lnTo>
                    <a:lnTo>
                      <a:pt x="384" y="74"/>
                    </a:lnTo>
                    <a:lnTo>
                      <a:pt x="384" y="72"/>
                    </a:lnTo>
                    <a:lnTo>
                      <a:pt x="384" y="71"/>
                    </a:lnTo>
                    <a:lnTo>
                      <a:pt x="361" y="60"/>
                    </a:lnTo>
                    <a:lnTo>
                      <a:pt x="359" y="64"/>
                    </a:lnTo>
                    <a:lnTo>
                      <a:pt x="358" y="69"/>
                    </a:lnTo>
                    <a:lnTo>
                      <a:pt x="358" y="72"/>
                    </a:lnTo>
                    <a:lnTo>
                      <a:pt x="359" y="76"/>
                    </a:lnTo>
                    <a:lnTo>
                      <a:pt x="353" y="72"/>
                    </a:lnTo>
                    <a:lnTo>
                      <a:pt x="349" y="66"/>
                    </a:lnTo>
                    <a:lnTo>
                      <a:pt x="348" y="62"/>
                    </a:lnTo>
                    <a:lnTo>
                      <a:pt x="348" y="56"/>
                    </a:lnTo>
                    <a:lnTo>
                      <a:pt x="319" y="52"/>
                    </a:lnTo>
                    <a:lnTo>
                      <a:pt x="321" y="56"/>
                    </a:lnTo>
                    <a:lnTo>
                      <a:pt x="282" y="83"/>
                    </a:lnTo>
                    <a:lnTo>
                      <a:pt x="301" y="45"/>
                    </a:lnTo>
                    <a:lnTo>
                      <a:pt x="279" y="21"/>
                    </a:lnTo>
                    <a:lnTo>
                      <a:pt x="275" y="25"/>
                    </a:lnTo>
                    <a:lnTo>
                      <a:pt x="271" y="29"/>
                    </a:lnTo>
                    <a:lnTo>
                      <a:pt x="267" y="32"/>
                    </a:lnTo>
                    <a:lnTo>
                      <a:pt x="264" y="36"/>
                    </a:lnTo>
                    <a:lnTo>
                      <a:pt x="264" y="31"/>
                    </a:lnTo>
                    <a:lnTo>
                      <a:pt x="264" y="25"/>
                    </a:lnTo>
                    <a:lnTo>
                      <a:pt x="266" y="19"/>
                    </a:lnTo>
                    <a:lnTo>
                      <a:pt x="269" y="13"/>
                    </a:lnTo>
                    <a:lnTo>
                      <a:pt x="246" y="0"/>
                    </a:lnTo>
                    <a:lnTo>
                      <a:pt x="240" y="14"/>
                    </a:lnTo>
                    <a:lnTo>
                      <a:pt x="233" y="29"/>
                    </a:lnTo>
                    <a:lnTo>
                      <a:pt x="225" y="42"/>
                    </a:lnTo>
                    <a:lnTo>
                      <a:pt x="219" y="56"/>
                    </a:lnTo>
                    <a:lnTo>
                      <a:pt x="211" y="70"/>
                    </a:lnTo>
                    <a:lnTo>
                      <a:pt x="203" y="83"/>
                    </a:lnTo>
                    <a:lnTo>
                      <a:pt x="196" y="97"/>
                    </a:lnTo>
                    <a:lnTo>
                      <a:pt x="187" y="111"/>
                    </a:lnTo>
                    <a:lnTo>
                      <a:pt x="172" y="145"/>
                    </a:lnTo>
                    <a:lnTo>
                      <a:pt x="155" y="178"/>
                    </a:lnTo>
                    <a:lnTo>
                      <a:pt x="136" y="212"/>
                    </a:lnTo>
                    <a:lnTo>
                      <a:pt x="114" y="244"/>
                    </a:lnTo>
                    <a:lnTo>
                      <a:pt x="91" y="276"/>
                    </a:lnTo>
                    <a:lnTo>
                      <a:pt x="65" y="307"/>
                    </a:lnTo>
                    <a:lnTo>
                      <a:pt x="39" y="337"/>
                    </a:lnTo>
                    <a:lnTo>
                      <a:pt x="10" y="366"/>
                    </a:lnTo>
                    <a:lnTo>
                      <a:pt x="0" y="366"/>
                    </a:lnTo>
                    <a:lnTo>
                      <a:pt x="133" y="366"/>
                    </a:lnTo>
                    <a:lnTo>
                      <a:pt x="125" y="366"/>
                    </a:lnTo>
                    <a:lnTo>
                      <a:pt x="118" y="366"/>
                    </a:lnTo>
                    <a:lnTo>
                      <a:pt x="110" y="366"/>
                    </a:lnTo>
                    <a:lnTo>
                      <a:pt x="104" y="365"/>
                    </a:lnTo>
                    <a:lnTo>
                      <a:pt x="109" y="356"/>
                    </a:lnTo>
                    <a:lnTo>
                      <a:pt x="115" y="348"/>
                    </a:lnTo>
                    <a:lnTo>
                      <a:pt x="122" y="339"/>
                    </a:lnTo>
                    <a:lnTo>
                      <a:pt x="128" y="330"/>
                    </a:lnTo>
                    <a:lnTo>
                      <a:pt x="134" y="321"/>
                    </a:lnTo>
                    <a:lnTo>
                      <a:pt x="140" y="312"/>
                    </a:lnTo>
                    <a:lnTo>
                      <a:pt x="148" y="303"/>
                    </a:lnTo>
                    <a:lnTo>
                      <a:pt x="154" y="294"/>
                    </a:lnTo>
                    <a:close/>
                  </a:path>
                </a:pathLst>
              </a:custGeom>
              <a:solidFill>
                <a:srgbClr val="808080">
                  <a:lumMod val="40000"/>
                  <a:lumOff val="60000"/>
                </a:srgbClr>
              </a:solidFill>
              <a:ln w="9525">
                <a:solidFill>
                  <a:srgbClr val="808080">
                    <a:lumMod val="20000"/>
                    <a:lumOff val="80000"/>
                  </a:srgbClr>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58" name="Freeform 8">
                <a:extLst>
                  <a:ext uri="{FF2B5EF4-FFF2-40B4-BE49-F238E27FC236}">
                    <a16:creationId xmlns:a16="http://schemas.microsoft.com/office/drawing/2014/main" id="{9D39A277-24C4-4F56-9A61-C343B2A83658}"/>
                  </a:ext>
                </a:extLst>
              </p:cNvPr>
              <p:cNvSpPr>
                <a:spLocks/>
              </p:cNvSpPr>
              <p:nvPr/>
            </p:nvSpPr>
            <p:spPr bwMode="auto">
              <a:xfrm>
                <a:off x="2674938" y="6553200"/>
                <a:ext cx="144463" cy="1588"/>
              </a:xfrm>
              <a:custGeom>
                <a:avLst/>
                <a:gdLst/>
                <a:ahLst/>
                <a:cxnLst>
                  <a:cxn ang="0">
                    <a:pos x="91" y="0"/>
                  </a:cxn>
                  <a:cxn ang="0">
                    <a:pos x="0" y="0"/>
                  </a:cxn>
                  <a:cxn ang="0">
                    <a:pos x="11" y="0"/>
                  </a:cxn>
                  <a:cxn ang="0">
                    <a:pos x="22" y="1"/>
                  </a:cxn>
                  <a:cxn ang="0">
                    <a:pos x="33" y="1"/>
                  </a:cxn>
                  <a:cxn ang="0">
                    <a:pos x="45" y="1"/>
                  </a:cxn>
                  <a:cxn ang="0">
                    <a:pos x="57" y="1"/>
                  </a:cxn>
                  <a:cxn ang="0">
                    <a:pos x="68" y="1"/>
                  </a:cxn>
                  <a:cxn ang="0">
                    <a:pos x="80" y="0"/>
                  </a:cxn>
                  <a:cxn ang="0">
                    <a:pos x="91" y="0"/>
                  </a:cxn>
                </a:cxnLst>
                <a:rect l="0" t="0" r="r" b="b"/>
                <a:pathLst>
                  <a:path w="91" h="1">
                    <a:moveTo>
                      <a:pt x="91" y="0"/>
                    </a:moveTo>
                    <a:lnTo>
                      <a:pt x="0" y="0"/>
                    </a:lnTo>
                    <a:lnTo>
                      <a:pt x="11" y="0"/>
                    </a:lnTo>
                    <a:lnTo>
                      <a:pt x="22" y="1"/>
                    </a:lnTo>
                    <a:lnTo>
                      <a:pt x="33" y="1"/>
                    </a:lnTo>
                    <a:lnTo>
                      <a:pt x="45" y="1"/>
                    </a:lnTo>
                    <a:lnTo>
                      <a:pt x="57" y="1"/>
                    </a:lnTo>
                    <a:lnTo>
                      <a:pt x="68" y="1"/>
                    </a:lnTo>
                    <a:lnTo>
                      <a:pt x="80" y="0"/>
                    </a:lnTo>
                    <a:lnTo>
                      <a:pt x="91" y="0"/>
                    </a:lnTo>
                    <a:close/>
                  </a:path>
                </a:pathLst>
              </a:custGeom>
              <a:solidFill>
                <a:srgbClr val="808080">
                  <a:lumMod val="40000"/>
                  <a:lumOff val="60000"/>
                </a:srgbClr>
              </a:solidFill>
              <a:ln w="9525">
                <a:solidFill>
                  <a:srgbClr val="808080">
                    <a:lumMod val="20000"/>
                    <a:lumOff val="80000"/>
                  </a:srgbClr>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59" name="Freeform 9">
                <a:extLst>
                  <a:ext uri="{FF2B5EF4-FFF2-40B4-BE49-F238E27FC236}">
                    <a16:creationId xmlns:a16="http://schemas.microsoft.com/office/drawing/2014/main" id="{8AC0F3D7-13DF-400A-9258-8993F9C4A3C8}"/>
                  </a:ext>
                </a:extLst>
              </p:cNvPr>
              <p:cNvSpPr>
                <a:spLocks/>
              </p:cNvSpPr>
              <p:nvPr/>
            </p:nvSpPr>
            <p:spPr bwMode="auto">
              <a:xfrm>
                <a:off x="2898775" y="5229225"/>
                <a:ext cx="915988" cy="263525"/>
              </a:xfrm>
              <a:custGeom>
                <a:avLst/>
                <a:gdLst/>
                <a:ahLst/>
                <a:cxnLst>
                  <a:cxn ang="0">
                    <a:pos x="514" y="50"/>
                  </a:cxn>
                  <a:cxn ang="0">
                    <a:pos x="510" y="75"/>
                  </a:cxn>
                  <a:cxn ang="0">
                    <a:pos x="505" y="90"/>
                  </a:cxn>
                  <a:cxn ang="0">
                    <a:pos x="459" y="84"/>
                  </a:cxn>
                  <a:cxn ang="0">
                    <a:pos x="453" y="86"/>
                  </a:cxn>
                  <a:cxn ang="0">
                    <a:pos x="478" y="124"/>
                  </a:cxn>
                  <a:cxn ang="0">
                    <a:pos x="488" y="158"/>
                  </a:cxn>
                  <a:cxn ang="0">
                    <a:pos x="412" y="155"/>
                  </a:cxn>
                  <a:cxn ang="0">
                    <a:pos x="365" y="148"/>
                  </a:cxn>
                  <a:cxn ang="0">
                    <a:pos x="332" y="137"/>
                  </a:cxn>
                  <a:cxn ang="0">
                    <a:pos x="396" y="110"/>
                  </a:cxn>
                  <a:cxn ang="0">
                    <a:pos x="388" y="82"/>
                  </a:cxn>
                  <a:cxn ang="0">
                    <a:pos x="383" y="65"/>
                  </a:cxn>
                  <a:cxn ang="0">
                    <a:pos x="379" y="40"/>
                  </a:cxn>
                  <a:cxn ang="0">
                    <a:pos x="343" y="29"/>
                  </a:cxn>
                  <a:cxn ang="0">
                    <a:pos x="337" y="62"/>
                  </a:cxn>
                  <a:cxn ang="0">
                    <a:pos x="343" y="70"/>
                  </a:cxn>
                  <a:cxn ang="0">
                    <a:pos x="352" y="106"/>
                  </a:cxn>
                  <a:cxn ang="0">
                    <a:pos x="293" y="136"/>
                  </a:cxn>
                  <a:cxn ang="0">
                    <a:pos x="296" y="146"/>
                  </a:cxn>
                  <a:cxn ang="0">
                    <a:pos x="263" y="141"/>
                  </a:cxn>
                  <a:cxn ang="0">
                    <a:pos x="278" y="136"/>
                  </a:cxn>
                  <a:cxn ang="0">
                    <a:pos x="279" y="113"/>
                  </a:cxn>
                  <a:cxn ang="0">
                    <a:pos x="263" y="111"/>
                  </a:cxn>
                  <a:cxn ang="0">
                    <a:pos x="278" y="76"/>
                  </a:cxn>
                  <a:cxn ang="0">
                    <a:pos x="280" y="63"/>
                  </a:cxn>
                  <a:cxn ang="0">
                    <a:pos x="275" y="36"/>
                  </a:cxn>
                  <a:cxn ang="0">
                    <a:pos x="285" y="38"/>
                  </a:cxn>
                  <a:cxn ang="0">
                    <a:pos x="280" y="63"/>
                  </a:cxn>
                  <a:cxn ang="0">
                    <a:pos x="289" y="71"/>
                  </a:cxn>
                  <a:cxn ang="0">
                    <a:pos x="279" y="100"/>
                  </a:cxn>
                  <a:cxn ang="0">
                    <a:pos x="293" y="108"/>
                  </a:cxn>
                  <a:cxn ang="0">
                    <a:pos x="284" y="136"/>
                  </a:cxn>
                  <a:cxn ang="0">
                    <a:pos x="328" y="102"/>
                  </a:cxn>
                  <a:cxn ang="0">
                    <a:pos x="335" y="79"/>
                  </a:cxn>
                  <a:cxn ang="0">
                    <a:pos x="325" y="75"/>
                  </a:cxn>
                  <a:cxn ang="0">
                    <a:pos x="337" y="35"/>
                  </a:cxn>
                  <a:cxn ang="0">
                    <a:pos x="320" y="19"/>
                  </a:cxn>
                  <a:cxn ang="0">
                    <a:pos x="344" y="27"/>
                  </a:cxn>
                  <a:cxn ang="0">
                    <a:pos x="399" y="21"/>
                  </a:cxn>
                  <a:cxn ang="0">
                    <a:pos x="394" y="42"/>
                  </a:cxn>
                  <a:cxn ang="0">
                    <a:pos x="389" y="66"/>
                  </a:cxn>
                  <a:cxn ang="0">
                    <a:pos x="402" y="71"/>
                  </a:cxn>
                  <a:cxn ang="0">
                    <a:pos x="431" y="106"/>
                  </a:cxn>
                  <a:cxn ang="0">
                    <a:pos x="411" y="122"/>
                  </a:cxn>
                  <a:cxn ang="0">
                    <a:pos x="436" y="144"/>
                  </a:cxn>
                  <a:cxn ang="0">
                    <a:pos x="473" y="151"/>
                  </a:cxn>
                  <a:cxn ang="0">
                    <a:pos x="482" y="147"/>
                  </a:cxn>
                  <a:cxn ang="0">
                    <a:pos x="456" y="109"/>
                  </a:cxn>
                  <a:cxn ang="0">
                    <a:pos x="442" y="76"/>
                  </a:cxn>
                  <a:cxn ang="0">
                    <a:pos x="467" y="75"/>
                  </a:cxn>
                  <a:cxn ang="0">
                    <a:pos x="500" y="81"/>
                  </a:cxn>
                  <a:cxn ang="0">
                    <a:pos x="504" y="51"/>
                  </a:cxn>
                  <a:cxn ang="0">
                    <a:pos x="490" y="36"/>
                  </a:cxn>
                  <a:cxn ang="0">
                    <a:pos x="462" y="41"/>
                  </a:cxn>
                  <a:cxn ang="0">
                    <a:pos x="442" y="43"/>
                  </a:cxn>
                  <a:cxn ang="0">
                    <a:pos x="464" y="29"/>
                  </a:cxn>
                  <a:cxn ang="0">
                    <a:pos x="537" y="37"/>
                  </a:cxn>
                  <a:cxn ang="0">
                    <a:pos x="530" y="41"/>
                  </a:cxn>
                  <a:cxn ang="0">
                    <a:pos x="524" y="10"/>
                  </a:cxn>
                  <a:cxn ang="0">
                    <a:pos x="438" y="0"/>
                  </a:cxn>
                  <a:cxn ang="0">
                    <a:pos x="116" y="1"/>
                  </a:cxn>
                  <a:cxn ang="0">
                    <a:pos x="6" y="36"/>
                  </a:cxn>
                </a:cxnLst>
                <a:rect l="0" t="0" r="r" b="b"/>
                <a:pathLst>
                  <a:path w="577" h="166">
                    <a:moveTo>
                      <a:pt x="530" y="41"/>
                    </a:moveTo>
                    <a:lnTo>
                      <a:pt x="525" y="42"/>
                    </a:lnTo>
                    <a:lnTo>
                      <a:pt x="521" y="44"/>
                    </a:lnTo>
                    <a:lnTo>
                      <a:pt x="517" y="46"/>
                    </a:lnTo>
                    <a:lnTo>
                      <a:pt x="514" y="50"/>
                    </a:lnTo>
                    <a:lnTo>
                      <a:pt x="512" y="51"/>
                    </a:lnTo>
                    <a:lnTo>
                      <a:pt x="512" y="51"/>
                    </a:lnTo>
                    <a:lnTo>
                      <a:pt x="511" y="51"/>
                    </a:lnTo>
                    <a:lnTo>
                      <a:pt x="510" y="51"/>
                    </a:lnTo>
                    <a:lnTo>
                      <a:pt x="510" y="75"/>
                    </a:lnTo>
                    <a:lnTo>
                      <a:pt x="529" y="76"/>
                    </a:lnTo>
                    <a:lnTo>
                      <a:pt x="526" y="80"/>
                    </a:lnTo>
                    <a:lnTo>
                      <a:pt x="520" y="83"/>
                    </a:lnTo>
                    <a:lnTo>
                      <a:pt x="512" y="87"/>
                    </a:lnTo>
                    <a:lnTo>
                      <a:pt x="505" y="90"/>
                    </a:lnTo>
                    <a:lnTo>
                      <a:pt x="500" y="81"/>
                    </a:lnTo>
                    <a:lnTo>
                      <a:pt x="468" y="80"/>
                    </a:lnTo>
                    <a:lnTo>
                      <a:pt x="466" y="82"/>
                    </a:lnTo>
                    <a:lnTo>
                      <a:pt x="462" y="82"/>
                    </a:lnTo>
                    <a:lnTo>
                      <a:pt x="459" y="84"/>
                    </a:lnTo>
                    <a:lnTo>
                      <a:pt x="456" y="86"/>
                    </a:lnTo>
                    <a:lnTo>
                      <a:pt x="454" y="86"/>
                    </a:lnTo>
                    <a:lnTo>
                      <a:pt x="454" y="86"/>
                    </a:lnTo>
                    <a:lnTo>
                      <a:pt x="453" y="86"/>
                    </a:lnTo>
                    <a:lnTo>
                      <a:pt x="453" y="86"/>
                    </a:lnTo>
                    <a:lnTo>
                      <a:pt x="466" y="111"/>
                    </a:lnTo>
                    <a:lnTo>
                      <a:pt x="483" y="113"/>
                    </a:lnTo>
                    <a:lnTo>
                      <a:pt x="485" y="119"/>
                    </a:lnTo>
                    <a:lnTo>
                      <a:pt x="483" y="123"/>
                    </a:lnTo>
                    <a:lnTo>
                      <a:pt x="478" y="124"/>
                    </a:lnTo>
                    <a:lnTo>
                      <a:pt x="472" y="125"/>
                    </a:lnTo>
                    <a:lnTo>
                      <a:pt x="482" y="147"/>
                    </a:lnTo>
                    <a:lnTo>
                      <a:pt x="505" y="151"/>
                    </a:lnTo>
                    <a:lnTo>
                      <a:pt x="499" y="156"/>
                    </a:lnTo>
                    <a:lnTo>
                      <a:pt x="488" y="158"/>
                    </a:lnTo>
                    <a:lnTo>
                      <a:pt x="478" y="156"/>
                    </a:lnTo>
                    <a:lnTo>
                      <a:pt x="473" y="151"/>
                    </a:lnTo>
                    <a:lnTo>
                      <a:pt x="428" y="149"/>
                    </a:lnTo>
                    <a:lnTo>
                      <a:pt x="421" y="153"/>
                    </a:lnTo>
                    <a:lnTo>
                      <a:pt x="412" y="155"/>
                    </a:lnTo>
                    <a:lnTo>
                      <a:pt x="402" y="155"/>
                    </a:lnTo>
                    <a:lnTo>
                      <a:pt x="394" y="151"/>
                    </a:lnTo>
                    <a:lnTo>
                      <a:pt x="384" y="146"/>
                    </a:lnTo>
                    <a:lnTo>
                      <a:pt x="374" y="145"/>
                    </a:lnTo>
                    <a:lnTo>
                      <a:pt x="365" y="148"/>
                    </a:lnTo>
                    <a:lnTo>
                      <a:pt x="357" y="151"/>
                    </a:lnTo>
                    <a:lnTo>
                      <a:pt x="348" y="154"/>
                    </a:lnTo>
                    <a:lnTo>
                      <a:pt x="342" y="153"/>
                    </a:lnTo>
                    <a:lnTo>
                      <a:pt x="336" y="148"/>
                    </a:lnTo>
                    <a:lnTo>
                      <a:pt x="332" y="137"/>
                    </a:lnTo>
                    <a:lnTo>
                      <a:pt x="409" y="142"/>
                    </a:lnTo>
                    <a:lnTo>
                      <a:pt x="410" y="123"/>
                    </a:lnTo>
                    <a:lnTo>
                      <a:pt x="400" y="123"/>
                    </a:lnTo>
                    <a:lnTo>
                      <a:pt x="398" y="117"/>
                    </a:lnTo>
                    <a:lnTo>
                      <a:pt x="396" y="110"/>
                    </a:lnTo>
                    <a:lnTo>
                      <a:pt x="394" y="104"/>
                    </a:lnTo>
                    <a:lnTo>
                      <a:pt x="405" y="105"/>
                    </a:lnTo>
                    <a:lnTo>
                      <a:pt x="393" y="82"/>
                    </a:lnTo>
                    <a:lnTo>
                      <a:pt x="390" y="82"/>
                    </a:lnTo>
                    <a:lnTo>
                      <a:pt x="388" y="82"/>
                    </a:lnTo>
                    <a:lnTo>
                      <a:pt x="385" y="81"/>
                    </a:lnTo>
                    <a:lnTo>
                      <a:pt x="381" y="79"/>
                    </a:lnTo>
                    <a:lnTo>
                      <a:pt x="374" y="65"/>
                    </a:lnTo>
                    <a:lnTo>
                      <a:pt x="379" y="65"/>
                    </a:lnTo>
                    <a:lnTo>
                      <a:pt x="383" y="65"/>
                    </a:lnTo>
                    <a:lnTo>
                      <a:pt x="386" y="66"/>
                    </a:lnTo>
                    <a:lnTo>
                      <a:pt x="389" y="66"/>
                    </a:lnTo>
                    <a:lnTo>
                      <a:pt x="390" y="42"/>
                    </a:lnTo>
                    <a:lnTo>
                      <a:pt x="384" y="42"/>
                    </a:lnTo>
                    <a:lnTo>
                      <a:pt x="379" y="40"/>
                    </a:lnTo>
                    <a:lnTo>
                      <a:pt x="375" y="38"/>
                    </a:lnTo>
                    <a:lnTo>
                      <a:pt x="374" y="33"/>
                    </a:lnTo>
                    <a:lnTo>
                      <a:pt x="375" y="31"/>
                    </a:lnTo>
                    <a:lnTo>
                      <a:pt x="344" y="27"/>
                    </a:lnTo>
                    <a:lnTo>
                      <a:pt x="343" y="29"/>
                    </a:lnTo>
                    <a:lnTo>
                      <a:pt x="341" y="30"/>
                    </a:lnTo>
                    <a:lnTo>
                      <a:pt x="339" y="33"/>
                    </a:lnTo>
                    <a:lnTo>
                      <a:pt x="337" y="35"/>
                    </a:lnTo>
                    <a:lnTo>
                      <a:pt x="335" y="62"/>
                    </a:lnTo>
                    <a:lnTo>
                      <a:pt x="337" y="62"/>
                    </a:lnTo>
                    <a:lnTo>
                      <a:pt x="339" y="61"/>
                    </a:lnTo>
                    <a:lnTo>
                      <a:pt x="342" y="61"/>
                    </a:lnTo>
                    <a:lnTo>
                      <a:pt x="343" y="61"/>
                    </a:lnTo>
                    <a:lnTo>
                      <a:pt x="344" y="65"/>
                    </a:lnTo>
                    <a:lnTo>
                      <a:pt x="343" y="70"/>
                    </a:lnTo>
                    <a:lnTo>
                      <a:pt x="339" y="74"/>
                    </a:lnTo>
                    <a:lnTo>
                      <a:pt x="336" y="79"/>
                    </a:lnTo>
                    <a:lnTo>
                      <a:pt x="337" y="102"/>
                    </a:lnTo>
                    <a:lnTo>
                      <a:pt x="351" y="102"/>
                    </a:lnTo>
                    <a:lnTo>
                      <a:pt x="352" y="106"/>
                    </a:lnTo>
                    <a:lnTo>
                      <a:pt x="348" y="113"/>
                    </a:lnTo>
                    <a:lnTo>
                      <a:pt x="342" y="116"/>
                    </a:lnTo>
                    <a:lnTo>
                      <a:pt x="332" y="115"/>
                    </a:lnTo>
                    <a:lnTo>
                      <a:pt x="331" y="113"/>
                    </a:lnTo>
                    <a:lnTo>
                      <a:pt x="293" y="136"/>
                    </a:lnTo>
                    <a:lnTo>
                      <a:pt x="295" y="136"/>
                    </a:lnTo>
                    <a:lnTo>
                      <a:pt x="297" y="137"/>
                    </a:lnTo>
                    <a:lnTo>
                      <a:pt x="299" y="138"/>
                    </a:lnTo>
                    <a:lnTo>
                      <a:pt x="301" y="140"/>
                    </a:lnTo>
                    <a:lnTo>
                      <a:pt x="296" y="146"/>
                    </a:lnTo>
                    <a:lnTo>
                      <a:pt x="288" y="147"/>
                    </a:lnTo>
                    <a:lnTo>
                      <a:pt x="276" y="146"/>
                    </a:lnTo>
                    <a:lnTo>
                      <a:pt x="267" y="146"/>
                    </a:lnTo>
                    <a:lnTo>
                      <a:pt x="263" y="144"/>
                    </a:lnTo>
                    <a:lnTo>
                      <a:pt x="263" y="141"/>
                    </a:lnTo>
                    <a:lnTo>
                      <a:pt x="267" y="137"/>
                    </a:lnTo>
                    <a:lnTo>
                      <a:pt x="270" y="135"/>
                    </a:lnTo>
                    <a:lnTo>
                      <a:pt x="273" y="136"/>
                    </a:lnTo>
                    <a:lnTo>
                      <a:pt x="275" y="136"/>
                    </a:lnTo>
                    <a:lnTo>
                      <a:pt x="278" y="136"/>
                    </a:lnTo>
                    <a:lnTo>
                      <a:pt x="280" y="136"/>
                    </a:lnTo>
                    <a:lnTo>
                      <a:pt x="279" y="113"/>
                    </a:lnTo>
                    <a:lnTo>
                      <a:pt x="279" y="113"/>
                    </a:lnTo>
                    <a:lnTo>
                      <a:pt x="279" y="113"/>
                    </a:lnTo>
                    <a:lnTo>
                      <a:pt x="279" y="113"/>
                    </a:lnTo>
                    <a:lnTo>
                      <a:pt x="279" y="113"/>
                    </a:lnTo>
                    <a:lnTo>
                      <a:pt x="274" y="113"/>
                    </a:lnTo>
                    <a:lnTo>
                      <a:pt x="270" y="113"/>
                    </a:lnTo>
                    <a:lnTo>
                      <a:pt x="267" y="113"/>
                    </a:lnTo>
                    <a:lnTo>
                      <a:pt x="263" y="111"/>
                    </a:lnTo>
                    <a:lnTo>
                      <a:pt x="264" y="106"/>
                    </a:lnTo>
                    <a:lnTo>
                      <a:pt x="268" y="103"/>
                    </a:lnTo>
                    <a:lnTo>
                      <a:pt x="273" y="101"/>
                    </a:lnTo>
                    <a:lnTo>
                      <a:pt x="279" y="100"/>
                    </a:lnTo>
                    <a:lnTo>
                      <a:pt x="278" y="76"/>
                    </a:lnTo>
                    <a:lnTo>
                      <a:pt x="270" y="76"/>
                    </a:lnTo>
                    <a:lnTo>
                      <a:pt x="268" y="71"/>
                    </a:lnTo>
                    <a:lnTo>
                      <a:pt x="270" y="67"/>
                    </a:lnTo>
                    <a:lnTo>
                      <a:pt x="275" y="64"/>
                    </a:lnTo>
                    <a:lnTo>
                      <a:pt x="280" y="63"/>
                    </a:lnTo>
                    <a:lnTo>
                      <a:pt x="284" y="38"/>
                    </a:lnTo>
                    <a:lnTo>
                      <a:pt x="281" y="38"/>
                    </a:lnTo>
                    <a:lnTo>
                      <a:pt x="279" y="38"/>
                    </a:lnTo>
                    <a:lnTo>
                      <a:pt x="276" y="37"/>
                    </a:lnTo>
                    <a:lnTo>
                      <a:pt x="275" y="36"/>
                    </a:lnTo>
                    <a:lnTo>
                      <a:pt x="289" y="19"/>
                    </a:lnTo>
                    <a:lnTo>
                      <a:pt x="290" y="24"/>
                    </a:lnTo>
                    <a:lnTo>
                      <a:pt x="290" y="29"/>
                    </a:lnTo>
                    <a:lnTo>
                      <a:pt x="288" y="33"/>
                    </a:lnTo>
                    <a:lnTo>
                      <a:pt x="285" y="38"/>
                    </a:lnTo>
                    <a:lnTo>
                      <a:pt x="285" y="38"/>
                    </a:lnTo>
                    <a:lnTo>
                      <a:pt x="285" y="38"/>
                    </a:lnTo>
                    <a:lnTo>
                      <a:pt x="285" y="38"/>
                    </a:lnTo>
                    <a:lnTo>
                      <a:pt x="284" y="38"/>
                    </a:lnTo>
                    <a:lnTo>
                      <a:pt x="280" y="63"/>
                    </a:lnTo>
                    <a:lnTo>
                      <a:pt x="283" y="63"/>
                    </a:lnTo>
                    <a:lnTo>
                      <a:pt x="285" y="63"/>
                    </a:lnTo>
                    <a:lnTo>
                      <a:pt x="288" y="65"/>
                    </a:lnTo>
                    <a:lnTo>
                      <a:pt x="289" y="67"/>
                    </a:lnTo>
                    <a:lnTo>
                      <a:pt x="289" y="71"/>
                    </a:lnTo>
                    <a:lnTo>
                      <a:pt x="286" y="75"/>
                    </a:lnTo>
                    <a:lnTo>
                      <a:pt x="284" y="77"/>
                    </a:lnTo>
                    <a:lnTo>
                      <a:pt x="279" y="76"/>
                    </a:lnTo>
                    <a:lnTo>
                      <a:pt x="278" y="76"/>
                    </a:lnTo>
                    <a:lnTo>
                      <a:pt x="279" y="100"/>
                    </a:lnTo>
                    <a:lnTo>
                      <a:pt x="283" y="100"/>
                    </a:lnTo>
                    <a:lnTo>
                      <a:pt x="286" y="101"/>
                    </a:lnTo>
                    <a:lnTo>
                      <a:pt x="290" y="102"/>
                    </a:lnTo>
                    <a:lnTo>
                      <a:pt x="293" y="104"/>
                    </a:lnTo>
                    <a:lnTo>
                      <a:pt x="293" y="108"/>
                    </a:lnTo>
                    <a:lnTo>
                      <a:pt x="289" y="112"/>
                    </a:lnTo>
                    <a:lnTo>
                      <a:pt x="284" y="113"/>
                    </a:lnTo>
                    <a:lnTo>
                      <a:pt x="279" y="113"/>
                    </a:lnTo>
                    <a:lnTo>
                      <a:pt x="280" y="136"/>
                    </a:lnTo>
                    <a:lnTo>
                      <a:pt x="284" y="136"/>
                    </a:lnTo>
                    <a:lnTo>
                      <a:pt x="286" y="136"/>
                    </a:lnTo>
                    <a:lnTo>
                      <a:pt x="290" y="136"/>
                    </a:lnTo>
                    <a:lnTo>
                      <a:pt x="293" y="136"/>
                    </a:lnTo>
                    <a:lnTo>
                      <a:pt x="331" y="113"/>
                    </a:lnTo>
                    <a:lnTo>
                      <a:pt x="328" y="102"/>
                    </a:lnTo>
                    <a:lnTo>
                      <a:pt x="337" y="102"/>
                    </a:lnTo>
                    <a:lnTo>
                      <a:pt x="336" y="79"/>
                    </a:lnTo>
                    <a:lnTo>
                      <a:pt x="335" y="79"/>
                    </a:lnTo>
                    <a:lnTo>
                      <a:pt x="335" y="79"/>
                    </a:lnTo>
                    <a:lnTo>
                      <a:pt x="335" y="79"/>
                    </a:lnTo>
                    <a:lnTo>
                      <a:pt x="335" y="79"/>
                    </a:lnTo>
                    <a:lnTo>
                      <a:pt x="331" y="79"/>
                    </a:lnTo>
                    <a:lnTo>
                      <a:pt x="330" y="78"/>
                    </a:lnTo>
                    <a:lnTo>
                      <a:pt x="327" y="76"/>
                    </a:lnTo>
                    <a:lnTo>
                      <a:pt x="325" y="75"/>
                    </a:lnTo>
                    <a:lnTo>
                      <a:pt x="323" y="70"/>
                    </a:lnTo>
                    <a:lnTo>
                      <a:pt x="325" y="66"/>
                    </a:lnTo>
                    <a:lnTo>
                      <a:pt x="330" y="64"/>
                    </a:lnTo>
                    <a:lnTo>
                      <a:pt x="335" y="62"/>
                    </a:lnTo>
                    <a:lnTo>
                      <a:pt x="337" y="35"/>
                    </a:lnTo>
                    <a:lnTo>
                      <a:pt x="336" y="36"/>
                    </a:lnTo>
                    <a:lnTo>
                      <a:pt x="336" y="36"/>
                    </a:lnTo>
                    <a:lnTo>
                      <a:pt x="336" y="37"/>
                    </a:lnTo>
                    <a:lnTo>
                      <a:pt x="335" y="38"/>
                    </a:lnTo>
                    <a:lnTo>
                      <a:pt x="320" y="19"/>
                    </a:lnTo>
                    <a:lnTo>
                      <a:pt x="347" y="19"/>
                    </a:lnTo>
                    <a:lnTo>
                      <a:pt x="347" y="21"/>
                    </a:lnTo>
                    <a:lnTo>
                      <a:pt x="347" y="23"/>
                    </a:lnTo>
                    <a:lnTo>
                      <a:pt x="346" y="25"/>
                    </a:lnTo>
                    <a:lnTo>
                      <a:pt x="344" y="27"/>
                    </a:lnTo>
                    <a:lnTo>
                      <a:pt x="375" y="31"/>
                    </a:lnTo>
                    <a:lnTo>
                      <a:pt x="378" y="19"/>
                    </a:lnTo>
                    <a:lnTo>
                      <a:pt x="384" y="21"/>
                    </a:lnTo>
                    <a:lnTo>
                      <a:pt x="391" y="21"/>
                    </a:lnTo>
                    <a:lnTo>
                      <a:pt x="399" y="21"/>
                    </a:lnTo>
                    <a:lnTo>
                      <a:pt x="405" y="21"/>
                    </a:lnTo>
                    <a:lnTo>
                      <a:pt x="406" y="29"/>
                    </a:lnTo>
                    <a:lnTo>
                      <a:pt x="402" y="33"/>
                    </a:lnTo>
                    <a:lnTo>
                      <a:pt x="398" y="38"/>
                    </a:lnTo>
                    <a:lnTo>
                      <a:pt x="394" y="42"/>
                    </a:lnTo>
                    <a:lnTo>
                      <a:pt x="393" y="42"/>
                    </a:lnTo>
                    <a:lnTo>
                      <a:pt x="393" y="42"/>
                    </a:lnTo>
                    <a:lnTo>
                      <a:pt x="391" y="42"/>
                    </a:lnTo>
                    <a:lnTo>
                      <a:pt x="390" y="42"/>
                    </a:lnTo>
                    <a:lnTo>
                      <a:pt x="389" y="66"/>
                    </a:lnTo>
                    <a:lnTo>
                      <a:pt x="394" y="67"/>
                    </a:lnTo>
                    <a:lnTo>
                      <a:pt x="398" y="67"/>
                    </a:lnTo>
                    <a:lnTo>
                      <a:pt x="401" y="67"/>
                    </a:lnTo>
                    <a:lnTo>
                      <a:pt x="405" y="67"/>
                    </a:lnTo>
                    <a:lnTo>
                      <a:pt x="402" y="71"/>
                    </a:lnTo>
                    <a:lnTo>
                      <a:pt x="400" y="75"/>
                    </a:lnTo>
                    <a:lnTo>
                      <a:pt x="396" y="79"/>
                    </a:lnTo>
                    <a:lnTo>
                      <a:pt x="393" y="82"/>
                    </a:lnTo>
                    <a:lnTo>
                      <a:pt x="405" y="105"/>
                    </a:lnTo>
                    <a:lnTo>
                      <a:pt x="431" y="106"/>
                    </a:lnTo>
                    <a:lnTo>
                      <a:pt x="426" y="110"/>
                    </a:lnTo>
                    <a:lnTo>
                      <a:pt x="424" y="116"/>
                    </a:lnTo>
                    <a:lnTo>
                      <a:pt x="420" y="121"/>
                    </a:lnTo>
                    <a:lnTo>
                      <a:pt x="412" y="122"/>
                    </a:lnTo>
                    <a:lnTo>
                      <a:pt x="411" y="122"/>
                    </a:lnTo>
                    <a:lnTo>
                      <a:pt x="411" y="122"/>
                    </a:lnTo>
                    <a:lnTo>
                      <a:pt x="411" y="122"/>
                    </a:lnTo>
                    <a:lnTo>
                      <a:pt x="410" y="123"/>
                    </a:lnTo>
                    <a:lnTo>
                      <a:pt x="409" y="142"/>
                    </a:lnTo>
                    <a:lnTo>
                      <a:pt x="436" y="144"/>
                    </a:lnTo>
                    <a:lnTo>
                      <a:pt x="435" y="144"/>
                    </a:lnTo>
                    <a:lnTo>
                      <a:pt x="432" y="146"/>
                    </a:lnTo>
                    <a:lnTo>
                      <a:pt x="431" y="147"/>
                    </a:lnTo>
                    <a:lnTo>
                      <a:pt x="428" y="149"/>
                    </a:lnTo>
                    <a:lnTo>
                      <a:pt x="473" y="151"/>
                    </a:lnTo>
                    <a:lnTo>
                      <a:pt x="473" y="150"/>
                    </a:lnTo>
                    <a:lnTo>
                      <a:pt x="473" y="148"/>
                    </a:lnTo>
                    <a:lnTo>
                      <a:pt x="473" y="147"/>
                    </a:lnTo>
                    <a:lnTo>
                      <a:pt x="474" y="146"/>
                    </a:lnTo>
                    <a:lnTo>
                      <a:pt x="482" y="147"/>
                    </a:lnTo>
                    <a:lnTo>
                      <a:pt x="472" y="125"/>
                    </a:lnTo>
                    <a:lnTo>
                      <a:pt x="464" y="124"/>
                    </a:lnTo>
                    <a:lnTo>
                      <a:pt x="458" y="120"/>
                    </a:lnTo>
                    <a:lnTo>
                      <a:pt x="454" y="115"/>
                    </a:lnTo>
                    <a:lnTo>
                      <a:pt x="456" y="109"/>
                    </a:lnTo>
                    <a:lnTo>
                      <a:pt x="466" y="111"/>
                    </a:lnTo>
                    <a:lnTo>
                      <a:pt x="453" y="86"/>
                    </a:lnTo>
                    <a:lnTo>
                      <a:pt x="447" y="84"/>
                    </a:lnTo>
                    <a:lnTo>
                      <a:pt x="445" y="81"/>
                    </a:lnTo>
                    <a:lnTo>
                      <a:pt x="442" y="76"/>
                    </a:lnTo>
                    <a:lnTo>
                      <a:pt x="436" y="72"/>
                    </a:lnTo>
                    <a:lnTo>
                      <a:pt x="443" y="68"/>
                    </a:lnTo>
                    <a:lnTo>
                      <a:pt x="453" y="68"/>
                    </a:lnTo>
                    <a:lnTo>
                      <a:pt x="461" y="71"/>
                    </a:lnTo>
                    <a:lnTo>
                      <a:pt x="467" y="75"/>
                    </a:lnTo>
                    <a:lnTo>
                      <a:pt x="468" y="76"/>
                    </a:lnTo>
                    <a:lnTo>
                      <a:pt x="468" y="78"/>
                    </a:lnTo>
                    <a:lnTo>
                      <a:pt x="468" y="79"/>
                    </a:lnTo>
                    <a:lnTo>
                      <a:pt x="468" y="80"/>
                    </a:lnTo>
                    <a:lnTo>
                      <a:pt x="500" y="81"/>
                    </a:lnTo>
                    <a:lnTo>
                      <a:pt x="498" y="75"/>
                    </a:lnTo>
                    <a:lnTo>
                      <a:pt x="510" y="75"/>
                    </a:lnTo>
                    <a:lnTo>
                      <a:pt x="510" y="51"/>
                    </a:lnTo>
                    <a:lnTo>
                      <a:pt x="508" y="51"/>
                    </a:lnTo>
                    <a:lnTo>
                      <a:pt x="504" y="51"/>
                    </a:lnTo>
                    <a:lnTo>
                      <a:pt x="501" y="52"/>
                    </a:lnTo>
                    <a:lnTo>
                      <a:pt x="498" y="52"/>
                    </a:lnTo>
                    <a:lnTo>
                      <a:pt x="496" y="47"/>
                    </a:lnTo>
                    <a:lnTo>
                      <a:pt x="494" y="40"/>
                    </a:lnTo>
                    <a:lnTo>
                      <a:pt x="490" y="36"/>
                    </a:lnTo>
                    <a:lnTo>
                      <a:pt x="483" y="33"/>
                    </a:lnTo>
                    <a:lnTo>
                      <a:pt x="474" y="32"/>
                    </a:lnTo>
                    <a:lnTo>
                      <a:pt x="469" y="34"/>
                    </a:lnTo>
                    <a:lnTo>
                      <a:pt x="464" y="38"/>
                    </a:lnTo>
                    <a:lnTo>
                      <a:pt x="462" y="41"/>
                    </a:lnTo>
                    <a:lnTo>
                      <a:pt x="458" y="46"/>
                    </a:lnTo>
                    <a:lnTo>
                      <a:pt x="454" y="50"/>
                    </a:lnTo>
                    <a:lnTo>
                      <a:pt x="448" y="51"/>
                    </a:lnTo>
                    <a:lnTo>
                      <a:pt x="440" y="50"/>
                    </a:lnTo>
                    <a:lnTo>
                      <a:pt x="442" y="43"/>
                    </a:lnTo>
                    <a:lnTo>
                      <a:pt x="440" y="37"/>
                    </a:lnTo>
                    <a:lnTo>
                      <a:pt x="436" y="30"/>
                    </a:lnTo>
                    <a:lnTo>
                      <a:pt x="436" y="24"/>
                    </a:lnTo>
                    <a:lnTo>
                      <a:pt x="449" y="27"/>
                    </a:lnTo>
                    <a:lnTo>
                      <a:pt x="464" y="29"/>
                    </a:lnTo>
                    <a:lnTo>
                      <a:pt x="479" y="30"/>
                    </a:lnTo>
                    <a:lnTo>
                      <a:pt x="495" y="30"/>
                    </a:lnTo>
                    <a:lnTo>
                      <a:pt x="510" y="30"/>
                    </a:lnTo>
                    <a:lnTo>
                      <a:pt x="524" y="33"/>
                    </a:lnTo>
                    <a:lnTo>
                      <a:pt x="537" y="37"/>
                    </a:lnTo>
                    <a:lnTo>
                      <a:pt x="548" y="42"/>
                    </a:lnTo>
                    <a:lnTo>
                      <a:pt x="545" y="41"/>
                    </a:lnTo>
                    <a:lnTo>
                      <a:pt x="540" y="40"/>
                    </a:lnTo>
                    <a:lnTo>
                      <a:pt x="535" y="40"/>
                    </a:lnTo>
                    <a:lnTo>
                      <a:pt x="530" y="41"/>
                    </a:lnTo>
                    <a:lnTo>
                      <a:pt x="568" y="45"/>
                    </a:lnTo>
                    <a:lnTo>
                      <a:pt x="577" y="17"/>
                    </a:lnTo>
                    <a:lnTo>
                      <a:pt x="559" y="14"/>
                    </a:lnTo>
                    <a:lnTo>
                      <a:pt x="542" y="12"/>
                    </a:lnTo>
                    <a:lnTo>
                      <a:pt x="524" y="10"/>
                    </a:lnTo>
                    <a:lnTo>
                      <a:pt x="506" y="9"/>
                    </a:lnTo>
                    <a:lnTo>
                      <a:pt x="488" y="9"/>
                    </a:lnTo>
                    <a:lnTo>
                      <a:pt x="470" y="7"/>
                    </a:lnTo>
                    <a:lnTo>
                      <a:pt x="454" y="4"/>
                    </a:lnTo>
                    <a:lnTo>
                      <a:pt x="438" y="0"/>
                    </a:lnTo>
                    <a:lnTo>
                      <a:pt x="116" y="0"/>
                    </a:lnTo>
                    <a:lnTo>
                      <a:pt x="116" y="0"/>
                    </a:lnTo>
                    <a:lnTo>
                      <a:pt x="116" y="0"/>
                    </a:lnTo>
                    <a:lnTo>
                      <a:pt x="116" y="1"/>
                    </a:lnTo>
                    <a:lnTo>
                      <a:pt x="116" y="1"/>
                    </a:lnTo>
                    <a:lnTo>
                      <a:pt x="16" y="15"/>
                    </a:lnTo>
                    <a:lnTo>
                      <a:pt x="8" y="19"/>
                    </a:lnTo>
                    <a:lnTo>
                      <a:pt x="2" y="23"/>
                    </a:lnTo>
                    <a:lnTo>
                      <a:pt x="0" y="30"/>
                    </a:lnTo>
                    <a:lnTo>
                      <a:pt x="6" y="36"/>
                    </a:lnTo>
                    <a:lnTo>
                      <a:pt x="44" y="166"/>
                    </a:lnTo>
                    <a:lnTo>
                      <a:pt x="531" y="166"/>
                    </a:lnTo>
                    <a:lnTo>
                      <a:pt x="568" y="45"/>
                    </a:lnTo>
                    <a:lnTo>
                      <a:pt x="530" y="41"/>
                    </a:lnTo>
                    <a:close/>
                  </a:path>
                </a:pathLst>
              </a:custGeom>
              <a:solidFill>
                <a:srgbClr val="808080">
                  <a:lumMod val="40000"/>
                  <a:lumOff val="60000"/>
                </a:srgbClr>
              </a:solidFill>
              <a:ln w="9525">
                <a:solidFill>
                  <a:srgbClr val="808080">
                    <a:lumMod val="20000"/>
                    <a:lumOff val="80000"/>
                  </a:srgbClr>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60" name="Freeform 10">
                <a:extLst>
                  <a:ext uri="{FF2B5EF4-FFF2-40B4-BE49-F238E27FC236}">
                    <a16:creationId xmlns:a16="http://schemas.microsoft.com/office/drawing/2014/main" id="{BC1A3F12-C872-4F7F-80A1-FAE0DC5C9230}"/>
                  </a:ext>
                </a:extLst>
              </p:cNvPr>
              <p:cNvSpPr>
                <a:spLocks/>
              </p:cNvSpPr>
              <p:nvPr/>
            </p:nvSpPr>
            <p:spPr bwMode="auto">
              <a:xfrm>
                <a:off x="3019425" y="4503738"/>
                <a:ext cx="628650" cy="725488"/>
              </a:xfrm>
              <a:custGeom>
                <a:avLst/>
                <a:gdLst/>
                <a:ahLst/>
                <a:cxnLst>
                  <a:cxn ang="0">
                    <a:pos x="394" y="393"/>
                  </a:cxn>
                  <a:cxn ang="0">
                    <a:pos x="348" y="337"/>
                  </a:cxn>
                  <a:cxn ang="0">
                    <a:pos x="365" y="313"/>
                  </a:cxn>
                  <a:cxn ang="0">
                    <a:pos x="380" y="247"/>
                  </a:cxn>
                  <a:cxn ang="0">
                    <a:pos x="320" y="246"/>
                  </a:cxn>
                  <a:cxn ang="0">
                    <a:pos x="367" y="177"/>
                  </a:cxn>
                  <a:cxn ang="0">
                    <a:pos x="245" y="23"/>
                  </a:cxn>
                  <a:cxn ang="0">
                    <a:pos x="261" y="75"/>
                  </a:cxn>
                  <a:cxn ang="0">
                    <a:pos x="272" y="112"/>
                  </a:cxn>
                  <a:cxn ang="0">
                    <a:pos x="259" y="139"/>
                  </a:cxn>
                  <a:cxn ang="0">
                    <a:pos x="265" y="174"/>
                  </a:cxn>
                  <a:cxn ang="0">
                    <a:pos x="262" y="209"/>
                  </a:cxn>
                  <a:cxn ang="0">
                    <a:pos x="270" y="246"/>
                  </a:cxn>
                  <a:cxn ang="0">
                    <a:pos x="261" y="267"/>
                  </a:cxn>
                  <a:cxn ang="0">
                    <a:pos x="301" y="301"/>
                  </a:cxn>
                  <a:cxn ang="0">
                    <a:pos x="247" y="345"/>
                  </a:cxn>
                  <a:cxn ang="0">
                    <a:pos x="314" y="376"/>
                  </a:cxn>
                  <a:cxn ang="0">
                    <a:pos x="244" y="384"/>
                  </a:cxn>
                  <a:cxn ang="0">
                    <a:pos x="302" y="432"/>
                  </a:cxn>
                  <a:cxn ang="0">
                    <a:pos x="291" y="449"/>
                  </a:cxn>
                  <a:cxn ang="0">
                    <a:pos x="236" y="435"/>
                  </a:cxn>
                  <a:cxn ang="0">
                    <a:pos x="265" y="436"/>
                  </a:cxn>
                  <a:cxn ang="0">
                    <a:pos x="218" y="360"/>
                  </a:cxn>
                  <a:cxn ang="0">
                    <a:pos x="266" y="369"/>
                  </a:cxn>
                  <a:cxn ang="0">
                    <a:pos x="218" y="296"/>
                  </a:cxn>
                  <a:cxn ang="0">
                    <a:pos x="255" y="301"/>
                  </a:cxn>
                  <a:cxn ang="0">
                    <a:pos x="233" y="242"/>
                  </a:cxn>
                  <a:cxn ang="0">
                    <a:pos x="267" y="227"/>
                  </a:cxn>
                  <a:cxn ang="0">
                    <a:pos x="223" y="172"/>
                  </a:cxn>
                  <a:cxn ang="0">
                    <a:pos x="250" y="154"/>
                  </a:cxn>
                  <a:cxn ang="0">
                    <a:pos x="234" y="104"/>
                  </a:cxn>
                  <a:cxn ang="0">
                    <a:pos x="239" y="81"/>
                  </a:cxn>
                  <a:cxn ang="0">
                    <a:pos x="225" y="12"/>
                  </a:cxn>
                  <a:cxn ang="0">
                    <a:pos x="120" y="0"/>
                  </a:cxn>
                  <a:cxn ang="0">
                    <a:pos x="156" y="18"/>
                  </a:cxn>
                  <a:cxn ang="0">
                    <a:pos x="156" y="55"/>
                  </a:cxn>
                  <a:cxn ang="0">
                    <a:pos x="162" y="109"/>
                  </a:cxn>
                  <a:cxn ang="0">
                    <a:pos x="139" y="151"/>
                  </a:cxn>
                  <a:cxn ang="0">
                    <a:pos x="131" y="206"/>
                  </a:cxn>
                  <a:cxn ang="0">
                    <a:pos x="141" y="270"/>
                  </a:cxn>
                  <a:cxn ang="0">
                    <a:pos x="124" y="334"/>
                  </a:cxn>
                  <a:cxn ang="0">
                    <a:pos x="158" y="372"/>
                  </a:cxn>
                  <a:cxn ang="0">
                    <a:pos x="123" y="416"/>
                  </a:cxn>
                  <a:cxn ang="0">
                    <a:pos x="140" y="444"/>
                  </a:cxn>
                  <a:cxn ang="0">
                    <a:pos x="82" y="429"/>
                  </a:cxn>
                  <a:cxn ang="0">
                    <a:pos x="103" y="359"/>
                  </a:cxn>
                  <a:cxn ang="0">
                    <a:pos x="144" y="299"/>
                  </a:cxn>
                  <a:cxn ang="0">
                    <a:pos x="132" y="270"/>
                  </a:cxn>
                  <a:cxn ang="0">
                    <a:pos x="144" y="179"/>
                  </a:cxn>
                  <a:cxn ang="0">
                    <a:pos x="153" y="120"/>
                  </a:cxn>
                  <a:cxn ang="0">
                    <a:pos x="140" y="81"/>
                  </a:cxn>
                  <a:cxn ang="0">
                    <a:pos x="153" y="19"/>
                  </a:cxn>
                  <a:cxn ang="0">
                    <a:pos x="99" y="135"/>
                  </a:cxn>
                  <a:cxn ang="0">
                    <a:pos x="26" y="181"/>
                  </a:cxn>
                  <a:cxn ang="0">
                    <a:pos x="81" y="241"/>
                  </a:cxn>
                  <a:cxn ang="0">
                    <a:pos x="25" y="275"/>
                  </a:cxn>
                  <a:cxn ang="0">
                    <a:pos x="46" y="319"/>
                  </a:cxn>
                  <a:cxn ang="0">
                    <a:pos x="26" y="340"/>
                  </a:cxn>
                  <a:cxn ang="0">
                    <a:pos x="34" y="392"/>
                  </a:cxn>
                  <a:cxn ang="0">
                    <a:pos x="45" y="413"/>
                  </a:cxn>
                </a:cxnLst>
                <a:rect l="0" t="0" r="r" b="b"/>
                <a:pathLst>
                  <a:path w="396" h="457">
                    <a:moveTo>
                      <a:pt x="359" y="456"/>
                    </a:moveTo>
                    <a:lnTo>
                      <a:pt x="352" y="444"/>
                    </a:lnTo>
                    <a:lnTo>
                      <a:pt x="350" y="431"/>
                    </a:lnTo>
                    <a:lnTo>
                      <a:pt x="349" y="418"/>
                    </a:lnTo>
                    <a:lnTo>
                      <a:pt x="351" y="408"/>
                    </a:lnTo>
                    <a:lnTo>
                      <a:pt x="356" y="410"/>
                    </a:lnTo>
                    <a:lnTo>
                      <a:pt x="362" y="411"/>
                    </a:lnTo>
                    <a:lnTo>
                      <a:pt x="369" y="410"/>
                    </a:lnTo>
                    <a:lnTo>
                      <a:pt x="375" y="407"/>
                    </a:lnTo>
                    <a:lnTo>
                      <a:pt x="380" y="404"/>
                    </a:lnTo>
                    <a:lnTo>
                      <a:pt x="386" y="401"/>
                    </a:lnTo>
                    <a:lnTo>
                      <a:pt x="391" y="397"/>
                    </a:lnTo>
                    <a:lnTo>
                      <a:pt x="394" y="393"/>
                    </a:lnTo>
                    <a:lnTo>
                      <a:pt x="396" y="388"/>
                    </a:lnTo>
                    <a:lnTo>
                      <a:pt x="393" y="383"/>
                    </a:lnTo>
                    <a:lnTo>
                      <a:pt x="390" y="378"/>
                    </a:lnTo>
                    <a:lnTo>
                      <a:pt x="386" y="373"/>
                    </a:lnTo>
                    <a:lnTo>
                      <a:pt x="372" y="372"/>
                    </a:lnTo>
                    <a:lnTo>
                      <a:pt x="366" y="378"/>
                    </a:lnTo>
                    <a:lnTo>
                      <a:pt x="361" y="385"/>
                    </a:lnTo>
                    <a:lnTo>
                      <a:pt x="351" y="390"/>
                    </a:lnTo>
                    <a:lnTo>
                      <a:pt x="341" y="377"/>
                    </a:lnTo>
                    <a:lnTo>
                      <a:pt x="335" y="363"/>
                    </a:lnTo>
                    <a:lnTo>
                      <a:pt x="335" y="349"/>
                    </a:lnTo>
                    <a:lnTo>
                      <a:pt x="340" y="337"/>
                    </a:lnTo>
                    <a:lnTo>
                      <a:pt x="348" y="337"/>
                    </a:lnTo>
                    <a:lnTo>
                      <a:pt x="354" y="339"/>
                    </a:lnTo>
                    <a:lnTo>
                      <a:pt x="357" y="341"/>
                    </a:lnTo>
                    <a:lnTo>
                      <a:pt x="360" y="346"/>
                    </a:lnTo>
                    <a:lnTo>
                      <a:pt x="367" y="346"/>
                    </a:lnTo>
                    <a:lnTo>
                      <a:pt x="373" y="343"/>
                    </a:lnTo>
                    <a:lnTo>
                      <a:pt x="377" y="339"/>
                    </a:lnTo>
                    <a:lnTo>
                      <a:pt x="382" y="334"/>
                    </a:lnTo>
                    <a:lnTo>
                      <a:pt x="387" y="328"/>
                    </a:lnTo>
                    <a:lnTo>
                      <a:pt x="388" y="320"/>
                    </a:lnTo>
                    <a:lnTo>
                      <a:pt x="387" y="311"/>
                    </a:lnTo>
                    <a:lnTo>
                      <a:pt x="382" y="305"/>
                    </a:lnTo>
                    <a:lnTo>
                      <a:pt x="373" y="308"/>
                    </a:lnTo>
                    <a:lnTo>
                      <a:pt x="365" y="313"/>
                    </a:lnTo>
                    <a:lnTo>
                      <a:pt x="356" y="320"/>
                    </a:lnTo>
                    <a:lnTo>
                      <a:pt x="349" y="328"/>
                    </a:lnTo>
                    <a:lnTo>
                      <a:pt x="333" y="318"/>
                    </a:lnTo>
                    <a:lnTo>
                      <a:pt x="328" y="300"/>
                    </a:lnTo>
                    <a:lnTo>
                      <a:pt x="328" y="281"/>
                    </a:lnTo>
                    <a:lnTo>
                      <a:pt x="324" y="263"/>
                    </a:lnTo>
                    <a:lnTo>
                      <a:pt x="330" y="258"/>
                    </a:lnTo>
                    <a:lnTo>
                      <a:pt x="336" y="261"/>
                    </a:lnTo>
                    <a:lnTo>
                      <a:pt x="343" y="265"/>
                    </a:lnTo>
                    <a:lnTo>
                      <a:pt x="351" y="263"/>
                    </a:lnTo>
                    <a:lnTo>
                      <a:pt x="362" y="259"/>
                    </a:lnTo>
                    <a:lnTo>
                      <a:pt x="372" y="254"/>
                    </a:lnTo>
                    <a:lnTo>
                      <a:pt x="380" y="247"/>
                    </a:lnTo>
                    <a:lnTo>
                      <a:pt x="382" y="237"/>
                    </a:lnTo>
                    <a:lnTo>
                      <a:pt x="376" y="234"/>
                    </a:lnTo>
                    <a:lnTo>
                      <a:pt x="370" y="232"/>
                    </a:lnTo>
                    <a:lnTo>
                      <a:pt x="364" y="231"/>
                    </a:lnTo>
                    <a:lnTo>
                      <a:pt x="359" y="231"/>
                    </a:lnTo>
                    <a:lnTo>
                      <a:pt x="352" y="233"/>
                    </a:lnTo>
                    <a:lnTo>
                      <a:pt x="349" y="236"/>
                    </a:lnTo>
                    <a:lnTo>
                      <a:pt x="345" y="240"/>
                    </a:lnTo>
                    <a:lnTo>
                      <a:pt x="341" y="246"/>
                    </a:lnTo>
                    <a:lnTo>
                      <a:pt x="336" y="248"/>
                    </a:lnTo>
                    <a:lnTo>
                      <a:pt x="331" y="250"/>
                    </a:lnTo>
                    <a:lnTo>
                      <a:pt x="325" y="250"/>
                    </a:lnTo>
                    <a:lnTo>
                      <a:pt x="320" y="246"/>
                    </a:lnTo>
                    <a:lnTo>
                      <a:pt x="318" y="235"/>
                    </a:lnTo>
                    <a:lnTo>
                      <a:pt x="318" y="223"/>
                    </a:lnTo>
                    <a:lnTo>
                      <a:pt x="322" y="212"/>
                    </a:lnTo>
                    <a:lnTo>
                      <a:pt x="326" y="203"/>
                    </a:lnTo>
                    <a:lnTo>
                      <a:pt x="334" y="203"/>
                    </a:lnTo>
                    <a:lnTo>
                      <a:pt x="341" y="205"/>
                    </a:lnTo>
                    <a:lnTo>
                      <a:pt x="349" y="206"/>
                    </a:lnTo>
                    <a:lnTo>
                      <a:pt x="355" y="209"/>
                    </a:lnTo>
                    <a:lnTo>
                      <a:pt x="365" y="206"/>
                    </a:lnTo>
                    <a:lnTo>
                      <a:pt x="370" y="199"/>
                    </a:lnTo>
                    <a:lnTo>
                      <a:pt x="372" y="191"/>
                    </a:lnTo>
                    <a:lnTo>
                      <a:pt x="376" y="184"/>
                    </a:lnTo>
                    <a:lnTo>
                      <a:pt x="367" y="177"/>
                    </a:lnTo>
                    <a:lnTo>
                      <a:pt x="360" y="175"/>
                    </a:lnTo>
                    <a:lnTo>
                      <a:pt x="352" y="178"/>
                    </a:lnTo>
                    <a:lnTo>
                      <a:pt x="346" y="182"/>
                    </a:lnTo>
                    <a:lnTo>
                      <a:pt x="339" y="186"/>
                    </a:lnTo>
                    <a:lnTo>
                      <a:pt x="333" y="189"/>
                    </a:lnTo>
                    <a:lnTo>
                      <a:pt x="325" y="189"/>
                    </a:lnTo>
                    <a:lnTo>
                      <a:pt x="318" y="184"/>
                    </a:lnTo>
                    <a:lnTo>
                      <a:pt x="310" y="143"/>
                    </a:lnTo>
                    <a:lnTo>
                      <a:pt x="305" y="100"/>
                    </a:lnTo>
                    <a:lnTo>
                      <a:pt x="302" y="58"/>
                    </a:lnTo>
                    <a:lnTo>
                      <a:pt x="296" y="16"/>
                    </a:lnTo>
                    <a:lnTo>
                      <a:pt x="247" y="18"/>
                    </a:lnTo>
                    <a:lnTo>
                      <a:pt x="245" y="23"/>
                    </a:lnTo>
                    <a:lnTo>
                      <a:pt x="260" y="38"/>
                    </a:lnTo>
                    <a:lnTo>
                      <a:pt x="262" y="33"/>
                    </a:lnTo>
                    <a:lnTo>
                      <a:pt x="265" y="34"/>
                    </a:lnTo>
                    <a:lnTo>
                      <a:pt x="266" y="36"/>
                    </a:lnTo>
                    <a:lnTo>
                      <a:pt x="265" y="39"/>
                    </a:lnTo>
                    <a:lnTo>
                      <a:pt x="265" y="41"/>
                    </a:lnTo>
                    <a:lnTo>
                      <a:pt x="260" y="46"/>
                    </a:lnTo>
                    <a:lnTo>
                      <a:pt x="249" y="71"/>
                    </a:lnTo>
                    <a:lnTo>
                      <a:pt x="251" y="72"/>
                    </a:lnTo>
                    <a:lnTo>
                      <a:pt x="254" y="72"/>
                    </a:lnTo>
                    <a:lnTo>
                      <a:pt x="256" y="72"/>
                    </a:lnTo>
                    <a:lnTo>
                      <a:pt x="259" y="72"/>
                    </a:lnTo>
                    <a:lnTo>
                      <a:pt x="261" y="75"/>
                    </a:lnTo>
                    <a:lnTo>
                      <a:pt x="260" y="79"/>
                    </a:lnTo>
                    <a:lnTo>
                      <a:pt x="257" y="82"/>
                    </a:lnTo>
                    <a:lnTo>
                      <a:pt x="252" y="85"/>
                    </a:lnTo>
                    <a:lnTo>
                      <a:pt x="263" y="95"/>
                    </a:lnTo>
                    <a:lnTo>
                      <a:pt x="265" y="94"/>
                    </a:lnTo>
                    <a:lnTo>
                      <a:pt x="266" y="93"/>
                    </a:lnTo>
                    <a:lnTo>
                      <a:pt x="266" y="93"/>
                    </a:lnTo>
                    <a:lnTo>
                      <a:pt x="267" y="92"/>
                    </a:lnTo>
                    <a:lnTo>
                      <a:pt x="273" y="96"/>
                    </a:lnTo>
                    <a:lnTo>
                      <a:pt x="275" y="101"/>
                    </a:lnTo>
                    <a:lnTo>
                      <a:pt x="273" y="107"/>
                    </a:lnTo>
                    <a:lnTo>
                      <a:pt x="275" y="112"/>
                    </a:lnTo>
                    <a:lnTo>
                      <a:pt x="272" y="112"/>
                    </a:lnTo>
                    <a:lnTo>
                      <a:pt x="268" y="109"/>
                    </a:lnTo>
                    <a:lnTo>
                      <a:pt x="265" y="105"/>
                    </a:lnTo>
                    <a:lnTo>
                      <a:pt x="262" y="102"/>
                    </a:lnTo>
                    <a:lnTo>
                      <a:pt x="234" y="104"/>
                    </a:lnTo>
                    <a:lnTo>
                      <a:pt x="234" y="106"/>
                    </a:lnTo>
                    <a:lnTo>
                      <a:pt x="234" y="108"/>
                    </a:lnTo>
                    <a:lnTo>
                      <a:pt x="233" y="110"/>
                    </a:lnTo>
                    <a:lnTo>
                      <a:pt x="231" y="112"/>
                    </a:lnTo>
                    <a:lnTo>
                      <a:pt x="230" y="112"/>
                    </a:lnTo>
                    <a:lnTo>
                      <a:pt x="246" y="138"/>
                    </a:lnTo>
                    <a:lnTo>
                      <a:pt x="250" y="138"/>
                    </a:lnTo>
                    <a:lnTo>
                      <a:pt x="255" y="138"/>
                    </a:lnTo>
                    <a:lnTo>
                      <a:pt x="259" y="139"/>
                    </a:lnTo>
                    <a:lnTo>
                      <a:pt x="262" y="141"/>
                    </a:lnTo>
                    <a:lnTo>
                      <a:pt x="261" y="143"/>
                    </a:lnTo>
                    <a:lnTo>
                      <a:pt x="260" y="146"/>
                    </a:lnTo>
                    <a:lnTo>
                      <a:pt x="257" y="149"/>
                    </a:lnTo>
                    <a:lnTo>
                      <a:pt x="255" y="151"/>
                    </a:lnTo>
                    <a:lnTo>
                      <a:pt x="267" y="163"/>
                    </a:lnTo>
                    <a:lnTo>
                      <a:pt x="271" y="159"/>
                    </a:lnTo>
                    <a:lnTo>
                      <a:pt x="273" y="155"/>
                    </a:lnTo>
                    <a:lnTo>
                      <a:pt x="277" y="152"/>
                    </a:lnTo>
                    <a:lnTo>
                      <a:pt x="280" y="149"/>
                    </a:lnTo>
                    <a:lnTo>
                      <a:pt x="280" y="174"/>
                    </a:lnTo>
                    <a:lnTo>
                      <a:pt x="270" y="174"/>
                    </a:lnTo>
                    <a:lnTo>
                      <a:pt x="265" y="174"/>
                    </a:lnTo>
                    <a:lnTo>
                      <a:pt x="263" y="171"/>
                    </a:lnTo>
                    <a:lnTo>
                      <a:pt x="265" y="166"/>
                    </a:lnTo>
                    <a:lnTo>
                      <a:pt x="236" y="167"/>
                    </a:lnTo>
                    <a:lnTo>
                      <a:pt x="236" y="168"/>
                    </a:lnTo>
                    <a:lnTo>
                      <a:pt x="235" y="169"/>
                    </a:lnTo>
                    <a:lnTo>
                      <a:pt x="234" y="170"/>
                    </a:lnTo>
                    <a:lnTo>
                      <a:pt x="231" y="171"/>
                    </a:lnTo>
                    <a:lnTo>
                      <a:pt x="230" y="172"/>
                    </a:lnTo>
                    <a:lnTo>
                      <a:pt x="246" y="195"/>
                    </a:lnTo>
                    <a:lnTo>
                      <a:pt x="267" y="197"/>
                    </a:lnTo>
                    <a:lnTo>
                      <a:pt x="267" y="202"/>
                    </a:lnTo>
                    <a:lnTo>
                      <a:pt x="266" y="206"/>
                    </a:lnTo>
                    <a:lnTo>
                      <a:pt x="262" y="209"/>
                    </a:lnTo>
                    <a:lnTo>
                      <a:pt x="257" y="212"/>
                    </a:lnTo>
                    <a:lnTo>
                      <a:pt x="268" y="226"/>
                    </a:lnTo>
                    <a:lnTo>
                      <a:pt x="272" y="222"/>
                    </a:lnTo>
                    <a:lnTo>
                      <a:pt x="276" y="218"/>
                    </a:lnTo>
                    <a:lnTo>
                      <a:pt x="280" y="215"/>
                    </a:lnTo>
                    <a:lnTo>
                      <a:pt x="283" y="211"/>
                    </a:lnTo>
                    <a:lnTo>
                      <a:pt x="288" y="217"/>
                    </a:lnTo>
                    <a:lnTo>
                      <a:pt x="289" y="226"/>
                    </a:lnTo>
                    <a:lnTo>
                      <a:pt x="289" y="235"/>
                    </a:lnTo>
                    <a:lnTo>
                      <a:pt x="293" y="243"/>
                    </a:lnTo>
                    <a:lnTo>
                      <a:pt x="286" y="245"/>
                    </a:lnTo>
                    <a:lnTo>
                      <a:pt x="278" y="246"/>
                    </a:lnTo>
                    <a:lnTo>
                      <a:pt x="270" y="246"/>
                    </a:lnTo>
                    <a:lnTo>
                      <a:pt x="262" y="246"/>
                    </a:lnTo>
                    <a:lnTo>
                      <a:pt x="261" y="242"/>
                    </a:lnTo>
                    <a:lnTo>
                      <a:pt x="261" y="239"/>
                    </a:lnTo>
                    <a:lnTo>
                      <a:pt x="261" y="237"/>
                    </a:lnTo>
                    <a:lnTo>
                      <a:pt x="262" y="234"/>
                    </a:lnTo>
                    <a:lnTo>
                      <a:pt x="238" y="235"/>
                    </a:lnTo>
                    <a:lnTo>
                      <a:pt x="238" y="237"/>
                    </a:lnTo>
                    <a:lnTo>
                      <a:pt x="238" y="237"/>
                    </a:lnTo>
                    <a:lnTo>
                      <a:pt x="236" y="239"/>
                    </a:lnTo>
                    <a:lnTo>
                      <a:pt x="234" y="241"/>
                    </a:lnTo>
                    <a:lnTo>
                      <a:pt x="247" y="266"/>
                    </a:lnTo>
                    <a:lnTo>
                      <a:pt x="255" y="267"/>
                    </a:lnTo>
                    <a:lnTo>
                      <a:pt x="261" y="267"/>
                    </a:lnTo>
                    <a:lnTo>
                      <a:pt x="268" y="268"/>
                    </a:lnTo>
                    <a:lnTo>
                      <a:pt x="275" y="268"/>
                    </a:lnTo>
                    <a:lnTo>
                      <a:pt x="275" y="274"/>
                    </a:lnTo>
                    <a:lnTo>
                      <a:pt x="273" y="279"/>
                    </a:lnTo>
                    <a:lnTo>
                      <a:pt x="270" y="284"/>
                    </a:lnTo>
                    <a:lnTo>
                      <a:pt x="265" y="289"/>
                    </a:lnTo>
                    <a:lnTo>
                      <a:pt x="277" y="301"/>
                    </a:lnTo>
                    <a:lnTo>
                      <a:pt x="281" y="296"/>
                    </a:lnTo>
                    <a:lnTo>
                      <a:pt x="286" y="290"/>
                    </a:lnTo>
                    <a:lnTo>
                      <a:pt x="289" y="285"/>
                    </a:lnTo>
                    <a:lnTo>
                      <a:pt x="293" y="279"/>
                    </a:lnTo>
                    <a:lnTo>
                      <a:pt x="298" y="290"/>
                    </a:lnTo>
                    <a:lnTo>
                      <a:pt x="301" y="301"/>
                    </a:lnTo>
                    <a:lnTo>
                      <a:pt x="302" y="313"/>
                    </a:lnTo>
                    <a:lnTo>
                      <a:pt x="302" y="325"/>
                    </a:lnTo>
                    <a:lnTo>
                      <a:pt x="267" y="325"/>
                    </a:lnTo>
                    <a:lnTo>
                      <a:pt x="267" y="320"/>
                    </a:lnTo>
                    <a:lnTo>
                      <a:pt x="268" y="317"/>
                    </a:lnTo>
                    <a:lnTo>
                      <a:pt x="270" y="312"/>
                    </a:lnTo>
                    <a:lnTo>
                      <a:pt x="272" y="309"/>
                    </a:lnTo>
                    <a:lnTo>
                      <a:pt x="231" y="312"/>
                    </a:lnTo>
                    <a:lnTo>
                      <a:pt x="233" y="315"/>
                    </a:lnTo>
                    <a:lnTo>
                      <a:pt x="234" y="318"/>
                    </a:lnTo>
                    <a:lnTo>
                      <a:pt x="234" y="320"/>
                    </a:lnTo>
                    <a:lnTo>
                      <a:pt x="234" y="323"/>
                    </a:lnTo>
                    <a:lnTo>
                      <a:pt x="247" y="345"/>
                    </a:lnTo>
                    <a:lnTo>
                      <a:pt x="280" y="346"/>
                    </a:lnTo>
                    <a:lnTo>
                      <a:pt x="281" y="351"/>
                    </a:lnTo>
                    <a:lnTo>
                      <a:pt x="280" y="356"/>
                    </a:lnTo>
                    <a:lnTo>
                      <a:pt x="276" y="360"/>
                    </a:lnTo>
                    <a:lnTo>
                      <a:pt x="271" y="364"/>
                    </a:lnTo>
                    <a:lnTo>
                      <a:pt x="284" y="372"/>
                    </a:lnTo>
                    <a:lnTo>
                      <a:pt x="291" y="367"/>
                    </a:lnTo>
                    <a:lnTo>
                      <a:pt x="297" y="362"/>
                    </a:lnTo>
                    <a:lnTo>
                      <a:pt x="302" y="356"/>
                    </a:lnTo>
                    <a:lnTo>
                      <a:pt x="305" y="351"/>
                    </a:lnTo>
                    <a:lnTo>
                      <a:pt x="310" y="359"/>
                    </a:lnTo>
                    <a:lnTo>
                      <a:pt x="314" y="367"/>
                    </a:lnTo>
                    <a:lnTo>
                      <a:pt x="314" y="376"/>
                    </a:lnTo>
                    <a:lnTo>
                      <a:pt x="310" y="385"/>
                    </a:lnTo>
                    <a:lnTo>
                      <a:pt x="303" y="387"/>
                    </a:lnTo>
                    <a:lnTo>
                      <a:pt x="296" y="387"/>
                    </a:lnTo>
                    <a:lnTo>
                      <a:pt x="287" y="387"/>
                    </a:lnTo>
                    <a:lnTo>
                      <a:pt x="280" y="387"/>
                    </a:lnTo>
                    <a:lnTo>
                      <a:pt x="280" y="384"/>
                    </a:lnTo>
                    <a:lnTo>
                      <a:pt x="280" y="382"/>
                    </a:lnTo>
                    <a:lnTo>
                      <a:pt x="280" y="379"/>
                    </a:lnTo>
                    <a:lnTo>
                      <a:pt x="281" y="377"/>
                    </a:lnTo>
                    <a:lnTo>
                      <a:pt x="244" y="381"/>
                    </a:lnTo>
                    <a:lnTo>
                      <a:pt x="244" y="382"/>
                    </a:lnTo>
                    <a:lnTo>
                      <a:pt x="244" y="383"/>
                    </a:lnTo>
                    <a:lnTo>
                      <a:pt x="244" y="384"/>
                    </a:lnTo>
                    <a:lnTo>
                      <a:pt x="244" y="385"/>
                    </a:lnTo>
                    <a:lnTo>
                      <a:pt x="242" y="385"/>
                    </a:lnTo>
                    <a:lnTo>
                      <a:pt x="241" y="385"/>
                    </a:lnTo>
                    <a:lnTo>
                      <a:pt x="240" y="385"/>
                    </a:lnTo>
                    <a:lnTo>
                      <a:pt x="239" y="385"/>
                    </a:lnTo>
                    <a:lnTo>
                      <a:pt x="256" y="406"/>
                    </a:lnTo>
                    <a:lnTo>
                      <a:pt x="293" y="408"/>
                    </a:lnTo>
                    <a:lnTo>
                      <a:pt x="291" y="413"/>
                    </a:lnTo>
                    <a:lnTo>
                      <a:pt x="288" y="417"/>
                    </a:lnTo>
                    <a:lnTo>
                      <a:pt x="284" y="422"/>
                    </a:lnTo>
                    <a:lnTo>
                      <a:pt x="281" y="426"/>
                    </a:lnTo>
                    <a:lnTo>
                      <a:pt x="297" y="436"/>
                    </a:lnTo>
                    <a:lnTo>
                      <a:pt x="302" y="432"/>
                    </a:lnTo>
                    <a:lnTo>
                      <a:pt x="308" y="426"/>
                    </a:lnTo>
                    <a:lnTo>
                      <a:pt x="312" y="421"/>
                    </a:lnTo>
                    <a:lnTo>
                      <a:pt x="314" y="415"/>
                    </a:lnTo>
                    <a:lnTo>
                      <a:pt x="315" y="424"/>
                    </a:lnTo>
                    <a:lnTo>
                      <a:pt x="320" y="432"/>
                    </a:lnTo>
                    <a:lnTo>
                      <a:pt x="324" y="441"/>
                    </a:lnTo>
                    <a:lnTo>
                      <a:pt x="324" y="451"/>
                    </a:lnTo>
                    <a:lnTo>
                      <a:pt x="317" y="454"/>
                    </a:lnTo>
                    <a:lnTo>
                      <a:pt x="309" y="454"/>
                    </a:lnTo>
                    <a:lnTo>
                      <a:pt x="301" y="454"/>
                    </a:lnTo>
                    <a:lnTo>
                      <a:pt x="293" y="454"/>
                    </a:lnTo>
                    <a:lnTo>
                      <a:pt x="292" y="452"/>
                    </a:lnTo>
                    <a:lnTo>
                      <a:pt x="291" y="449"/>
                    </a:lnTo>
                    <a:lnTo>
                      <a:pt x="291" y="447"/>
                    </a:lnTo>
                    <a:lnTo>
                      <a:pt x="291" y="445"/>
                    </a:lnTo>
                    <a:lnTo>
                      <a:pt x="244" y="441"/>
                    </a:lnTo>
                    <a:lnTo>
                      <a:pt x="245" y="443"/>
                    </a:lnTo>
                    <a:lnTo>
                      <a:pt x="246" y="445"/>
                    </a:lnTo>
                    <a:lnTo>
                      <a:pt x="247" y="447"/>
                    </a:lnTo>
                    <a:lnTo>
                      <a:pt x="249" y="449"/>
                    </a:lnTo>
                    <a:lnTo>
                      <a:pt x="239" y="449"/>
                    </a:lnTo>
                    <a:lnTo>
                      <a:pt x="229" y="445"/>
                    </a:lnTo>
                    <a:lnTo>
                      <a:pt x="224" y="440"/>
                    </a:lnTo>
                    <a:lnTo>
                      <a:pt x="225" y="431"/>
                    </a:lnTo>
                    <a:lnTo>
                      <a:pt x="231" y="433"/>
                    </a:lnTo>
                    <a:lnTo>
                      <a:pt x="236" y="435"/>
                    </a:lnTo>
                    <a:lnTo>
                      <a:pt x="240" y="437"/>
                    </a:lnTo>
                    <a:lnTo>
                      <a:pt x="244" y="441"/>
                    </a:lnTo>
                    <a:lnTo>
                      <a:pt x="291" y="445"/>
                    </a:lnTo>
                    <a:lnTo>
                      <a:pt x="292" y="444"/>
                    </a:lnTo>
                    <a:lnTo>
                      <a:pt x="293" y="441"/>
                    </a:lnTo>
                    <a:lnTo>
                      <a:pt x="296" y="438"/>
                    </a:lnTo>
                    <a:lnTo>
                      <a:pt x="297" y="436"/>
                    </a:lnTo>
                    <a:lnTo>
                      <a:pt x="281" y="426"/>
                    </a:lnTo>
                    <a:lnTo>
                      <a:pt x="278" y="430"/>
                    </a:lnTo>
                    <a:lnTo>
                      <a:pt x="276" y="433"/>
                    </a:lnTo>
                    <a:lnTo>
                      <a:pt x="273" y="436"/>
                    </a:lnTo>
                    <a:lnTo>
                      <a:pt x="271" y="439"/>
                    </a:lnTo>
                    <a:lnTo>
                      <a:pt x="265" y="436"/>
                    </a:lnTo>
                    <a:lnTo>
                      <a:pt x="259" y="434"/>
                    </a:lnTo>
                    <a:lnTo>
                      <a:pt x="252" y="430"/>
                    </a:lnTo>
                    <a:lnTo>
                      <a:pt x="246" y="425"/>
                    </a:lnTo>
                    <a:lnTo>
                      <a:pt x="240" y="421"/>
                    </a:lnTo>
                    <a:lnTo>
                      <a:pt x="235" y="416"/>
                    </a:lnTo>
                    <a:lnTo>
                      <a:pt x="233" y="411"/>
                    </a:lnTo>
                    <a:lnTo>
                      <a:pt x="231" y="405"/>
                    </a:lnTo>
                    <a:lnTo>
                      <a:pt x="256" y="406"/>
                    </a:lnTo>
                    <a:lnTo>
                      <a:pt x="239" y="385"/>
                    </a:lnTo>
                    <a:lnTo>
                      <a:pt x="228" y="383"/>
                    </a:lnTo>
                    <a:lnTo>
                      <a:pt x="221" y="378"/>
                    </a:lnTo>
                    <a:lnTo>
                      <a:pt x="218" y="370"/>
                    </a:lnTo>
                    <a:lnTo>
                      <a:pt x="218" y="360"/>
                    </a:lnTo>
                    <a:lnTo>
                      <a:pt x="224" y="366"/>
                    </a:lnTo>
                    <a:lnTo>
                      <a:pt x="231" y="371"/>
                    </a:lnTo>
                    <a:lnTo>
                      <a:pt x="239" y="374"/>
                    </a:lnTo>
                    <a:lnTo>
                      <a:pt x="244" y="381"/>
                    </a:lnTo>
                    <a:lnTo>
                      <a:pt x="281" y="377"/>
                    </a:lnTo>
                    <a:lnTo>
                      <a:pt x="282" y="376"/>
                    </a:lnTo>
                    <a:lnTo>
                      <a:pt x="283" y="374"/>
                    </a:lnTo>
                    <a:lnTo>
                      <a:pt x="283" y="373"/>
                    </a:lnTo>
                    <a:lnTo>
                      <a:pt x="284" y="372"/>
                    </a:lnTo>
                    <a:lnTo>
                      <a:pt x="271" y="364"/>
                    </a:lnTo>
                    <a:lnTo>
                      <a:pt x="270" y="366"/>
                    </a:lnTo>
                    <a:lnTo>
                      <a:pt x="267" y="367"/>
                    </a:lnTo>
                    <a:lnTo>
                      <a:pt x="266" y="369"/>
                    </a:lnTo>
                    <a:lnTo>
                      <a:pt x="265" y="371"/>
                    </a:lnTo>
                    <a:lnTo>
                      <a:pt x="252" y="366"/>
                    </a:lnTo>
                    <a:lnTo>
                      <a:pt x="242" y="360"/>
                    </a:lnTo>
                    <a:lnTo>
                      <a:pt x="234" y="352"/>
                    </a:lnTo>
                    <a:lnTo>
                      <a:pt x="231" y="344"/>
                    </a:lnTo>
                    <a:lnTo>
                      <a:pt x="247" y="345"/>
                    </a:lnTo>
                    <a:lnTo>
                      <a:pt x="234" y="323"/>
                    </a:lnTo>
                    <a:lnTo>
                      <a:pt x="234" y="324"/>
                    </a:lnTo>
                    <a:lnTo>
                      <a:pt x="234" y="324"/>
                    </a:lnTo>
                    <a:lnTo>
                      <a:pt x="234" y="325"/>
                    </a:lnTo>
                    <a:lnTo>
                      <a:pt x="234" y="325"/>
                    </a:lnTo>
                    <a:lnTo>
                      <a:pt x="218" y="325"/>
                    </a:lnTo>
                    <a:lnTo>
                      <a:pt x="218" y="296"/>
                    </a:lnTo>
                    <a:lnTo>
                      <a:pt x="220" y="299"/>
                    </a:lnTo>
                    <a:lnTo>
                      <a:pt x="224" y="304"/>
                    </a:lnTo>
                    <a:lnTo>
                      <a:pt x="228" y="308"/>
                    </a:lnTo>
                    <a:lnTo>
                      <a:pt x="231" y="312"/>
                    </a:lnTo>
                    <a:lnTo>
                      <a:pt x="272" y="309"/>
                    </a:lnTo>
                    <a:lnTo>
                      <a:pt x="273" y="307"/>
                    </a:lnTo>
                    <a:lnTo>
                      <a:pt x="275" y="305"/>
                    </a:lnTo>
                    <a:lnTo>
                      <a:pt x="276" y="303"/>
                    </a:lnTo>
                    <a:lnTo>
                      <a:pt x="277" y="301"/>
                    </a:lnTo>
                    <a:lnTo>
                      <a:pt x="265" y="289"/>
                    </a:lnTo>
                    <a:lnTo>
                      <a:pt x="261" y="293"/>
                    </a:lnTo>
                    <a:lnTo>
                      <a:pt x="257" y="298"/>
                    </a:lnTo>
                    <a:lnTo>
                      <a:pt x="255" y="301"/>
                    </a:lnTo>
                    <a:lnTo>
                      <a:pt x="252" y="305"/>
                    </a:lnTo>
                    <a:lnTo>
                      <a:pt x="244" y="300"/>
                    </a:lnTo>
                    <a:lnTo>
                      <a:pt x="235" y="293"/>
                    </a:lnTo>
                    <a:lnTo>
                      <a:pt x="229" y="284"/>
                    </a:lnTo>
                    <a:lnTo>
                      <a:pt x="221" y="275"/>
                    </a:lnTo>
                    <a:lnTo>
                      <a:pt x="225" y="269"/>
                    </a:lnTo>
                    <a:lnTo>
                      <a:pt x="231" y="267"/>
                    </a:lnTo>
                    <a:lnTo>
                      <a:pt x="239" y="266"/>
                    </a:lnTo>
                    <a:lnTo>
                      <a:pt x="247" y="266"/>
                    </a:lnTo>
                    <a:lnTo>
                      <a:pt x="234" y="241"/>
                    </a:lnTo>
                    <a:lnTo>
                      <a:pt x="234" y="242"/>
                    </a:lnTo>
                    <a:lnTo>
                      <a:pt x="233" y="242"/>
                    </a:lnTo>
                    <a:lnTo>
                      <a:pt x="233" y="242"/>
                    </a:lnTo>
                    <a:lnTo>
                      <a:pt x="231" y="243"/>
                    </a:lnTo>
                    <a:lnTo>
                      <a:pt x="224" y="238"/>
                    </a:lnTo>
                    <a:lnTo>
                      <a:pt x="219" y="232"/>
                    </a:lnTo>
                    <a:lnTo>
                      <a:pt x="218" y="225"/>
                    </a:lnTo>
                    <a:lnTo>
                      <a:pt x="218" y="216"/>
                    </a:lnTo>
                    <a:lnTo>
                      <a:pt x="221" y="221"/>
                    </a:lnTo>
                    <a:lnTo>
                      <a:pt x="228" y="226"/>
                    </a:lnTo>
                    <a:lnTo>
                      <a:pt x="234" y="230"/>
                    </a:lnTo>
                    <a:lnTo>
                      <a:pt x="238" y="235"/>
                    </a:lnTo>
                    <a:lnTo>
                      <a:pt x="262" y="234"/>
                    </a:lnTo>
                    <a:lnTo>
                      <a:pt x="263" y="232"/>
                    </a:lnTo>
                    <a:lnTo>
                      <a:pt x="265" y="229"/>
                    </a:lnTo>
                    <a:lnTo>
                      <a:pt x="267" y="227"/>
                    </a:lnTo>
                    <a:lnTo>
                      <a:pt x="268" y="226"/>
                    </a:lnTo>
                    <a:lnTo>
                      <a:pt x="257" y="212"/>
                    </a:lnTo>
                    <a:lnTo>
                      <a:pt x="255" y="214"/>
                    </a:lnTo>
                    <a:lnTo>
                      <a:pt x="252" y="216"/>
                    </a:lnTo>
                    <a:lnTo>
                      <a:pt x="250" y="217"/>
                    </a:lnTo>
                    <a:lnTo>
                      <a:pt x="249" y="220"/>
                    </a:lnTo>
                    <a:lnTo>
                      <a:pt x="241" y="215"/>
                    </a:lnTo>
                    <a:lnTo>
                      <a:pt x="236" y="208"/>
                    </a:lnTo>
                    <a:lnTo>
                      <a:pt x="234" y="202"/>
                    </a:lnTo>
                    <a:lnTo>
                      <a:pt x="231" y="195"/>
                    </a:lnTo>
                    <a:lnTo>
                      <a:pt x="246" y="195"/>
                    </a:lnTo>
                    <a:lnTo>
                      <a:pt x="230" y="172"/>
                    </a:lnTo>
                    <a:lnTo>
                      <a:pt x="223" y="172"/>
                    </a:lnTo>
                    <a:lnTo>
                      <a:pt x="219" y="165"/>
                    </a:lnTo>
                    <a:lnTo>
                      <a:pt x="218" y="157"/>
                    </a:lnTo>
                    <a:lnTo>
                      <a:pt x="218" y="149"/>
                    </a:lnTo>
                    <a:lnTo>
                      <a:pt x="236" y="167"/>
                    </a:lnTo>
                    <a:lnTo>
                      <a:pt x="265" y="166"/>
                    </a:lnTo>
                    <a:lnTo>
                      <a:pt x="265" y="165"/>
                    </a:lnTo>
                    <a:lnTo>
                      <a:pt x="266" y="164"/>
                    </a:lnTo>
                    <a:lnTo>
                      <a:pt x="266" y="164"/>
                    </a:lnTo>
                    <a:lnTo>
                      <a:pt x="267" y="163"/>
                    </a:lnTo>
                    <a:lnTo>
                      <a:pt x="255" y="151"/>
                    </a:lnTo>
                    <a:lnTo>
                      <a:pt x="254" y="152"/>
                    </a:lnTo>
                    <a:lnTo>
                      <a:pt x="251" y="153"/>
                    </a:lnTo>
                    <a:lnTo>
                      <a:pt x="250" y="154"/>
                    </a:lnTo>
                    <a:lnTo>
                      <a:pt x="247" y="154"/>
                    </a:lnTo>
                    <a:lnTo>
                      <a:pt x="240" y="138"/>
                    </a:lnTo>
                    <a:lnTo>
                      <a:pt x="241" y="138"/>
                    </a:lnTo>
                    <a:lnTo>
                      <a:pt x="244" y="138"/>
                    </a:lnTo>
                    <a:lnTo>
                      <a:pt x="245" y="138"/>
                    </a:lnTo>
                    <a:lnTo>
                      <a:pt x="246" y="138"/>
                    </a:lnTo>
                    <a:lnTo>
                      <a:pt x="230" y="112"/>
                    </a:lnTo>
                    <a:lnTo>
                      <a:pt x="218" y="112"/>
                    </a:lnTo>
                    <a:lnTo>
                      <a:pt x="221" y="87"/>
                    </a:lnTo>
                    <a:lnTo>
                      <a:pt x="225" y="91"/>
                    </a:lnTo>
                    <a:lnTo>
                      <a:pt x="229" y="95"/>
                    </a:lnTo>
                    <a:lnTo>
                      <a:pt x="231" y="100"/>
                    </a:lnTo>
                    <a:lnTo>
                      <a:pt x="234" y="104"/>
                    </a:lnTo>
                    <a:lnTo>
                      <a:pt x="262" y="102"/>
                    </a:lnTo>
                    <a:lnTo>
                      <a:pt x="261" y="100"/>
                    </a:lnTo>
                    <a:lnTo>
                      <a:pt x="261" y="99"/>
                    </a:lnTo>
                    <a:lnTo>
                      <a:pt x="262" y="97"/>
                    </a:lnTo>
                    <a:lnTo>
                      <a:pt x="263" y="95"/>
                    </a:lnTo>
                    <a:lnTo>
                      <a:pt x="252" y="85"/>
                    </a:lnTo>
                    <a:lnTo>
                      <a:pt x="251" y="86"/>
                    </a:lnTo>
                    <a:lnTo>
                      <a:pt x="251" y="86"/>
                    </a:lnTo>
                    <a:lnTo>
                      <a:pt x="250" y="87"/>
                    </a:lnTo>
                    <a:lnTo>
                      <a:pt x="249" y="87"/>
                    </a:lnTo>
                    <a:lnTo>
                      <a:pt x="245" y="89"/>
                    </a:lnTo>
                    <a:lnTo>
                      <a:pt x="242" y="86"/>
                    </a:lnTo>
                    <a:lnTo>
                      <a:pt x="239" y="81"/>
                    </a:lnTo>
                    <a:lnTo>
                      <a:pt x="234" y="79"/>
                    </a:lnTo>
                    <a:lnTo>
                      <a:pt x="235" y="73"/>
                    </a:lnTo>
                    <a:lnTo>
                      <a:pt x="238" y="70"/>
                    </a:lnTo>
                    <a:lnTo>
                      <a:pt x="242" y="70"/>
                    </a:lnTo>
                    <a:lnTo>
                      <a:pt x="249" y="71"/>
                    </a:lnTo>
                    <a:lnTo>
                      <a:pt x="260" y="46"/>
                    </a:lnTo>
                    <a:lnTo>
                      <a:pt x="256" y="49"/>
                    </a:lnTo>
                    <a:lnTo>
                      <a:pt x="260" y="38"/>
                    </a:lnTo>
                    <a:lnTo>
                      <a:pt x="245" y="23"/>
                    </a:lnTo>
                    <a:lnTo>
                      <a:pt x="244" y="30"/>
                    </a:lnTo>
                    <a:lnTo>
                      <a:pt x="235" y="26"/>
                    </a:lnTo>
                    <a:lnTo>
                      <a:pt x="228" y="19"/>
                    </a:lnTo>
                    <a:lnTo>
                      <a:pt x="225" y="12"/>
                    </a:lnTo>
                    <a:lnTo>
                      <a:pt x="225" y="6"/>
                    </a:lnTo>
                    <a:lnTo>
                      <a:pt x="249" y="12"/>
                    </a:lnTo>
                    <a:lnTo>
                      <a:pt x="247" y="18"/>
                    </a:lnTo>
                    <a:lnTo>
                      <a:pt x="296" y="16"/>
                    </a:lnTo>
                    <a:lnTo>
                      <a:pt x="296" y="12"/>
                    </a:lnTo>
                    <a:lnTo>
                      <a:pt x="294" y="8"/>
                    </a:lnTo>
                    <a:lnTo>
                      <a:pt x="294" y="5"/>
                    </a:lnTo>
                    <a:lnTo>
                      <a:pt x="293" y="1"/>
                    </a:lnTo>
                    <a:lnTo>
                      <a:pt x="294" y="1"/>
                    </a:lnTo>
                    <a:lnTo>
                      <a:pt x="294" y="0"/>
                    </a:lnTo>
                    <a:lnTo>
                      <a:pt x="294" y="0"/>
                    </a:lnTo>
                    <a:lnTo>
                      <a:pt x="294" y="0"/>
                    </a:lnTo>
                    <a:lnTo>
                      <a:pt x="120" y="0"/>
                    </a:lnTo>
                    <a:lnTo>
                      <a:pt x="120" y="3"/>
                    </a:lnTo>
                    <a:lnTo>
                      <a:pt x="120" y="6"/>
                    </a:lnTo>
                    <a:lnTo>
                      <a:pt x="120" y="8"/>
                    </a:lnTo>
                    <a:lnTo>
                      <a:pt x="120" y="11"/>
                    </a:lnTo>
                    <a:lnTo>
                      <a:pt x="151" y="13"/>
                    </a:lnTo>
                    <a:lnTo>
                      <a:pt x="153" y="10"/>
                    </a:lnTo>
                    <a:lnTo>
                      <a:pt x="156" y="8"/>
                    </a:lnTo>
                    <a:lnTo>
                      <a:pt x="158" y="8"/>
                    </a:lnTo>
                    <a:lnTo>
                      <a:pt x="163" y="8"/>
                    </a:lnTo>
                    <a:lnTo>
                      <a:pt x="163" y="10"/>
                    </a:lnTo>
                    <a:lnTo>
                      <a:pt x="162" y="13"/>
                    </a:lnTo>
                    <a:lnTo>
                      <a:pt x="158" y="16"/>
                    </a:lnTo>
                    <a:lnTo>
                      <a:pt x="156" y="18"/>
                    </a:lnTo>
                    <a:lnTo>
                      <a:pt x="157" y="46"/>
                    </a:lnTo>
                    <a:lnTo>
                      <a:pt x="158" y="45"/>
                    </a:lnTo>
                    <a:lnTo>
                      <a:pt x="158" y="44"/>
                    </a:lnTo>
                    <a:lnTo>
                      <a:pt x="160" y="42"/>
                    </a:lnTo>
                    <a:lnTo>
                      <a:pt x="160" y="41"/>
                    </a:lnTo>
                    <a:lnTo>
                      <a:pt x="162" y="42"/>
                    </a:lnTo>
                    <a:lnTo>
                      <a:pt x="162" y="45"/>
                    </a:lnTo>
                    <a:lnTo>
                      <a:pt x="162" y="49"/>
                    </a:lnTo>
                    <a:lnTo>
                      <a:pt x="163" y="51"/>
                    </a:lnTo>
                    <a:lnTo>
                      <a:pt x="162" y="52"/>
                    </a:lnTo>
                    <a:lnTo>
                      <a:pt x="160" y="53"/>
                    </a:lnTo>
                    <a:lnTo>
                      <a:pt x="158" y="54"/>
                    </a:lnTo>
                    <a:lnTo>
                      <a:pt x="156" y="55"/>
                    </a:lnTo>
                    <a:lnTo>
                      <a:pt x="150" y="78"/>
                    </a:lnTo>
                    <a:lnTo>
                      <a:pt x="151" y="78"/>
                    </a:lnTo>
                    <a:lnTo>
                      <a:pt x="152" y="78"/>
                    </a:lnTo>
                    <a:lnTo>
                      <a:pt x="155" y="78"/>
                    </a:lnTo>
                    <a:lnTo>
                      <a:pt x="156" y="79"/>
                    </a:lnTo>
                    <a:lnTo>
                      <a:pt x="156" y="82"/>
                    </a:lnTo>
                    <a:lnTo>
                      <a:pt x="155" y="85"/>
                    </a:lnTo>
                    <a:lnTo>
                      <a:pt x="152" y="89"/>
                    </a:lnTo>
                    <a:lnTo>
                      <a:pt x="150" y="91"/>
                    </a:lnTo>
                    <a:lnTo>
                      <a:pt x="156" y="111"/>
                    </a:lnTo>
                    <a:lnTo>
                      <a:pt x="160" y="106"/>
                    </a:lnTo>
                    <a:lnTo>
                      <a:pt x="162" y="107"/>
                    </a:lnTo>
                    <a:lnTo>
                      <a:pt x="162" y="109"/>
                    </a:lnTo>
                    <a:lnTo>
                      <a:pt x="162" y="112"/>
                    </a:lnTo>
                    <a:lnTo>
                      <a:pt x="163" y="115"/>
                    </a:lnTo>
                    <a:lnTo>
                      <a:pt x="161" y="117"/>
                    </a:lnTo>
                    <a:lnTo>
                      <a:pt x="158" y="118"/>
                    </a:lnTo>
                    <a:lnTo>
                      <a:pt x="156" y="119"/>
                    </a:lnTo>
                    <a:lnTo>
                      <a:pt x="153" y="120"/>
                    </a:lnTo>
                    <a:lnTo>
                      <a:pt x="137" y="145"/>
                    </a:lnTo>
                    <a:lnTo>
                      <a:pt x="139" y="145"/>
                    </a:lnTo>
                    <a:lnTo>
                      <a:pt x="140" y="145"/>
                    </a:lnTo>
                    <a:lnTo>
                      <a:pt x="142" y="145"/>
                    </a:lnTo>
                    <a:lnTo>
                      <a:pt x="144" y="145"/>
                    </a:lnTo>
                    <a:lnTo>
                      <a:pt x="141" y="148"/>
                    </a:lnTo>
                    <a:lnTo>
                      <a:pt x="139" y="151"/>
                    </a:lnTo>
                    <a:lnTo>
                      <a:pt x="136" y="154"/>
                    </a:lnTo>
                    <a:lnTo>
                      <a:pt x="134" y="156"/>
                    </a:lnTo>
                    <a:lnTo>
                      <a:pt x="149" y="169"/>
                    </a:lnTo>
                    <a:lnTo>
                      <a:pt x="156" y="158"/>
                    </a:lnTo>
                    <a:lnTo>
                      <a:pt x="162" y="161"/>
                    </a:lnTo>
                    <a:lnTo>
                      <a:pt x="163" y="164"/>
                    </a:lnTo>
                    <a:lnTo>
                      <a:pt x="162" y="170"/>
                    </a:lnTo>
                    <a:lnTo>
                      <a:pt x="163" y="174"/>
                    </a:lnTo>
                    <a:lnTo>
                      <a:pt x="160" y="177"/>
                    </a:lnTo>
                    <a:lnTo>
                      <a:pt x="156" y="179"/>
                    </a:lnTo>
                    <a:lnTo>
                      <a:pt x="152" y="179"/>
                    </a:lnTo>
                    <a:lnTo>
                      <a:pt x="147" y="179"/>
                    </a:lnTo>
                    <a:lnTo>
                      <a:pt x="131" y="206"/>
                    </a:lnTo>
                    <a:lnTo>
                      <a:pt x="144" y="206"/>
                    </a:lnTo>
                    <a:lnTo>
                      <a:pt x="132" y="219"/>
                    </a:lnTo>
                    <a:lnTo>
                      <a:pt x="146" y="231"/>
                    </a:lnTo>
                    <a:lnTo>
                      <a:pt x="156" y="217"/>
                    </a:lnTo>
                    <a:lnTo>
                      <a:pt x="162" y="224"/>
                    </a:lnTo>
                    <a:lnTo>
                      <a:pt x="161" y="229"/>
                    </a:lnTo>
                    <a:lnTo>
                      <a:pt x="157" y="235"/>
                    </a:lnTo>
                    <a:lnTo>
                      <a:pt x="156" y="240"/>
                    </a:lnTo>
                    <a:lnTo>
                      <a:pt x="149" y="243"/>
                    </a:lnTo>
                    <a:lnTo>
                      <a:pt x="132" y="270"/>
                    </a:lnTo>
                    <a:lnTo>
                      <a:pt x="135" y="270"/>
                    </a:lnTo>
                    <a:lnTo>
                      <a:pt x="139" y="270"/>
                    </a:lnTo>
                    <a:lnTo>
                      <a:pt x="141" y="270"/>
                    </a:lnTo>
                    <a:lnTo>
                      <a:pt x="144" y="271"/>
                    </a:lnTo>
                    <a:lnTo>
                      <a:pt x="140" y="275"/>
                    </a:lnTo>
                    <a:lnTo>
                      <a:pt x="137" y="279"/>
                    </a:lnTo>
                    <a:lnTo>
                      <a:pt x="134" y="283"/>
                    </a:lnTo>
                    <a:lnTo>
                      <a:pt x="131" y="288"/>
                    </a:lnTo>
                    <a:lnTo>
                      <a:pt x="144" y="299"/>
                    </a:lnTo>
                    <a:lnTo>
                      <a:pt x="156" y="285"/>
                    </a:lnTo>
                    <a:lnTo>
                      <a:pt x="158" y="292"/>
                    </a:lnTo>
                    <a:lnTo>
                      <a:pt x="160" y="302"/>
                    </a:lnTo>
                    <a:lnTo>
                      <a:pt x="155" y="310"/>
                    </a:lnTo>
                    <a:lnTo>
                      <a:pt x="142" y="311"/>
                    </a:lnTo>
                    <a:lnTo>
                      <a:pt x="123" y="334"/>
                    </a:lnTo>
                    <a:lnTo>
                      <a:pt x="124" y="334"/>
                    </a:lnTo>
                    <a:lnTo>
                      <a:pt x="124" y="334"/>
                    </a:lnTo>
                    <a:lnTo>
                      <a:pt x="124" y="334"/>
                    </a:lnTo>
                    <a:lnTo>
                      <a:pt x="125" y="334"/>
                    </a:lnTo>
                    <a:lnTo>
                      <a:pt x="135" y="334"/>
                    </a:lnTo>
                    <a:lnTo>
                      <a:pt x="131" y="338"/>
                    </a:lnTo>
                    <a:lnTo>
                      <a:pt x="128" y="342"/>
                    </a:lnTo>
                    <a:lnTo>
                      <a:pt x="121" y="346"/>
                    </a:lnTo>
                    <a:lnTo>
                      <a:pt x="116" y="351"/>
                    </a:lnTo>
                    <a:lnTo>
                      <a:pt x="126" y="362"/>
                    </a:lnTo>
                    <a:lnTo>
                      <a:pt x="156" y="337"/>
                    </a:lnTo>
                    <a:lnTo>
                      <a:pt x="156" y="350"/>
                    </a:lnTo>
                    <a:lnTo>
                      <a:pt x="157" y="361"/>
                    </a:lnTo>
                    <a:lnTo>
                      <a:pt x="158" y="372"/>
                    </a:lnTo>
                    <a:lnTo>
                      <a:pt x="163" y="383"/>
                    </a:lnTo>
                    <a:lnTo>
                      <a:pt x="158" y="383"/>
                    </a:lnTo>
                    <a:lnTo>
                      <a:pt x="153" y="384"/>
                    </a:lnTo>
                    <a:lnTo>
                      <a:pt x="150" y="385"/>
                    </a:lnTo>
                    <a:lnTo>
                      <a:pt x="145" y="386"/>
                    </a:lnTo>
                    <a:lnTo>
                      <a:pt x="140" y="387"/>
                    </a:lnTo>
                    <a:lnTo>
                      <a:pt x="135" y="387"/>
                    </a:lnTo>
                    <a:lnTo>
                      <a:pt x="130" y="388"/>
                    </a:lnTo>
                    <a:lnTo>
                      <a:pt x="125" y="388"/>
                    </a:lnTo>
                    <a:lnTo>
                      <a:pt x="109" y="413"/>
                    </a:lnTo>
                    <a:lnTo>
                      <a:pt x="125" y="410"/>
                    </a:lnTo>
                    <a:lnTo>
                      <a:pt x="124" y="414"/>
                    </a:lnTo>
                    <a:lnTo>
                      <a:pt x="123" y="416"/>
                    </a:lnTo>
                    <a:lnTo>
                      <a:pt x="120" y="419"/>
                    </a:lnTo>
                    <a:lnTo>
                      <a:pt x="116" y="422"/>
                    </a:lnTo>
                    <a:lnTo>
                      <a:pt x="131" y="429"/>
                    </a:lnTo>
                    <a:lnTo>
                      <a:pt x="137" y="424"/>
                    </a:lnTo>
                    <a:lnTo>
                      <a:pt x="144" y="419"/>
                    </a:lnTo>
                    <a:lnTo>
                      <a:pt x="151" y="414"/>
                    </a:lnTo>
                    <a:lnTo>
                      <a:pt x="156" y="408"/>
                    </a:lnTo>
                    <a:lnTo>
                      <a:pt x="157" y="415"/>
                    </a:lnTo>
                    <a:lnTo>
                      <a:pt x="157" y="423"/>
                    </a:lnTo>
                    <a:lnTo>
                      <a:pt x="155" y="429"/>
                    </a:lnTo>
                    <a:lnTo>
                      <a:pt x="152" y="435"/>
                    </a:lnTo>
                    <a:lnTo>
                      <a:pt x="146" y="440"/>
                    </a:lnTo>
                    <a:lnTo>
                      <a:pt x="140" y="444"/>
                    </a:lnTo>
                    <a:lnTo>
                      <a:pt x="131" y="446"/>
                    </a:lnTo>
                    <a:lnTo>
                      <a:pt x="121" y="447"/>
                    </a:lnTo>
                    <a:lnTo>
                      <a:pt x="120" y="447"/>
                    </a:lnTo>
                    <a:lnTo>
                      <a:pt x="120" y="443"/>
                    </a:lnTo>
                    <a:lnTo>
                      <a:pt x="123" y="438"/>
                    </a:lnTo>
                    <a:lnTo>
                      <a:pt x="126" y="434"/>
                    </a:lnTo>
                    <a:lnTo>
                      <a:pt x="131" y="429"/>
                    </a:lnTo>
                    <a:lnTo>
                      <a:pt x="116" y="422"/>
                    </a:lnTo>
                    <a:lnTo>
                      <a:pt x="109" y="427"/>
                    </a:lnTo>
                    <a:lnTo>
                      <a:pt x="100" y="432"/>
                    </a:lnTo>
                    <a:lnTo>
                      <a:pt x="90" y="435"/>
                    </a:lnTo>
                    <a:lnTo>
                      <a:pt x="82" y="439"/>
                    </a:lnTo>
                    <a:lnTo>
                      <a:pt x="82" y="429"/>
                    </a:lnTo>
                    <a:lnTo>
                      <a:pt x="85" y="420"/>
                    </a:lnTo>
                    <a:lnTo>
                      <a:pt x="93" y="414"/>
                    </a:lnTo>
                    <a:lnTo>
                      <a:pt x="107" y="413"/>
                    </a:lnTo>
                    <a:lnTo>
                      <a:pt x="109" y="413"/>
                    </a:lnTo>
                    <a:lnTo>
                      <a:pt x="125" y="388"/>
                    </a:lnTo>
                    <a:lnTo>
                      <a:pt x="116" y="389"/>
                    </a:lnTo>
                    <a:lnTo>
                      <a:pt x="108" y="390"/>
                    </a:lnTo>
                    <a:lnTo>
                      <a:pt x="99" y="391"/>
                    </a:lnTo>
                    <a:lnTo>
                      <a:pt x="90" y="392"/>
                    </a:lnTo>
                    <a:lnTo>
                      <a:pt x="126" y="362"/>
                    </a:lnTo>
                    <a:lnTo>
                      <a:pt x="116" y="351"/>
                    </a:lnTo>
                    <a:lnTo>
                      <a:pt x="109" y="355"/>
                    </a:lnTo>
                    <a:lnTo>
                      <a:pt x="103" y="359"/>
                    </a:lnTo>
                    <a:lnTo>
                      <a:pt x="95" y="362"/>
                    </a:lnTo>
                    <a:lnTo>
                      <a:pt x="89" y="364"/>
                    </a:lnTo>
                    <a:lnTo>
                      <a:pt x="92" y="353"/>
                    </a:lnTo>
                    <a:lnTo>
                      <a:pt x="98" y="344"/>
                    </a:lnTo>
                    <a:lnTo>
                      <a:pt x="108" y="338"/>
                    </a:lnTo>
                    <a:lnTo>
                      <a:pt x="123" y="334"/>
                    </a:lnTo>
                    <a:lnTo>
                      <a:pt x="142" y="311"/>
                    </a:lnTo>
                    <a:lnTo>
                      <a:pt x="141" y="311"/>
                    </a:lnTo>
                    <a:lnTo>
                      <a:pt x="141" y="311"/>
                    </a:lnTo>
                    <a:lnTo>
                      <a:pt x="141" y="311"/>
                    </a:lnTo>
                    <a:lnTo>
                      <a:pt x="141" y="311"/>
                    </a:lnTo>
                    <a:lnTo>
                      <a:pt x="132" y="311"/>
                    </a:lnTo>
                    <a:lnTo>
                      <a:pt x="144" y="299"/>
                    </a:lnTo>
                    <a:lnTo>
                      <a:pt x="131" y="288"/>
                    </a:lnTo>
                    <a:lnTo>
                      <a:pt x="125" y="294"/>
                    </a:lnTo>
                    <a:lnTo>
                      <a:pt x="118" y="301"/>
                    </a:lnTo>
                    <a:lnTo>
                      <a:pt x="110" y="308"/>
                    </a:lnTo>
                    <a:lnTo>
                      <a:pt x="102" y="314"/>
                    </a:lnTo>
                    <a:lnTo>
                      <a:pt x="98" y="306"/>
                    </a:lnTo>
                    <a:lnTo>
                      <a:pt x="97" y="299"/>
                    </a:lnTo>
                    <a:lnTo>
                      <a:pt x="98" y="291"/>
                    </a:lnTo>
                    <a:lnTo>
                      <a:pt x="102" y="285"/>
                    </a:lnTo>
                    <a:lnTo>
                      <a:pt x="107" y="279"/>
                    </a:lnTo>
                    <a:lnTo>
                      <a:pt x="114" y="275"/>
                    </a:lnTo>
                    <a:lnTo>
                      <a:pt x="123" y="272"/>
                    </a:lnTo>
                    <a:lnTo>
                      <a:pt x="132" y="270"/>
                    </a:lnTo>
                    <a:lnTo>
                      <a:pt x="149" y="243"/>
                    </a:lnTo>
                    <a:lnTo>
                      <a:pt x="132" y="248"/>
                    </a:lnTo>
                    <a:lnTo>
                      <a:pt x="146" y="231"/>
                    </a:lnTo>
                    <a:lnTo>
                      <a:pt x="132" y="219"/>
                    </a:lnTo>
                    <a:lnTo>
                      <a:pt x="113" y="239"/>
                    </a:lnTo>
                    <a:lnTo>
                      <a:pt x="110" y="232"/>
                    </a:lnTo>
                    <a:lnTo>
                      <a:pt x="111" y="223"/>
                    </a:lnTo>
                    <a:lnTo>
                      <a:pt x="115" y="215"/>
                    </a:lnTo>
                    <a:lnTo>
                      <a:pt x="120" y="206"/>
                    </a:lnTo>
                    <a:lnTo>
                      <a:pt x="131" y="206"/>
                    </a:lnTo>
                    <a:lnTo>
                      <a:pt x="147" y="179"/>
                    </a:lnTo>
                    <a:lnTo>
                      <a:pt x="146" y="179"/>
                    </a:lnTo>
                    <a:lnTo>
                      <a:pt x="144" y="179"/>
                    </a:lnTo>
                    <a:lnTo>
                      <a:pt x="142" y="179"/>
                    </a:lnTo>
                    <a:lnTo>
                      <a:pt x="141" y="180"/>
                    </a:lnTo>
                    <a:lnTo>
                      <a:pt x="149" y="169"/>
                    </a:lnTo>
                    <a:lnTo>
                      <a:pt x="134" y="156"/>
                    </a:lnTo>
                    <a:lnTo>
                      <a:pt x="131" y="159"/>
                    </a:lnTo>
                    <a:lnTo>
                      <a:pt x="130" y="161"/>
                    </a:lnTo>
                    <a:lnTo>
                      <a:pt x="128" y="164"/>
                    </a:lnTo>
                    <a:lnTo>
                      <a:pt x="125" y="165"/>
                    </a:lnTo>
                    <a:lnTo>
                      <a:pt x="125" y="160"/>
                    </a:lnTo>
                    <a:lnTo>
                      <a:pt x="126" y="153"/>
                    </a:lnTo>
                    <a:lnTo>
                      <a:pt x="130" y="147"/>
                    </a:lnTo>
                    <a:lnTo>
                      <a:pt x="137" y="145"/>
                    </a:lnTo>
                    <a:lnTo>
                      <a:pt x="153" y="120"/>
                    </a:lnTo>
                    <a:lnTo>
                      <a:pt x="152" y="121"/>
                    </a:lnTo>
                    <a:lnTo>
                      <a:pt x="152" y="121"/>
                    </a:lnTo>
                    <a:lnTo>
                      <a:pt x="152" y="121"/>
                    </a:lnTo>
                    <a:lnTo>
                      <a:pt x="151" y="120"/>
                    </a:lnTo>
                    <a:lnTo>
                      <a:pt x="156" y="111"/>
                    </a:lnTo>
                    <a:lnTo>
                      <a:pt x="150" y="91"/>
                    </a:lnTo>
                    <a:lnTo>
                      <a:pt x="146" y="94"/>
                    </a:lnTo>
                    <a:lnTo>
                      <a:pt x="144" y="97"/>
                    </a:lnTo>
                    <a:lnTo>
                      <a:pt x="140" y="100"/>
                    </a:lnTo>
                    <a:lnTo>
                      <a:pt x="137" y="103"/>
                    </a:lnTo>
                    <a:lnTo>
                      <a:pt x="135" y="97"/>
                    </a:lnTo>
                    <a:lnTo>
                      <a:pt x="135" y="89"/>
                    </a:lnTo>
                    <a:lnTo>
                      <a:pt x="140" y="81"/>
                    </a:lnTo>
                    <a:lnTo>
                      <a:pt x="150" y="78"/>
                    </a:lnTo>
                    <a:lnTo>
                      <a:pt x="156" y="55"/>
                    </a:lnTo>
                    <a:lnTo>
                      <a:pt x="156" y="56"/>
                    </a:lnTo>
                    <a:lnTo>
                      <a:pt x="155" y="56"/>
                    </a:lnTo>
                    <a:lnTo>
                      <a:pt x="153" y="56"/>
                    </a:lnTo>
                    <a:lnTo>
                      <a:pt x="152" y="56"/>
                    </a:lnTo>
                    <a:lnTo>
                      <a:pt x="150" y="53"/>
                    </a:lnTo>
                    <a:lnTo>
                      <a:pt x="151" y="50"/>
                    </a:lnTo>
                    <a:lnTo>
                      <a:pt x="153" y="49"/>
                    </a:lnTo>
                    <a:lnTo>
                      <a:pt x="157" y="46"/>
                    </a:lnTo>
                    <a:lnTo>
                      <a:pt x="156" y="18"/>
                    </a:lnTo>
                    <a:lnTo>
                      <a:pt x="155" y="18"/>
                    </a:lnTo>
                    <a:lnTo>
                      <a:pt x="153" y="19"/>
                    </a:lnTo>
                    <a:lnTo>
                      <a:pt x="152" y="20"/>
                    </a:lnTo>
                    <a:lnTo>
                      <a:pt x="152" y="21"/>
                    </a:lnTo>
                    <a:lnTo>
                      <a:pt x="151" y="21"/>
                    </a:lnTo>
                    <a:lnTo>
                      <a:pt x="150" y="19"/>
                    </a:lnTo>
                    <a:lnTo>
                      <a:pt x="150" y="18"/>
                    </a:lnTo>
                    <a:lnTo>
                      <a:pt x="150" y="16"/>
                    </a:lnTo>
                    <a:lnTo>
                      <a:pt x="151" y="13"/>
                    </a:lnTo>
                    <a:lnTo>
                      <a:pt x="120" y="11"/>
                    </a:lnTo>
                    <a:lnTo>
                      <a:pt x="116" y="39"/>
                    </a:lnTo>
                    <a:lnTo>
                      <a:pt x="110" y="64"/>
                    </a:lnTo>
                    <a:lnTo>
                      <a:pt x="104" y="91"/>
                    </a:lnTo>
                    <a:lnTo>
                      <a:pt x="104" y="118"/>
                    </a:lnTo>
                    <a:lnTo>
                      <a:pt x="99" y="135"/>
                    </a:lnTo>
                    <a:lnTo>
                      <a:pt x="95" y="153"/>
                    </a:lnTo>
                    <a:lnTo>
                      <a:pt x="90" y="170"/>
                    </a:lnTo>
                    <a:lnTo>
                      <a:pt x="82" y="186"/>
                    </a:lnTo>
                    <a:lnTo>
                      <a:pt x="74" y="188"/>
                    </a:lnTo>
                    <a:lnTo>
                      <a:pt x="68" y="188"/>
                    </a:lnTo>
                    <a:lnTo>
                      <a:pt x="62" y="186"/>
                    </a:lnTo>
                    <a:lnTo>
                      <a:pt x="58" y="183"/>
                    </a:lnTo>
                    <a:lnTo>
                      <a:pt x="53" y="179"/>
                    </a:lnTo>
                    <a:lnTo>
                      <a:pt x="50" y="175"/>
                    </a:lnTo>
                    <a:lnTo>
                      <a:pt x="45" y="173"/>
                    </a:lnTo>
                    <a:lnTo>
                      <a:pt x="40" y="170"/>
                    </a:lnTo>
                    <a:lnTo>
                      <a:pt x="26" y="174"/>
                    </a:lnTo>
                    <a:lnTo>
                      <a:pt x="26" y="181"/>
                    </a:lnTo>
                    <a:lnTo>
                      <a:pt x="30" y="190"/>
                    </a:lnTo>
                    <a:lnTo>
                      <a:pt x="29" y="200"/>
                    </a:lnTo>
                    <a:lnTo>
                      <a:pt x="36" y="206"/>
                    </a:lnTo>
                    <a:lnTo>
                      <a:pt x="43" y="209"/>
                    </a:lnTo>
                    <a:lnTo>
                      <a:pt x="50" y="208"/>
                    </a:lnTo>
                    <a:lnTo>
                      <a:pt x="56" y="206"/>
                    </a:lnTo>
                    <a:lnTo>
                      <a:pt x="63" y="203"/>
                    </a:lnTo>
                    <a:lnTo>
                      <a:pt x="69" y="201"/>
                    </a:lnTo>
                    <a:lnTo>
                      <a:pt x="77" y="200"/>
                    </a:lnTo>
                    <a:lnTo>
                      <a:pt x="85" y="203"/>
                    </a:lnTo>
                    <a:lnTo>
                      <a:pt x="82" y="215"/>
                    </a:lnTo>
                    <a:lnTo>
                      <a:pt x="83" y="228"/>
                    </a:lnTo>
                    <a:lnTo>
                      <a:pt x="81" y="241"/>
                    </a:lnTo>
                    <a:lnTo>
                      <a:pt x="72" y="252"/>
                    </a:lnTo>
                    <a:lnTo>
                      <a:pt x="62" y="253"/>
                    </a:lnTo>
                    <a:lnTo>
                      <a:pt x="56" y="248"/>
                    </a:lnTo>
                    <a:lnTo>
                      <a:pt x="52" y="242"/>
                    </a:lnTo>
                    <a:lnTo>
                      <a:pt x="48" y="237"/>
                    </a:lnTo>
                    <a:lnTo>
                      <a:pt x="40" y="236"/>
                    </a:lnTo>
                    <a:lnTo>
                      <a:pt x="34" y="239"/>
                    </a:lnTo>
                    <a:lnTo>
                      <a:pt x="30" y="244"/>
                    </a:lnTo>
                    <a:lnTo>
                      <a:pt x="24" y="248"/>
                    </a:lnTo>
                    <a:lnTo>
                      <a:pt x="20" y="255"/>
                    </a:lnTo>
                    <a:lnTo>
                      <a:pt x="21" y="261"/>
                    </a:lnTo>
                    <a:lnTo>
                      <a:pt x="24" y="268"/>
                    </a:lnTo>
                    <a:lnTo>
                      <a:pt x="25" y="275"/>
                    </a:lnTo>
                    <a:lnTo>
                      <a:pt x="34" y="277"/>
                    </a:lnTo>
                    <a:lnTo>
                      <a:pt x="40" y="277"/>
                    </a:lnTo>
                    <a:lnTo>
                      <a:pt x="46" y="275"/>
                    </a:lnTo>
                    <a:lnTo>
                      <a:pt x="51" y="272"/>
                    </a:lnTo>
                    <a:lnTo>
                      <a:pt x="56" y="269"/>
                    </a:lnTo>
                    <a:lnTo>
                      <a:pt x="61" y="268"/>
                    </a:lnTo>
                    <a:lnTo>
                      <a:pt x="66" y="267"/>
                    </a:lnTo>
                    <a:lnTo>
                      <a:pt x="72" y="268"/>
                    </a:lnTo>
                    <a:lnTo>
                      <a:pt x="69" y="281"/>
                    </a:lnTo>
                    <a:lnTo>
                      <a:pt x="69" y="295"/>
                    </a:lnTo>
                    <a:lnTo>
                      <a:pt x="66" y="308"/>
                    </a:lnTo>
                    <a:lnTo>
                      <a:pt x="56" y="319"/>
                    </a:lnTo>
                    <a:lnTo>
                      <a:pt x="46" y="319"/>
                    </a:lnTo>
                    <a:lnTo>
                      <a:pt x="37" y="314"/>
                    </a:lnTo>
                    <a:lnTo>
                      <a:pt x="31" y="308"/>
                    </a:lnTo>
                    <a:lnTo>
                      <a:pt x="25" y="302"/>
                    </a:lnTo>
                    <a:lnTo>
                      <a:pt x="21" y="302"/>
                    </a:lnTo>
                    <a:lnTo>
                      <a:pt x="18" y="303"/>
                    </a:lnTo>
                    <a:lnTo>
                      <a:pt x="14" y="305"/>
                    </a:lnTo>
                    <a:lnTo>
                      <a:pt x="10" y="308"/>
                    </a:lnTo>
                    <a:lnTo>
                      <a:pt x="5" y="316"/>
                    </a:lnTo>
                    <a:lnTo>
                      <a:pt x="5" y="324"/>
                    </a:lnTo>
                    <a:lnTo>
                      <a:pt x="9" y="333"/>
                    </a:lnTo>
                    <a:lnTo>
                      <a:pt x="14" y="341"/>
                    </a:lnTo>
                    <a:lnTo>
                      <a:pt x="20" y="341"/>
                    </a:lnTo>
                    <a:lnTo>
                      <a:pt x="26" y="340"/>
                    </a:lnTo>
                    <a:lnTo>
                      <a:pt x="31" y="339"/>
                    </a:lnTo>
                    <a:lnTo>
                      <a:pt x="36" y="338"/>
                    </a:lnTo>
                    <a:lnTo>
                      <a:pt x="41" y="337"/>
                    </a:lnTo>
                    <a:lnTo>
                      <a:pt x="46" y="335"/>
                    </a:lnTo>
                    <a:lnTo>
                      <a:pt x="51" y="333"/>
                    </a:lnTo>
                    <a:lnTo>
                      <a:pt x="56" y="331"/>
                    </a:lnTo>
                    <a:lnTo>
                      <a:pt x="57" y="348"/>
                    </a:lnTo>
                    <a:lnTo>
                      <a:pt x="56" y="366"/>
                    </a:lnTo>
                    <a:lnTo>
                      <a:pt x="53" y="384"/>
                    </a:lnTo>
                    <a:lnTo>
                      <a:pt x="48" y="402"/>
                    </a:lnTo>
                    <a:lnTo>
                      <a:pt x="41" y="401"/>
                    </a:lnTo>
                    <a:lnTo>
                      <a:pt x="37" y="396"/>
                    </a:lnTo>
                    <a:lnTo>
                      <a:pt x="34" y="392"/>
                    </a:lnTo>
                    <a:lnTo>
                      <a:pt x="29" y="387"/>
                    </a:lnTo>
                    <a:lnTo>
                      <a:pt x="24" y="385"/>
                    </a:lnTo>
                    <a:lnTo>
                      <a:pt x="18" y="385"/>
                    </a:lnTo>
                    <a:lnTo>
                      <a:pt x="13" y="386"/>
                    </a:lnTo>
                    <a:lnTo>
                      <a:pt x="9" y="390"/>
                    </a:lnTo>
                    <a:lnTo>
                      <a:pt x="0" y="396"/>
                    </a:lnTo>
                    <a:lnTo>
                      <a:pt x="0" y="404"/>
                    </a:lnTo>
                    <a:lnTo>
                      <a:pt x="6" y="414"/>
                    </a:lnTo>
                    <a:lnTo>
                      <a:pt x="14" y="422"/>
                    </a:lnTo>
                    <a:lnTo>
                      <a:pt x="22" y="421"/>
                    </a:lnTo>
                    <a:lnTo>
                      <a:pt x="30" y="419"/>
                    </a:lnTo>
                    <a:lnTo>
                      <a:pt x="37" y="416"/>
                    </a:lnTo>
                    <a:lnTo>
                      <a:pt x="45" y="413"/>
                    </a:lnTo>
                    <a:lnTo>
                      <a:pt x="47" y="424"/>
                    </a:lnTo>
                    <a:lnTo>
                      <a:pt x="47" y="435"/>
                    </a:lnTo>
                    <a:lnTo>
                      <a:pt x="43" y="446"/>
                    </a:lnTo>
                    <a:lnTo>
                      <a:pt x="40" y="457"/>
                    </a:lnTo>
                    <a:lnTo>
                      <a:pt x="362" y="457"/>
                    </a:lnTo>
                    <a:lnTo>
                      <a:pt x="361" y="456"/>
                    </a:lnTo>
                    <a:lnTo>
                      <a:pt x="361" y="456"/>
                    </a:lnTo>
                    <a:lnTo>
                      <a:pt x="360" y="456"/>
                    </a:lnTo>
                    <a:lnTo>
                      <a:pt x="359" y="456"/>
                    </a:lnTo>
                    <a:close/>
                  </a:path>
                </a:pathLst>
              </a:custGeom>
              <a:solidFill>
                <a:srgbClr val="808080">
                  <a:lumMod val="40000"/>
                  <a:lumOff val="60000"/>
                </a:srgbClr>
              </a:solidFill>
              <a:ln w="9525">
                <a:solidFill>
                  <a:srgbClr val="808080">
                    <a:lumMod val="20000"/>
                    <a:lumOff val="80000"/>
                  </a:srgbClr>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61" name="Freeform 11">
                <a:extLst>
                  <a:ext uri="{FF2B5EF4-FFF2-40B4-BE49-F238E27FC236}">
                    <a16:creationId xmlns:a16="http://schemas.microsoft.com/office/drawing/2014/main" id="{4EDE464F-3374-4812-B18B-B483A669F577}"/>
                  </a:ext>
                </a:extLst>
              </p:cNvPr>
              <p:cNvSpPr>
                <a:spLocks/>
              </p:cNvSpPr>
              <p:nvPr/>
            </p:nvSpPr>
            <p:spPr bwMode="auto">
              <a:xfrm>
                <a:off x="3154363" y="3714750"/>
                <a:ext cx="373063" cy="788988"/>
              </a:xfrm>
              <a:custGeom>
                <a:avLst/>
                <a:gdLst/>
                <a:ahLst/>
                <a:cxnLst>
                  <a:cxn ang="0">
                    <a:pos x="214" y="416"/>
                  </a:cxn>
                  <a:cxn ang="0">
                    <a:pos x="146" y="395"/>
                  </a:cxn>
                  <a:cxn ang="0">
                    <a:pos x="146" y="395"/>
                  </a:cxn>
                  <a:cxn ang="0">
                    <a:pos x="195" y="388"/>
                  </a:cxn>
                  <a:cxn ang="0">
                    <a:pos x="159" y="378"/>
                  </a:cxn>
                  <a:cxn ang="0">
                    <a:pos x="153" y="377"/>
                  </a:cxn>
                  <a:cxn ang="0">
                    <a:pos x="159" y="378"/>
                  </a:cxn>
                  <a:cxn ang="0">
                    <a:pos x="182" y="332"/>
                  </a:cxn>
                  <a:cxn ang="0">
                    <a:pos x="134" y="288"/>
                  </a:cxn>
                  <a:cxn ang="0">
                    <a:pos x="129" y="292"/>
                  </a:cxn>
                  <a:cxn ang="0">
                    <a:pos x="123" y="285"/>
                  </a:cxn>
                  <a:cxn ang="0">
                    <a:pos x="133" y="285"/>
                  </a:cxn>
                  <a:cxn ang="0">
                    <a:pos x="134" y="287"/>
                  </a:cxn>
                  <a:cxn ang="0">
                    <a:pos x="180" y="282"/>
                  </a:cxn>
                  <a:cxn ang="0">
                    <a:pos x="180" y="268"/>
                  </a:cxn>
                  <a:cxn ang="0">
                    <a:pos x="146" y="256"/>
                  </a:cxn>
                  <a:cxn ang="0">
                    <a:pos x="143" y="260"/>
                  </a:cxn>
                  <a:cxn ang="0">
                    <a:pos x="141" y="248"/>
                  </a:cxn>
                  <a:cxn ang="0">
                    <a:pos x="146" y="255"/>
                  </a:cxn>
                  <a:cxn ang="0">
                    <a:pos x="162" y="221"/>
                  </a:cxn>
                  <a:cxn ang="0">
                    <a:pos x="151" y="211"/>
                  </a:cxn>
                  <a:cxn ang="0">
                    <a:pos x="133" y="62"/>
                  </a:cxn>
                  <a:cxn ang="0">
                    <a:pos x="128" y="0"/>
                  </a:cxn>
                  <a:cxn ang="0">
                    <a:pos x="108" y="42"/>
                  </a:cxn>
                  <a:cxn ang="0">
                    <a:pos x="94" y="173"/>
                  </a:cxn>
                  <a:cxn ang="0">
                    <a:pos x="120" y="169"/>
                  </a:cxn>
                  <a:cxn ang="0">
                    <a:pos x="118" y="174"/>
                  </a:cxn>
                  <a:cxn ang="0">
                    <a:pos x="93" y="215"/>
                  </a:cxn>
                  <a:cxn ang="0">
                    <a:pos x="120" y="237"/>
                  </a:cxn>
                  <a:cxn ang="0">
                    <a:pos x="120" y="244"/>
                  </a:cxn>
                  <a:cxn ang="0">
                    <a:pos x="93" y="215"/>
                  </a:cxn>
                  <a:cxn ang="0">
                    <a:pos x="66" y="289"/>
                  </a:cxn>
                  <a:cxn ang="0">
                    <a:pos x="118" y="352"/>
                  </a:cxn>
                  <a:cxn ang="0">
                    <a:pos x="135" y="341"/>
                  </a:cxn>
                  <a:cxn ang="0">
                    <a:pos x="143" y="356"/>
                  </a:cxn>
                  <a:cxn ang="0">
                    <a:pos x="127" y="363"/>
                  </a:cxn>
                  <a:cxn ang="0">
                    <a:pos x="118" y="352"/>
                  </a:cxn>
                  <a:cxn ang="0">
                    <a:pos x="54" y="367"/>
                  </a:cxn>
                  <a:cxn ang="0">
                    <a:pos x="117" y="380"/>
                  </a:cxn>
                  <a:cxn ang="0">
                    <a:pos x="120" y="388"/>
                  </a:cxn>
                  <a:cxn ang="0">
                    <a:pos x="49" y="392"/>
                  </a:cxn>
                  <a:cxn ang="0">
                    <a:pos x="44" y="416"/>
                  </a:cxn>
                  <a:cxn ang="0">
                    <a:pos x="22" y="428"/>
                  </a:cxn>
                  <a:cxn ang="0">
                    <a:pos x="7" y="443"/>
                  </a:cxn>
                  <a:cxn ang="0">
                    <a:pos x="8" y="466"/>
                  </a:cxn>
                  <a:cxn ang="0">
                    <a:pos x="35" y="493"/>
                  </a:cxn>
                  <a:cxn ang="0">
                    <a:pos x="35" y="496"/>
                  </a:cxn>
                  <a:cxn ang="0">
                    <a:pos x="224" y="484"/>
                  </a:cxn>
                  <a:cxn ang="0">
                    <a:pos x="235" y="430"/>
                  </a:cxn>
                </a:cxnLst>
                <a:rect l="0" t="0" r="r" b="b"/>
                <a:pathLst>
                  <a:path w="235" h="497">
                    <a:moveTo>
                      <a:pt x="235" y="430"/>
                    </a:moveTo>
                    <a:lnTo>
                      <a:pt x="224" y="423"/>
                    </a:lnTo>
                    <a:lnTo>
                      <a:pt x="214" y="416"/>
                    </a:lnTo>
                    <a:lnTo>
                      <a:pt x="206" y="408"/>
                    </a:lnTo>
                    <a:lnTo>
                      <a:pt x="199" y="398"/>
                    </a:lnTo>
                    <a:lnTo>
                      <a:pt x="146" y="395"/>
                    </a:lnTo>
                    <a:lnTo>
                      <a:pt x="146" y="399"/>
                    </a:lnTo>
                    <a:lnTo>
                      <a:pt x="140" y="395"/>
                    </a:lnTo>
                    <a:lnTo>
                      <a:pt x="146" y="395"/>
                    </a:lnTo>
                    <a:lnTo>
                      <a:pt x="199" y="398"/>
                    </a:lnTo>
                    <a:lnTo>
                      <a:pt x="197" y="393"/>
                    </a:lnTo>
                    <a:lnTo>
                      <a:pt x="195" y="388"/>
                    </a:lnTo>
                    <a:lnTo>
                      <a:pt x="192" y="382"/>
                    </a:lnTo>
                    <a:lnTo>
                      <a:pt x="190" y="376"/>
                    </a:lnTo>
                    <a:lnTo>
                      <a:pt x="159" y="378"/>
                    </a:lnTo>
                    <a:lnTo>
                      <a:pt x="159" y="384"/>
                    </a:lnTo>
                    <a:lnTo>
                      <a:pt x="154" y="381"/>
                    </a:lnTo>
                    <a:lnTo>
                      <a:pt x="153" y="377"/>
                    </a:lnTo>
                    <a:lnTo>
                      <a:pt x="154" y="373"/>
                    </a:lnTo>
                    <a:lnTo>
                      <a:pt x="159" y="370"/>
                    </a:lnTo>
                    <a:lnTo>
                      <a:pt x="159" y="378"/>
                    </a:lnTo>
                    <a:lnTo>
                      <a:pt x="190" y="376"/>
                    </a:lnTo>
                    <a:lnTo>
                      <a:pt x="185" y="355"/>
                    </a:lnTo>
                    <a:lnTo>
                      <a:pt x="182" y="332"/>
                    </a:lnTo>
                    <a:lnTo>
                      <a:pt x="182" y="309"/>
                    </a:lnTo>
                    <a:lnTo>
                      <a:pt x="181" y="286"/>
                    </a:lnTo>
                    <a:lnTo>
                      <a:pt x="134" y="288"/>
                    </a:lnTo>
                    <a:lnTo>
                      <a:pt x="133" y="289"/>
                    </a:lnTo>
                    <a:lnTo>
                      <a:pt x="132" y="291"/>
                    </a:lnTo>
                    <a:lnTo>
                      <a:pt x="129" y="292"/>
                    </a:lnTo>
                    <a:lnTo>
                      <a:pt x="128" y="294"/>
                    </a:lnTo>
                    <a:lnTo>
                      <a:pt x="120" y="283"/>
                    </a:lnTo>
                    <a:lnTo>
                      <a:pt x="123" y="285"/>
                    </a:lnTo>
                    <a:lnTo>
                      <a:pt x="127" y="285"/>
                    </a:lnTo>
                    <a:lnTo>
                      <a:pt x="129" y="285"/>
                    </a:lnTo>
                    <a:lnTo>
                      <a:pt x="133" y="285"/>
                    </a:lnTo>
                    <a:lnTo>
                      <a:pt x="134" y="286"/>
                    </a:lnTo>
                    <a:lnTo>
                      <a:pt x="134" y="286"/>
                    </a:lnTo>
                    <a:lnTo>
                      <a:pt x="134" y="287"/>
                    </a:lnTo>
                    <a:lnTo>
                      <a:pt x="134" y="288"/>
                    </a:lnTo>
                    <a:lnTo>
                      <a:pt x="181" y="286"/>
                    </a:lnTo>
                    <a:lnTo>
                      <a:pt x="180" y="282"/>
                    </a:lnTo>
                    <a:lnTo>
                      <a:pt x="180" y="277"/>
                    </a:lnTo>
                    <a:lnTo>
                      <a:pt x="180" y="273"/>
                    </a:lnTo>
                    <a:lnTo>
                      <a:pt x="180" y="268"/>
                    </a:lnTo>
                    <a:lnTo>
                      <a:pt x="176" y="255"/>
                    </a:lnTo>
                    <a:lnTo>
                      <a:pt x="146" y="255"/>
                    </a:lnTo>
                    <a:lnTo>
                      <a:pt x="146" y="256"/>
                    </a:lnTo>
                    <a:lnTo>
                      <a:pt x="146" y="257"/>
                    </a:lnTo>
                    <a:lnTo>
                      <a:pt x="145" y="259"/>
                    </a:lnTo>
                    <a:lnTo>
                      <a:pt x="143" y="260"/>
                    </a:lnTo>
                    <a:lnTo>
                      <a:pt x="132" y="260"/>
                    </a:lnTo>
                    <a:lnTo>
                      <a:pt x="140" y="245"/>
                    </a:lnTo>
                    <a:lnTo>
                      <a:pt x="141" y="248"/>
                    </a:lnTo>
                    <a:lnTo>
                      <a:pt x="143" y="251"/>
                    </a:lnTo>
                    <a:lnTo>
                      <a:pt x="145" y="254"/>
                    </a:lnTo>
                    <a:lnTo>
                      <a:pt x="146" y="255"/>
                    </a:lnTo>
                    <a:lnTo>
                      <a:pt x="176" y="255"/>
                    </a:lnTo>
                    <a:lnTo>
                      <a:pt x="167" y="224"/>
                    </a:lnTo>
                    <a:lnTo>
                      <a:pt x="162" y="221"/>
                    </a:lnTo>
                    <a:lnTo>
                      <a:pt x="159" y="216"/>
                    </a:lnTo>
                    <a:lnTo>
                      <a:pt x="156" y="213"/>
                    </a:lnTo>
                    <a:lnTo>
                      <a:pt x="151" y="211"/>
                    </a:lnTo>
                    <a:lnTo>
                      <a:pt x="154" y="88"/>
                    </a:lnTo>
                    <a:lnTo>
                      <a:pt x="146" y="79"/>
                    </a:lnTo>
                    <a:lnTo>
                      <a:pt x="133" y="62"/>
                    </a:lnTo>
                    <a:lnTo>
                      <a:pt x="130" y="41"/>
                    </a:lnTo>
                    <a:lnTo>
                      <a:pt x="132" y="19"/>
                    </a:lnTo>
                    <a:lnTo>
                      <a:pt x="128" y="0"/>
                    </a:lnTo>
                    <a:lnTo>
                      <a:pt x="115" y="0"/>
                    </a:lnTo>
                    <a:lnTo>
                      <a:pt x="110" y="20"/>
                    </a:lnTo>
                    <a:lnTo>
                      <a:pt x="108" y="42"/>
                    </a:lnTo>
                    <a:lnTo>
                      <a:pt x="104" y="62"/>
                    </a:lnTo>
                    <a:lnTo>
                      <a:pt x="93" y="81"/>
                    </a:lnTo>
                    <a:lnTo>
                      <a:pt x="94" y="173"/>
                    </a:lnTo>
                    <a:lnTo>
                      <a:pt x="118" y="174"/>
                    </a:lnTo>
                    <a:lnTo>
                      <a:pt x="118" y="169"/>
                    </a:lnTo>
                    <a:lnTo>
                      <a:pt x="120" y="169"/>
                    </a:lnTo>
                    <a:lnTo>
                      <a:pt x="120" y="182"/>
                    </a:lnTo>
                    <a:lnTo>
                      <a:pt x="118" y="182"/>
                    </a:lnTo>
                    <a:lnTo>
                      <a:pt x="118" y="174"/>
                    </a:lnTo>
                    <a:lnTo>
                      <a:pt x="94" y="173"/>
                    </a:lnTo>
                    <a:lnTo>
                      <a:pt x="96" y="214"/>
                    </a:lnTo>
                    <a:lnTo>
                      <a:pt x="93" y="215"/>
                    </a:lnTo>
                    <a:lnTo>
                      <a:pt x="118" y="239"/>
                    </a:lnTo>
                    <a:lnTo>
                      <a:pt x="118" y="237"/>
                    </a:lnTo>
                    <a:lnTo>
                      <a:pt x="120" y="237"/>
                    </a:lnTo>
                    <a:lnTo>
                      <a:pt x="120" y="239"/>
                    </a:lnTo>
                    <a:lnTo>
                      <a:pt x="122" y="241"/>
                    </a:lnTo>
                    <a:lnTo>
                      <a:pt x="120" y="244"/>
                    </a:lnTo>
                    <a:lnTo>
                      <a:pt x="118" y="245"/>
                    </a:lnTo>
                    <a:lnTo>
                      <a:pt x="118" y="239"/>
                    </a:lnTo>
                    <a:lnTo>
                      <a:pt x="93" y="215"/>
                    </a:lnTo>
                    <a:lnTo>
                      <a:pt x="75" y="228"/>
                    </a:lnTo>
                    <a:lnTo>
                      <a:pt x="71" y="259"/>
                    </a:lnTo>
                    <a:lnTo>
                      <a:pt x="66" y="289"/>
                    </a:lnTo>
                    <a:lnTo>
                      <a:pt x="61" y="319"/>
                    </a:lnTo>
                    <a:lnTo>
                      <a:pt x="56" y="349"/>
                    </a:lnTo>
                    <a:lnTo>
                      <a:pt x="118" y="352"/>
                    </a:lnTo>
                    <a:lnTo>
                      <a:pt x="120" y="347"/>
                    </a:lnTo>
                    <a:lnTo>
                      <a:pt x="125" y="342"/>
                    </a:lnTo>
                    <a:lnTo>
                      <a:pt x="135" y="341"/>
                    </a:lnTo>
                    <a:lnTo>
                      <a:pt x="146" y="345"/>
                    </a:lnTo>
                    <a:lnTo>
                      <a:pt x="145" y="350"/>
                    </a:lnTo>
                    <a:lnTo>
                      <a:pt x="143" y="356"/>
                    </a:lnTo>
                    <a:lnTo>
                      <a:pt x="138" y="360"/>
                    </a:lnTo>
                    <a:lnTo>
                      <a:pt x="133" y="365"/>
                    </a:lnTo>
                    <a:lnTo>
                      <a:pt x="127" y="363"/>
                    </a:lnTo>
                    <a:lnTo>
                      <a:pt x="122" y="359"/>
                    </a:lnTo>
                    <a:lnTo>
                      <a:pt x="119" y="356"/>
                    </a:lnTo>
                    <a:lnTo>
                      <a:pt x="118" y="352"/>
                    </a:lnTo>
                    <a:lnTo>
                      <a:pt x="56" y="349"/>
                    </a:lnTo>
                    <a:lnTo>
                      <a:pt x="55" y="359"/>
                    </a:lnTo>
                    <a:lnTo>
                      <a:pt x="54" y="367"/>
                    </a:lnTo>
                    <a:lnTo>
                      <a:pt x="51" y="375"/>
                    </a:lnTo>
                    <a:lnTo>
                      <a:pt x="50" y="384"/>
                    </a:lnTo>
                    <a:lnTo>
                      <a:pt x="117" y="380"/>
                    </a:lnTo>
                    <a:lnTo>
                      <a:pt x="114" y="376"/>
                    </a:lnTo>
                    <a:lnTo>
                      <a:pt x="120" y="376"/>
                    </a:lnTo>
                    <a:lnTo>
                      <a:pt x="120" y="388"/>
                    </a:lnTo>
                    <a:lnTo>
                      <a:pt x="117" y="380"/>
                    </a:lnTo>
                    <a:lnTo>
                      <a:pt x="50" y="384"/>
                    </a:lnTo>
                    <a:lnTo>
                      <a:pt x="49" y="392"/>
                    </a:lnTo>
                    <a:lnTo>
                      <a:pt x="47" y="400"/>
                    </a:lnTo>
                    <a:lnTo>
                      <a:pt x="45" y="408"/>
                    </a:lnTo>
                    <a:lnTo>
                      <a:pt x="44" y="416"/>
                    </a:lnTo>
                    <a:lnTo>
                      <a:pt x="35" y="420"/>
                    </a:lnTo>
                    <a:lnTo>
                      <a:pt x="28" y="423"/>
                    </a:lnTo>
                    <a:lnTo>
                      <a:pt x="22" y="428"/>
                    </a:lnTo>
                    <a:lnTo>
                      <a:pt x="15" y="432"/>
                    </a:lnTo>
                    <a:lnTo>
                      <a:pt x="10" y="438"/>
                    </a:lnTo>
                    <a:lnTo>
                      <a:pt x="7" y="443"/>
                    </a:lnTo>
                    <a:lnTo>
                      <a:pt x="3" y="450"/>
                    </a:lnTo>
                    <a:lnTo>
                      <a:pt x="0" y="456"/>
                    </a:lnTo>
                    <a:lnTo>
                      <a:pt x="8" y="466"/>
                    </a:lnTo>
                    <a:lnTo>
                      <a:pt x="13" y="477"/>
                    </a:lnTo>
                    <a:lnTo>
                      <a:pt x="22" y="486"/>
                    </a:lnTo>
                    <a:lnTo>
                      <a:pt x="35" y="493"/>
                    </a:lnTo>
                    <a:lnTo>
                      <a:pt x="35" y="494"/>
                    </a:lnTo>
                    <a:lnTo>
                      <a:pt x="35" y="494"/>
                    </a:lnTo>
                    <a:lnTo>
                      <a:pt x="35" y="496"/>
                    </a:lnTo>
                    <a:lnTo>
                      <a:pt x="35" y="497"/>
                    </a:lnTo>
                    <a:lnTo>
                      <a:pt x="209" y="497"/>
                    </a:lnTo>
                    <a:lnTo>
                      <a:pt x="224" y="484"/>
                    </a:lnTo>
                    <a:lnTo>
                      <a:pt x="230" y="467"/>
                    </a:lnTo>
                    <a:lnTo>
                      <a:pt x="233" y="448"/>
                    </a:lnTo>
                    <a:lnTo>
                      <a:pt x="235" y="430"/>
                    </a:lnTo>
                    <a:close/>
                  </a:path>
                </a:pathLst>
              </a:custGeom>
              <a:solidFill>
                <a:srgbClr val="808080">
                  <a:lumMod val="40000"/>
                  <a:lumOff val="60000"/>
                </a:srgbClr>
              </a:solidFill>
              <a:ln w="9525">
                <a:solidFill>
                  <a:srgbClr val="808080">
                    <a:lumMod val="20000"/>
                    <a:lumOff val="80000"/>
                  </a:srgbClr>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62" name="Freeform 13">
                <a:extLst>
                  <a:ext uri="{FF2B5EF4-FFF2-40B4-BE49-F238E27FC236}">
                    <a16:creationId xmlns:a16="http://schemas.microsoft.com/office/drawing/2014/main" id="{E0721522-3911-4A22-A69C-51D676137AE5}"/>
                  </a:ext>
                </a:extLst>
              </p:cNvPr>
              <p:cNvSpPr>
                <a:spLocks/>
              </p:cNvSpPr>
              <p:nvPr/>
            </p:nvSpPr>
            <p:spPr bwMode="auto">
              <a:xfrm>
                <a:off x="3217863" y="4384675"/>
                <a:ext cx="274638" cy="30163"/>
              </a:xfrm>
              <a:custGeom>
                <a:avLst/>
                <a:gdLst/>
                <a:ahLst/>
                <a:cxnLst>
                  <a:cxn ang="0">
                    <a:pos x="173" y="19"/>
                  </a:cxn>
                  <a:cxn ang="0">
                    <a:pos x="152" y="18"/>
                  </a:cxn>
                  <a:cxn ang="0">
                    <a:pos x="131" y="17"/>
                  </a:cxn>
                  <a:cxn ang="0">
                    <a:pos x="109" y="16"/>
                  </a:cxn>
                  <a:cxn ang="0">
                    <a:pos x="87" y="15"/>
                  </a:cxn>
                  <a:cxn ang="0">
                    <a:pos x="64" y="14"/>
                  </a:cxn>
                  <a:cxn ang="0">
                    <a:pos x="42" y="14"/>
                  </a:cxn>
                  <a:cxn ang="0">
                    <a:pos x="21" y="15"/>
                  </a:cxn>
                  <a:cxn ang="0">
                    <a:pos x="0" y="17"/>
                  </a:cxn>
                  <a:cxn ang="0">
                    <a:pos x="4" y="10"/>
                  </a:cxn>
                  <a:cxn ang="0">
                    <a:pos x="10" y="6"/>
                  </a:cxn>
                  <a:cxn ang="0">
                    <a:pos x="19" y="5"/>
                  </a:cxn>
                  <a:cxn ang="0">
                    <a:pos x="28" y="4"/>
                  </a:cxn>
                  <a:cxn ang="0">
                    <a:pos x="38" y="5"/>
                  </a:cxn>
                  <a:cxn ang="0">
                    <a:pos x="49" y="4"/>
                  </a:cxn>
                  <a:cxn ang="0">
                    <a:pos x="61" y="3"/>
                  </a:cxn>
                  <a:cxn ang="0">
                    <a:pos x="69" y="0"/>
                  </a:cxn>
                  <a:cxn ang="0">
                    <a:pos x="85" y="1"/>
                  </a:cxn>
                  <a:cxn ang="0">
                    <a:pos x="100" y="1"/>
                  </a:cxn>
                  <a:cxn ang="0">
                    <a:pos x="115" y="1"/>
                  </a:cxn>
                  <a:cxn ang="0">
                    <a:pos x="129" y="1"/>
                  </a:cxn>
                  <a:cxn ang="0">
                    <a:pos x="141" y="2"/>
                  </a:cxn>
                  <a:cxn ang="0">
                    <a:pos x="153" y="5"/>
                  </a:cxn>
                  <a:cxn ang="0">
                    <a:pos x="164" y="10"/>
                  </a:cxn>
                  <a:cxn ang="0">
                    <a:pos x="173" y="19"/>
                  </a:cxn>
                </a:cxnLst>
                <a:rect l="0" t="0" r="r" b="b"/>
                <a:pathLst>
                  <a:path w="173" h="19">
                    <a:moveTo>
                      <a:pt x="173" y="19"/>
                    </a:moveTo>
                    <a:lnTo>
                      <a:pt x="152" y="18"/>
                    </a:lnTo>
                    <a:lnTo>
                      <a:pt x="131" y="17"/>
                    </a:lnTo>
                    <a:lnTo>
                      <a:pt x="109" y="16"/>
                    </a:lnTo>
                    <a:lnTo>
                      <a:pt x="87" y="15"/>
                    </a:lnTo>
                    <a:lnTo>
                      <a:pt x="64" y="14"/>
                    </a:lnTo>
                    <a:lnTo>
                      <a:pt x="42" y="14"/>
                    </a:lnTo>
                    <a:lnTo>
                      <a:pt x="21" y="15"/>
                    </a:lnTo>
                    <a:lnTo>
                      <a:pt x="0" y="17"/>
                    </a:lnTo>
                    <a:lnTo>
                      <a:pt x="4" y="10"/>
                    </a:lnTo>
                    <a:lnTo>
                      <a:pt x="10" y="6"/>
                    </a:lnTo>
                    <a:lnTo>
                      <a:pt x="19" y="5"/>
                    </a:lnTo>
                    <a:lnTo>
                      <a:pt x="28" y="4"/>
                    </a:lnTo>
                    <a:lnTo>
                      <a:pt x="38" y="5"/>
                    </a:lnTo>
                    <a:lnTo>
                      <a:pt x="49" y="4"/>
                    </a:lnTo>
                    <a:lnTo>
                      <a:pt x="61" y="3"/>
                    </a:lnTo>
                    <a:lnTo>
                      <a:pt x="69" y="0"/>
                    </a:lnTo>
                    <a:lnTo>
                      <a:pt x="85" y="1"/>
                    </a:lnTo>
                    <a:lnTo>
                      <a:pt x="100" y="1"/>
                    </a:lnTo>
                    <a:lnTo>
                      <a:pt x="115" y="1"/>
                    </a:lnTo>
                    <a:lnTo>
                      <a:pt x="129" y="1"/>
                    </a:lnTo>
                    <a:lnTo>
                      <a:pt x="141" y="2"/>
                    </a:lnTo>
                    <a:lnTo>
                      <a:pt x="153" y="5"/>
                    </a:lnTo>
                    <a:lnTo>
                      <a:pt x="164" y="10"/>
                    </a:lnTo>
                    <a:lnTo>
                      <a:pt x="173" y="19"/>
                    </a:lnTo>
                    <a:close/>
                  </a:path>
                </a:pathLst>
              </a:custGeom>
              <a:solidFill>
                <a:srgbClr val="808080">
                  <a:lumMod val="40000"/>
                  <a:lumOff val="60000"/>
                </a:srgbClr>
              </a:solidFill>
              <a:ln w="9525">
                <a:solidFill>
                  <a:srgbClr val="808080">
                    <a:lumMod val="20000"/>
                    <a:lumOff val="80000"/>
                  </a:srgbClr>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63" name="Freeform 14">
                <a:extLst>
                  <a:ext uri="{FF2B5EF4-FFF2-40B4-BE49-F238E27FC236}">
                    <a16:creationId xmlns:a16="http://schemas.microsoft.com/office/drawing/2014/main" id="{37011E67-C873-4FEC-94D1-5DC77CACD09F}"/>
                  </a:ext>
                </a:extLst>
              </p:cNvPr>
              <p:cNvSpPr>
                <a:spLocks/>
              </p:cNvSpPr>
              <p:nvPr/>
            </p:nvSpPr>
            <p:spPr bwMode="auto">
              <a:xfrm>
                <a:off x="3203575" y="4445000"/>
                <a:ext cx="260350" cy="26988"/>
              </a:xfrm>
              <a:custGeom>
                <a:avLst/>
                <a:gdLst/>
                <a:ahLst/>
                <a:cxnLst>
                  <a:cxn ang="0">
                    <a:pos x="164" y="10"/>
                  </a:cxn>
                  <a:cxn ang="0">
                    <a:pos x="154" y="15"/>
                  </a:cxn>
                  <a:cxn ang="0">
                    <a:pos x="143" y="17"/>
                  </a:cxn>
                  <a:cxn ang="0">
                    <a:pos x="130" y="17"/>
                  </a:cxn>
                  <a:cxn ang="0">
                    <a:pos x="118" y="15"/>
                  </a:cxn>
                  <a:cxn ang="0">
                    <a:pos x="104" y="14"/>
                  </a:cxn>
                  <a:cxn ang="0">
                    <a:pos x="91" y="12"/>
                  </a:cxn>
                  <a:cxn ang="0">
                    <a:pos x="78" y="10"/>
                  </a:cxn>
                  <a:cxn ang="0">
                    <a:pos x="66" y="10"/>
                  </a:cxn>
                  <a:cxn ang="0">
                    <a:pos x="56" y="10"/>
                  </a:cxn>
                  <a:cxn ang="0">
                    <a:pos x="47" y="11"/>
                  </a:cxn>
                  <a:cxn ang="0">
                    <a:pos x="37" y="14"/>
                  </a:cxn>
                  <a:cxn ang="0">
                    <a:pos x="29" y="15"/>
                  </a:cxn>
                  <a:cxn ang="0">
                    <a:pos x="20" y="16"/>
                  </a:cxn>
                  <a:cxn ang="0">
                    <a:pos x="13" y="16"/>
                  </a:cxn>
                  <a:cxn ang="0">
                    <a:pos x="5" y="14"/>
                  </a:cxn>
                  <a:cxn ang="0">
                    <a:pos x="0" y="7"/>
                  </a:cxn>
                  <a:cxn ang="0">
                    <a:pos x="21" y="4"/>
                  </a:cxn>
                  <a:cxn ang="0">
                    <a:pos x="42" y="3"/>
                  </a:cxn>
                  <a:cxn ang="0">
                    <a:pos x="62" y="1"/>
                  </a:cxn>
                  <a:cxn ang="0">
                    <a:pos x="83" y="0"/>
                  </a:cxn>
                  <a:cxn ang="0">
                    <a:pos x="103" y="1"/>
                  </a:cxn>
                  <a:cxn ang="0">
                    <a:pos x="123" y="3"/>
                  </a:cxn>
                  <a:cxn ang="0">
                    <a:pos x="144" y="5"/>
                  </a:cxn>
                  <a:cxn ang="0">
                    <a:pos x="164" y="10"/>
                  </a:cxn>
                </a:cxnLst>
                <a:rect l="0" t="0" r="r" b="b"/>
                <a:pathLst>
                  <a:path w="164" h="17">
                    <a:moveTo>
                      <a:pt x="164" y="10"/>
                    </a:moveTo>
                    <a:lnTo>
                      <a:pt x="154" y="15"/>
                    </a:lnTo>
                    <a:lnTo>
                      <a:pt x="143" y="17"/>
                    </a:lnTo>
                    <a:lnTo>
                      <a:pt x="130" y="17"/>
                    </a:lnTo>
                    <a:lnTo>
                      <a:pt x="118" y="15"/>
                    </a:lnTo>
                    <a:lnTo>
                      <a:pt x="104" y="14"/>
                    </a:lnTo>
                    <a:lnTo>
                      <a:pt x="91" y="12"/>
                    </a:lnTo>
                    <a:lnTo>
                      <a:pt x="78" y="10"/>
                    </a:lnTo>
                    <a:lnTo>
                      <a:pt x="66" y="10"/>
                    </a:lnTo>
                    <a:lnTo>
                      <a:pt x="56" y="10"/>
                    </a:lnTo>
                    <a:lnTo>
                      <a:pt x="47" y="11"/>
                    </a:lnTo>
                    <a:lnTo>
                      <a:pt x="37" y="14"/>
                    </a:lnTo>
                    <a:lnTo>
                      <a:pt x="29" y="15"/>
                    </a:lnTo>
                    <a:lnTo>
                      <a:pt x="20" y="16"/>
                    </a:lnTo>
                    <a:lnTo>
                      <a:pt x="13" y="16"/>
                    </a:lnTo>
                    <a:lnTo>
                      <a:pt x="5" y="14"/>
                    </a:lnTo>
                    <a:lnTo>
                      <a:pt x="0" y="7"/>
                    </a:lnTo>
                    <a:lnTo>
                      <a:pt x="21" y="4"/>
                    </a:lnTo>
                    <a:lnTo>
                      <a:pt x="42" y="3"/>
                    </a:lnTo>
                    <a:lnTo>
                      <a:pt x="62" y="1"/>
                    </a:lnTo>
                    <a:lnTo>
                      <a:pt x="83" y="0"/>
                    </a:lnTo>
                    <a:lnTo>
                      <a:pt x="103" y="1"/>
                    </a:lnTo>
                    <a:lnTo>
                      <a:pt x="123" y="3"/>
                    </a:lnTo>
                    <a:lnTo>
                      <a:pt x="144" y="5"/>
                    </a:lnTo>
                    <a:lnTo>
                      <a:pt x="164" y="10"/>
                    </a:lnTo>
                    <a:close/>
                  </a:path>
                </a:pathLst>
              </a:custGeom>
              <a:solidFill>
                <a:srgbClr val="808080">
                  <a:lumMod val="40000"/>
                  <a:lumOff val="60000"/>
                </a:srgbClr>
              </a:solidFill>
              <a:ln w="9525">
                <a:solidFill>
                  <a:srgbClr val="808080">
                    <a:lumMod val="20000"/>
                    <a:lumOff val="80000"/>
                  </a:srgbClr>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grpSp>
        <p:sp>
          <p:nvSpPr>
            <p:cNvPr id="351" name="円/楕円 115">
              <a:extLst>
                <a:ext uri="{FF2B5EF4-FFF2-40B4-BE49-F238E27FC236}">
                  <a16:creationId xmlns:a16="http://schemas.microsoft.com/office/drawing/2014/main" id="{C6279EBB-68E8-4B57-9743-D0D4C1D3BA1D}"/>
                </a:ext>
              </a:extLst>
            </p:cNvPr>
            <p:cNvSpPr/>
            <p:nvPr/>
          </p:nvSpPr>
          <p:spPr>
            <a:xfrm>
              <a:off x="4477625" y="1333264"/>
              <a:ext cx="150444" cy="150444"/>
            </a:xfrm>
            <a:prstGeom prst="ellipse">
              <a:avLst/>
            </a:prstGeom>
            <a:solidFill>
              <a:srgbClr val="2A4C7A"/>
            </a:solidFill>
            <a:ln w="3175" cap="flat" cmpd="sng" algn="ctr">
              <a:solidFill>
                <a:srgbClr val="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en-US" altLang="ja-JP" sz="1050" b="1"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rPr>
                <a:t>3</a:t>
              </a:r>
              <a:endParaRPr kumimoji="1" lang="ja-JP" altLang="en-US" sz="1050" b="1"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352" name="正方形/長方形 351">
              <a:extLst>
                <a:ext uri="{FF2B5EF4-FFF2-40B4-BE49-F238E27FC236}">
                  <a16:creationId xmlns:a16="http://schemas.microsoft.com/office/drawing/2014/main" id="{5304FE7B-D41D-4D19-BEE6-DA6F4D075C54}"/>
                </a:ext>
              </a:extLst>
            </p:cNvPr>
            <p:cNvSpPr/>
            <p:nvPr/>
          </p:nvSpPr>
          <p:spPr>
            <a:xfrm>
              <a:off x="4598590" y="1352600"/>
              <a:ext cx="280558" cy="127232"/>
            </a:xfrm>
            <a:prstGeom prst="rect">
              <a:avLst/>
            </a:prstGeom>
            <a:noFill/>
            <a:ln w="25400" cap="flat" cmpd="sng" algn="ctr">
              <a:noFill/>
              <a:prstDash val="solid"/>
            </a:ln>
            <a:effectLst/>
          </p:spPr>
          <p:txBody>
            <a:bodyPr lIns="0" rIns="0"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700" b="0" i="0" u="none" strike="noStrike" kern="0" cap="none" spc="0" normalizeH="0" baseline="0" noProof="0">
                  <a:ln>
                    <a:noFill/>
                  </a:ln>
                  <a:solidFill>
                    <a:srgbClr val="002060"/>
                  </a:solidFill>
                  <a:effectLst/>
                  <a:uLnTx/>
                  <a:uFillTx/>
                  <a:latin typeface="Meiryo UI" panose="020B0604030504040204" pitchFamily="50" charset="-128"/>
                  <a:ea typeface="Meiryo UI" panose="020B0604030504040204" pitchFamily="50" charset="-128"/>
                </a:rPr>
                <a:t>出口</a:t>
              </a:r>
            </a:p>
          </p:txBody>
        </p:sp>
        <p:sp>
          <p:nvSpPr>
            <p:cNvPr id="353" name="円/楕円 117">
              <a:extLst>
                <a:ext uri="{FF2B5EF4-FFF2-40B4-BE49-F238E27FC236}">
                  <a16:creationId xmlns:a16="http://schemas.microsoft.com/office/drawing/2014/main" id="{4DAE4073-FFC3-43F6-A351-3963DF0812AE}"/>
                </a:ext>
              </a:extLst>
            </p:cNvPr>
            <p:cNvSpPr/>
            <p:nvPr/>
          </p:nvSpPr>
          <p:spPr>
            <a:xfrm>
              <a:off x="4077971" y="1508914"/>
              <a:ext cx="150444" cy="150444"/>
            </a:xfrm>
            <a:prstGeom prst="ellipse">
              <a:avLst/>
            </a:prstGeom>
            <a:solidFill>
              <a:srgbClr val="2A4C7A"/>
            </a:solidFill>
            <a:ln w="3175" cap="flat" cmpd="sng" algn="ctr">
              <a:solidFill>
                <a:srgbClr val="FFFFFF"/>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en-US" altLang="ja-JP" sz="1050" b="1"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rPr>
                <a:t>2</a:t>
              </a:r>
              <a:endParaRPr kumimoji="1" lang="ja-JP" altLang="en-US" sz="1050" b="1"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354" name="正方形/長方形 353">
              <a:extLst>
                <a:ext uri="{FF2B5EF4-FFF2-40B4-BE49-F238E27FC236}">
                  <a16:creationId xmlns:a16="http://schemas.microsoft.com/office/drawing/2014/main" id="{A4F29624-515B-415A-8F27-0FE7C596D103}"/>
                </a:ext>
              </a:extLst>
            </p:cNvPr>
            <p:cNvSpPr/>
            <p:nvPr/>
          </p:nvSpPr>
          <p:spPr>
            <a:xfrm>
              <a:off x="3833680" y="1521412"/>
              <a:ext cx="280558" cy="127232"/>
            </a:xfrm>
            <a:prstGeom prst="rect">
              <a:avLst/>
            </a:prstGeom>
            <a:noFill/>
            <a:ln w="25400" cap="flat" cmpd="sng" algn="ctr">
              <a:noFill/>
              <a:prstDash val="solid"/>
            </a:ln>
            <a:effectLst/>
          </p:spPr>
          <p:txBody>
            <a:bodyPr lIns="0" rIns="0"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700" b="0" i="0" u="none" strike="noStrike" kern="0" cap="none" spc="0" normalizeH="0" baseline="0" noProof="0">
                  <a:ln>
                    <a:noFill/>
                  </a:ln>
                  <a:solidFill>
                    <a:srgbClr val="002060"/>
                  </a:solidFill>
                  <a:effectLst/>
                  <a:uLnTx/>
                  <a:uFillTx/>
                  <a:latin typeface="Meiryo UI" panose="020B0604030504040204" pitchFamily="50" charset="-128"/>
                  <a:ea typeface="Meiryo UI" panose="020B0604030504040204" pitchFamily="50" charset="-128"/>
                </a:rPr>
                <a:t>出口</a:t>
              </a:r>
            </a:p>
          </p:txBody>
        </p:sp>
        <p:sp>
          <p:nvSpPr>
            <p:cNvPr id="345" name="正方形/長方形 344">
              <a:extLst>
                <a:ext uri="{FF2B5EF4-FFF2-40B4-BE49-F238E27FC236}">
                  <a16:creationId xmlns:a16="http://schemas.microsoft.com/office/drawing/2014/main" id="{B29EF6E4-E624-45A7-8931-15EB6D10FF92}"/>
                </a:ext>
              </a:extLst>
            </p:cNvPr>
            <p:cNvSpPr/>
            <p:nvPr/>
          </p:nvSpPr>
          <p:spPr bwMode="auto">
            <a:xfrm>
              <a:off x="3394769" y="879267"/>
              <a:ext cx="3162300" cy="1762125"/>
            </a:xfrm>
            <a:prstGeom prst="rect">
              <a:avLst/>
            </a:prstGeom>
            <a:noFill/>
            <a:ln w="12700" cap="flat" cmpd="sng" algn="ctr">
              <a:solidFill>
                <a:srgbClr val="80808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grpSp>
      <p:grpSp>
        <p:nvGrpSpPr>
          <p:cNvPr id="2" name="グループ化 1">
            <a:extLst>
              <a:ext uri="{FF2B5EF4-FFF2-40B4-BE49-F238E27FC236}">
                <a16:creationId xmlns:a16="http://schemas.microsoft.com/office/drawing/2014/main" id="{7F57A36F-1FB1-72A2-DFBB-84421347E1AC}"/>
              </a:ext>
            </a:extLst>
          </p:cNvPr>
          <p:cNvGrpSpPr/>
          <p:nvPr/>
        </p:nvGrpSpPr>
        <p:grpSpPr>
          <a:xfrm>
            <a:off x="97628" y="2780323"/>
            <a:ext cx="6615112" cy="2349501"/>
            <a:chOff x="96838" y="508000"/>
            <a:chExt cx="6615112" cy="2349501"/>
          </a:xfrm>
        </p:grpSpPr>
        <p:sp>
          <p:nvSpPr>
            <p:cNvPr id="3" name="正方形/長方形 2">
              <a:extLst>
                <a:ext uri="{FF2B5EF4-FFF2-40B4-BE49-F238E27FC236}">
                  <a16:creationId xmlns:a16="http://schemas.microsoft.com/office/drawing/2014/main" id="{6573C8D3-6FA9-FB28-EB18-B8AEBA3CDE46}"/>
                </a:ext>
              </a:extLst>
            </p:cNvPr>
            <p:cNvSpPr/>
            <p:nvPr/>
          </p:nvSpPr>
          <p:spPr bwMode="auto">
            <a:xfrm>
              <a:off x="96838" y="635695"/>
              <a:ext cx="6615112" cy="2221806"/>
            </a:xfrm>
            <a:prstGeom prst="rect">
              <a:avLst/>
            </a:prstGeom>
            <a:solidFill>
              <a:schemeClr val="bg1">
                <a:lumMod val="85000"/>
              </a:schemeClr>
            </a:solid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4" name="AutoShape 76">
              <a:extLst>
                <a:ext uri="{FF2B5EF4-FFF2-40B4-BE49-F238E27FC236}">
                  <a16:creationId xmlns:a16="http://schemas.microsoft.com/office/drawing/2014/main" id="{9416A998-CC1D-D9E9-F857-9C6E53A895B9}"/>
                </a:ext>
              </a:extLst>
            </p:cNvPr>
            <p:cNvSpPr>
              <a:spLocks noChangeArrowheads="1"/>
            </p:cNvSpPr>
            <p:nvPr/>
          </p:nvSpPr>
          <p:spPr bwMode="gray">
            <a:xfrm>
              <a:off x="114299" y="508000"/>
              <a:ext cx="1714123" cy="278508"/>
            </a:xfrm>
            <a:prstGeom prst="roundRect">
              <a:avLst>
                <a:gd name="adj" fmla="val 50000"/>
              </a:avLst>
            </a:prstGeom>
            <a:solidFill>
              <a:srgbClr val="5A5A5A"/>
            </a:solidFill>
            <a:ln w="9525">
              <a:noFill/>
              <a:round/>
              <a:headEnd/>
              <a:tailEnd/>
            </a:ln>
          </p:spPr>
          <p:txBody>
            <a:bodyPr lIns="72000" tIns="47659" rIns="72000" bIns="47659" anchor="ctr"/>
            <a:lstStyle/>
            <a:p>
              <a:pPr marL="0" marR="0" lvl="3" indent="0" algn="ctr" defTabSz="914400" eaLnBrk="0" fontAlgn="base" latinLnBrk="0" hangingPunct="0">
                <a:lnSpc>
                  <a:spcPct val="100000"/>
                </a:lnSpc>
                <a:spcBef>
                  <a:spcPct val="0"/>
                </a:spcBef>
                <a:spcAft>
                  <a:spcPct val="0"/>
                </a:spcAft>
                <a:buClr>
                  <a:srgbClr val="808080"/>
                </a:buClr>
                <a:buSzTx/>
                <a:buFontTx/>
                <a:buNone/>
                <a:tabLst/>
                <a:defRPr/>
              </a:pPr>
              <a:r>
                <a:rPr kumimoji="0" lang="ja-JP" altLang="en-US" sz="1400" b="1"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Arial" charset="0"/>
                </a:rPr>
                <a:t>大 阪 会 場</a:t>
              </a:r>
            </a:p>
          </p:txBody>
        </p:sp>
        <p:sp>
          <p:nvSpPr>
            <p:cNvPr id="5" name="テキスト ボックス 51">
              <a:extLst>
                <a:ext uri="{FF2B5EF4-FFF2-40B4-BE49-F238E27FC236}">
                  <a16:creationId xmlns:a16="http://schemas.microsoft.com/office/drawing/2014/main" id="{7A11F19E-1CB2-290D-78BB-67DA1B6F5502}"/>
                </a:ext>
              </a:extLst>
            </p:cNvPr>
            <p:cNvSpPr txBox="1">
              <a:spLocks noChangeArrowheads="1"/>
            </p:cNvSpPr>
            <p:nvPr/>
          </p:nvSpPr>
          <p:spPr bwMode="auto">
            <a:xfrm>
              <a:off x="265112" y="1824850"/>
              <a:ext cx="3093366" cy="976165"/>
            </a:xfrm>
            <a:prstGeom prst="rect">
              <a:avLst/>
            </a:prstGeom>
            <a:noFill/>
            <a:ln w="9525">
              <a:noFill/>
              <a:miter lim="800000"/>
              <a:headEnd/>
              <a:tailEnd/>
            </a:ln>
          </p:spPr>
          <p:txBody>
            <a:bodyPr wrap="square" lIns="0" tIns="0" rIns="0" bIns="0">
              <a:spAutoFit/>
            </a:bodyPr>
            <a:lstStyle/>
            <a:p>
              <a:pPr marL="0" marR="0" lvl="0" indent="0" defTabSz="914400" eaLnBrk="1" fontAlgn="base" latinLnBrk="0" hangingPunct="1">
                <a:lnSpc>
                  <a:spcPct val="110000"/>
                </a:lnSpc>
                <a:spcBef>
                  <a:spcPct val="0"/>
                </a:spcBef>
                <a:spcAft>
                  <a:spcPct val="0"/>
                </a:spcAft>
                <a:buClr>
                  <a:srgbClr val="808080"/>
                </a:buClr>
                <a:buSzTx/>
                <a:buFont typeface="Wingdings" pitchFamily="2" charset="2"/>
                <a:buNone/>
                <a:tabLst/>
                <a:defRPr/>
              </a:pPr>
              <a:r>
                <a:rPr kumimoji="1" lang="en-US" altLang="ja-JP" sz="11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a:t>
              </a:r>
              <a:r>
                <a:rPr kumimoji="1" lang="ja-JP" altLang="en-US" sz="11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アクセス</a:t>
              </a:r>
              <a:r>
                <a:rPr kumimoji="1" lang="en-US" altLang="ja-JP" sz="11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a:t>
              </a:r>
            </a:p>
            <a:p>
              <a:pPr marL="182563" marR="0" lvl="0" indent="-182563" defTabSz="914400" eaLnBrk="1" fontAlgn="base" latinLnBrk="0" hangingPunct="1">
                <a:lnSpc>
                  <a:spcPct val="100000"/>
                </a:lnSpc>
                <a:spcBef>
                  <a:spcPct val="0"/>
                </a:spcBef>
                <a:spcAft>
                  <a:spcPct val="0"/>
                </a:spcAft>
                <a:buClr>
                  <a:srgbClr val="808080"/>
                </a:buClr>
                <a:buSzTx/>
                <a:buFont typeface="Wingdings" pitchFamily="2" charset="2"/>
                <a:buChar char="l"/>
                <a:tabLst>
                  <a:tab pos="182563" algn="l"/>
                </a:tabLst>
                <a:defRPr/>
              </a:pPr>
              <a:r>
                <a:rPr kumimoji="1" lang="ja-JP" altLang="en-US"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J</a:t>
              </a:r>
              <a:r>
                <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R</a:t>
              </a:r>
              <a:r>
                <a:rPr kumimoji="1" lang="ja-JP"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大阪駅桜橋口より徒歩6分　</a:t>
              </a:r>
            </a:p>
            <a:p>
              <a:pPr marL="182563" marR="0" lvl="0" indent="-182563" defTabSz="914400" eaLnBrk="1" fontAlgn="base" latinLnBrk="0" hangingPunct="1">
                <a:lnSpc>
                  <a:spcPct val="100000"/>
                </a:lnSpc>
                <a:spcBef>
                  <a:spcPts val="100"/>
                </a:spcBef>
                <a:spcAft>
                  <a:spcPct val="0"/>
                </a:spcAft>
                <a:buClr>
                  <a:srgbClr val="808080"/>
                </a:buClr>
                <a:buSzTx/>
                <a:buFont typeface="Wingdings" pitchFamily="2" charset="2"/>
                <a:buChar char="l"/>
                <a:tabLst>
                  <a:tab pos="182563" algn="l"/>
                </a:tabLst>
                <a:defRPr/>
              </a:pPr>
              <a:r>
                <a:rPr kumimoji="1" lang="ja-JP"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阪神梅田駅西改札より徒歩5分</a:t>
              </a:r>
            </a:p>
            <a:p>
              <a:pPr marL="182563" marR="0" lvl="0" indent="-182563" defTabSz="914400" eaLnBrk="1" fontAlgn="base" latinLnBrk="0" hangingPunct="1">
                <a:lnSpc>
                  <a:spcPct val="100000"/>
                </a:lnSpc>
                <a:spcBef>
                  <a:spcPts val="100"/>
                </a:spcBef>
                <a:spcAft>
                  <a:spcPct val="0"/>
                </a:spcAft>
                <a:buClr>
                  <a:srgbClr val="808080"/>
                </a:buClr>
                <a:buSzTx/>
                <a:buFont typeface="Wingdings" pitchFamily="2" charset="2"/>
                <a:buChar char="l"/>
                <a:tabLst>
                  <a:tab pos="182563" algn="l"/>
                </a:tabLst>
                <a:defRPr/>
              </a:pPr>
              <a:r>
                <a:rPr kumimoji="1" lang="ja-JP"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地下鉄四ツ橋線西梅田駅北改札より5分</a:t>
              </a:r>
            </a:p>
            <a:p>
              <a:pPr marL="182563" marR="0" lvl="0" indent="-182563" defTabSz="914400" eaLnBrk="1" fontAlgn="base" latinLnBrk="0" hangingPunct="1">
                <a:lnSpc>
                  <a:spcPct val="100000"/>
                </a:lnSpc>
                <a:spcBef>
                  <a:spcPts val="100"/>
                </a:spcBef>
                <a:spcAft>
                  <a:spcPct val="0"/>
                </a:spcAft>
                <a:buClr>
                  <a:srgbClr val="808080"/>
                </a:buClr>
                <a:buSzTx/>
                <a:buFont typeface="Wingdings" pitchFamily="2" charset="2"/>
                <a:buChar char="l"/>
                <a:tabLst>
                  <a:tab pos="182563" algn="l"/>
                </a:tabLst>
                <a:defRPr/>
              </a:pPr>
              <a:r>
                <a:rPr kumimoji="1" lang="ja-JP"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地下鉄御堂筋線梅田駅南改札より8分</a:t>
              </a:r>
              <a:endParaRPr kumimoji="1" lang="en-US" altLang="ja-JP" sz="10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182563" marR="0" lvl="0" indent="-182563" defTabSz="914400" eaLnBrk="1" fontAlgn="base" latinLnBrk="0" hangingPunct="1">
                <a:lnSpc>
                  <a:spcPct val="100000"/>
                </a:lnSpc>
                <a:spcBef>
                  <a:spcPts val="100"/>
                </a:spcBef>
                <a:spcAft>
                  <a:spcPct val="0"/>
                </a:spcAft>
                <a:buClr>
                  <a:srgbClr val="808080"/>
                </a:buClr>
                <a:buSzTx/>
                <a:buFontTx/>
                <a:buNone/>
                <a:tabLst>
                  <a:tab pos="182563" algn="l"/>
                </a:tabLst>
                <a:defRPr/>
              </a:pP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a:t>
              </a:r>
              <a:r>
                <a:rPr kumimoji="1" lang="en-US" altLang="ja-JP"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	</a:t>
              </a:r>
              <a:r>
                <a:rPr kumimoji="1" lang="ja-JP" altLang="ja-JP"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ハービス</a:t>
              </a: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O</a:t>
              </a:r>
              <a:r>
                <a:rPr kumimoji="1" lang="en-US" altLang="ja-JP"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SAKA</a:t>
              </a:r>
              <a:r>
                <a:rPr kumimoji="1" lang="ja-JP" altLang="ja-JP"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オフィスタワー専用エレベーターでお越しください</a:t>
              </a:r>
              <a:endPar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7" name="テキスト ボックス 51">
              <a:extLst>
                <a:ext uri="{FF2B5EF4-FFF2-40B4-BE49-F238E27FC236}">
                  <a16:creationId xmlns:a16="http://schemas.microsoft.com/office/drawing/2014/main" id="{32E870F8-5E9F-6E8C-E93F-FA7DFA9219A6}"/>
                </a:ext>
              </a:extLst>
            </p:cNvPr>
            <p:cNvSpPr txBox="1">
              <a:spLocks noChangeArrowheads="1"/>
            </p:cNvSpPr>
            <p:nvPr/>
          </p:nvSpPr>
          <p:spPr bwMode="auto">
            <a:xfrm>
              <a:off x="265112" y="910989"/>
              <a:ext cx="3093367" cy="861774"/>
            </a:xfrm>
            <a:prstGeom prst="rect">
              <a:avLst/>
            </a:prstGeom>
            <a:noFill/>
            <a:ln w="9525">
              <a:noFill/>
              <a:miter lim="800000"/>
              <a:headEnd/>
              <a:tailEnd/>
            </a:ln>
          </p:spPr>
          <p:txBody>
            <a:bodyPr wrap="square" lIns="0" tIns="0" bIns="0">
              <a:spAutoFit/>
            </a:bodyPr>
            <a:lstStyle/>
            <a:p>
              <a:pPr marL="0" marR="0" lvl="0" indent="0" defTabSz="914400" eaLnBrk="1" fontAlgn="base" latinLnBrk="0" hangingPunct="1">
                <a:spcBef>
                  <a:spcPts val="600"/>
                </a:spcBef>
                <a:spcAft>
                  <a:spcPct val="0"/>
                </a:spcAft>
                <a:buClrTx/>
                <a:buSzTx/>
                <a:buFontTx/>
                <a:buNone/>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三菱</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UFJ</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リサーチ＆コンサルティング </a:t>
              </a:r>
              <a:b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大阪セミナールーム</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defTabSz="914400" eaLnBrk="1" fontAlgn="base" latinLnBrk="0" hangingPunct="1">
                <a:spcBef>
                  <a:spcPts val="600"/>
                </a:spcBef>
                <a:spcAft>
                  <a:spcPct val="0"/>
                </a:spcAft>
                <a:buClrTx/>
                <a:buSzTx/>
                <a:buFontTx/>
                <a:buNone/>
                <a:tabLst/>
                <a:defRPr/>
              </a:pP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ハービス</a:t>
              </a:r>
              <a:r>
                <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OSAKA 19</a:t>
              </a:r>
              <a:r>
                <a:rPr kumimoji="1" lang="ja-JP" altLang="en-US"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階</a:t>
              </a:r>
              <a:endParaRPr kumimoji="1" lang="en-US" altLang="ja-JP" sz="12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endParaRPr>
            </a:p>
            <a:p>
              <a:pPr marL="0" marR="0" lvl="0" indent="0" defTabSz="914400" eaLnBrk="1" fontAlgn="base" latinLnBrk="0" hangingPunct="1">
                <a:spcBef>
                  <a:spcPts val="0"/>
                </a:spcBef>
                <a:spcAft>
                  <a:spcPct val="0"/>
                </a:spcAft>
                <a:buClrTx/>
                <a:buSzTx/>
                <a:buFontTx/>
                <a:buNone/>
                <a:tabLst/>
                <a:defRPr/>
              </a:pPr>
              <a:r>
                <a:rPr kumimoji="1" lang="ja-JP" altLang="en-US" sz="1100" kern="0">
                  <a:solidFill>
                    <a:srgbClr val="000000"/>
                  </a:solidFill>
                  <a:latin typeface="Meiryo UI" panose="020B0604030504040204" pitchFamily="50" charset="-128"/>
                  <a:ea typeface="Meiryo UI" panose="020B0604030504040204" pitchFamily="50" charset="-128"/>
                  <a:cs typeface="Arial" charset="0"/>
                </a:rPr>
                <a:t>大阪市北区梅田</a:t>
              </a:r>
              <a:r>
                <a:rPr kumimoji="1" lang="en-US" altLang="ja-JP" sz="1100" kern="0">
                  <a:solidFill>
                    <a:srgbClr val="000000"/>
                  </a:solidFill>
                  <a:latin typeface="Meiryo UI" panose="020B0604030504040204" pitchFamily="50" charset="-128"/>
                  <a:ea typeface="Meiryo UI" panose="020B0604030504040204" pitchFamily="50" charset="-128"/>
                  <a:cs typeface="Arial" charset="0"/>
                </a:rPr>
                <a:t>2-5-25</a:t>
              </a:r>
              <a:endParaRPr kumimoji="1" lang="ja-JP" altLang="en-US" sz="1100" kern="0">
                <a:solidFill>
                  <a:srgbClr val="000000"/>
                </a:solidFill>
                <a:latin typeface="Meiryo UI" panose="020B0604030504040204" pitchFamily="50" charset="-128"/>
                <a:ea typeface="Meiryo UI" panose="020B0604030504040204" pitchFamily="50" charset="-128"/>
                <a:cs typeface="Arial" charset="0"/>
              </a:endParaRPr>
            </a:p>
          </p:txBody>
        </p:sp>
        <p:grpSp>
          <p:nvGrpSpPr>
            <p:cNvPr id="8" name="グループ化 67">
              <a:extLst>
                <a:ext uri="{FF2B5EF4-FFF2-40B4-BE49-F238E27FC236}">
                  <a16:creationId xmlns:a16="http://schemas.microsoft.com/office/drawing/2014/main" id="{2CFE0A56-7A72-C5E3-FB15-3A762225148C}"/>
                </a:ext>
              </a:extLst>
            </p:cNvPr>
            <p:cNvGrpSpPr/>
            <p:nvPr/>
          </p:nvGrpSpPr>
          <p:grpSpPr>
            <a:xfrm>
              <a:off x="3315407" y="824720"/>
              <a:ext cx="3298764" cy="1845694"/>
              <a:chOff x="3475369" y="1997100"/>
              <a:chExt cx="3298764" cy="1845694"/>
            </a:xfrm>
          </p:grpSpPr>
          <p:sp>
            <p:nvSpPr>
              <p:cNvPr id="9" name="正方形/長方形 8">
                <a:extLst>
                  <a:ext uri="{FF2B5EF4-FFF2-40B4-BE49-F238E27FC236}">
                    <a16:creationId xmlns:a16="http://schemas.microsoft.com/office/drawing/2014/main" id="{0F871BA5-6AA3-6F3D-F561-D1F491BA8F1B}"/>
                  </a:ext>
                </a:extLst>
              </p:cNvPr>
              <p:cNvSpPr/>
              <p:nvPr/>
            </p:nvSpPr>
            <p:spPr>
              <a:xfrm>
                <a:off x="3518308" y="1997100"/>
                <a:ext cx="3246099" cy="1820068"/>
              </a:xfrm>
              <a:prstGeom prst="rect">
                <a:avLst/>
              </a:prstGeom>
              <a:solidFill>
                <a:srgbClr val="FFFFFF"/>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cxnSp>
            <p:nvCxnSpPr>
              <p:cNvPr id="10" name="直線コネクタ 9">
                <a:extLst>
                  <a:ext uri="{FF2B5EF4-FFF2-40B4-BE49-F238E27FC236}">
                    <a16:creationId xmlns:a16="http://schemas.microsoft.com/office/drawing/2014/main" id="{5F1E0AF4-0BA0-FBC9-EA97-342860E1F669}"/>
                  </a:ext>
                </a:extLst>
              </p:cNvPr>
              <p:cNvCxnSpPr/>
              <p:nvPr/>
            </p:nvCxnSpPr>
            <p:spPr>
              <a:xfrm flipH="1">
                <a:off x="3500769" y="2476408"/>
                <a:ext cx="163603" cy="775836"/>
              </a:xfrm>
              <a:prstGeom prst="line">
                <a:avLst/>
              </a:prstGeom>
              <a:noFill/>
              <a:ln w="76200" cap="flat" cmpd="sng" algn="ctr">
                <a:solidFill>
                  <a:srgbClr val="808080">
                    <a:lumMod val="40000"/>
                    <a:lumOff val="60000"/>
                  </a:srgbClr>
                </a:solidFill>
                <a:prstDash val="solid"/>
              </a:ln>
              <a:effectLst/>
            </p:spPr>
          </p:cxnSp>
          <p:cxnSp>
            <p:nvCxnSpPr>
              <p:cNvPr id="11" name="直線コネクタ 10">
                <a:extLst>
                  <a:ext uri="{FF2B5EF4-FFF2-40B4-BE49-F238E27FC236}">
                    <a16:creationId xmlns:a16="http://schemas.microsoft.com/office/drawing/2014/main" id="{2B41F1A0-1BCF-E1AA-1E33-9BE478003ABF}"/>
                  </a:ext>
                </a:extLst>
              </p:cNvPr>
              <p:cNvCxnSpPr/>
              <p:nvPr/>
            </p:nvCxnSpPr>
            <p:spPr>
              <a:xfrm flipH="1">
                <a:off x="3572411" y="2852194"/>
                <a:ext cx="2855708" cy="0"/>
              </a:xfrm>
              <a:prstGeom prst="line">
                <a:avLst/>
              </a:prstGeom>
              <a:noFill/>
              <a:ln w="114300" cap="flat" cmpd="sng" algn="ctr">
                <a:solidFill>
                  <a:srgbClr val="808080">
                    <a:lumMod val="40000"/>
                    <a:lumOff val="60000"/>
                  </a:srgbClr>
                </a:solidFill>
                <a:prstDash val="solid"/>
              </a:ln>
              <a:effectLst/>
            </p:spPr>
          </p:cxnSp>
          <p:sp>
            <p:nvSpPr>
              <p:cNvPr id="12" name="フリーフォーム 130">
                <a:extLst>
                  <a:ext uri="{FF2B5EF4-FFF2-40B4-BE49-F238E27FC236}">
                    <a16:creationId xmlns:a16="http://schemas.microsoft.com/office/drawing/2014/main" id="{3540186B-AC3E-010B-9258-0750854ADC86}"/>
                  </a:ext>
                </a:extLst>
              </p:cNvPr>
              <p:cNvSpPr/>
              <p:nvPr/>
            </p:nvSpPr>
            <p:spPr>
              <a:xfrm>
                <a:off x="3475369" y="2242594"/>
                <a:ext cx="774700" cy="476250"/>
              </a:xfrm>
              <a:custGeom>
                <a:avLst/>
                <a:gdLst>
                  <a:gd name="connsiteX0" fmla="*/ 825500 w 825500"/>
                  <a:gd name="connsiteY0" fmla="*/ 0 h 438150"/>
                  <a:gd name="connsiteX1" fmla="*/ 323850 w 825500"/>
                  <a:gd name="connsiteY1" fmla="*/ 190500 h 438150"/>
                  <a:gd name="connsiteX2" fmla="*/ 127000 w 825500"/>
                  <a:gd name="connsiteY2" fmla="*/ 438150 h 438150"/>
                  <a:gd name="connsiteX3" fmla="*/ 0 w 825500"/>
                  <a:gd name="connsiteY3" fmla="*/ 393700 h 438150"/>
                  <a:gd name="connsiteX0" fmla="*/ 825500 w 825500"/>
                  <a:gd name="connsiteY0" fmla="*/ 0 h 438150"/>
                  <a:gd name="connsiteX1" fmla="*/ 344793 w 825500"/>
                  <a:gd name="connsiteY1" fmla="*/ 176664 h 438150"/>
                  <a:gd name="connsiteX2" fmla="*/ 127000 w 825500"/>
                  <a:gd name="connsiteY2" fmla="*/ 438150 h 438150"/>
                  <a:gd name="connsiteX3" fmla="*/ 0 w 825500"/>
                  <a:gd name="connsiteY3" fmla="*/ 393700 h 438150"/>
                  <a:gd name="connsiteX0" fmla="*/ 825500 w 825500"/>
                  <a:gd name="connsiteY0" fmla="*/ 0 h 438150"/>
                  <a:gd name="connsiteX1" fmla="*/ 344793 w 825500"/>
                  <a:gd name="connsiteY1" fmla="*/ 176664 h 438150"/>
                  <a:gd name="connsiteX2" fmla="*/ 127000 w 825500"/>
                  <a:gd name="connsiteY2" fmla="*/ 438150 h 438150"/>
                  <a:gd name="connsiteX3" fmla="*/ 0 w 825500"/>
                  <a:gd name="connsiteY3" fmla="*/ 393700 h 438150"/>
                  <a:gd name="connsiteX0" fmla="*/ 825500 w 825500"/>
                  <a:gd name="connsiteY0" fmla="*/ 0 h 438150"/>
                  <a:gd name="connsiteX1" fmla="*/ 344793 w 825500"/>
                  <a:gd name="connsiteY1" fmla="*/ 176664 h 438150"/>
                  <a:gd name="connsiteX2" fmla="*/ 127000 w 825500"/>
                  <a:gd name="connsiteY2" fmla="*/ 438150 h 438150"/>
                  <a:gd name="connsiteX3" fmla="*/ 0 w 825500"/>
                  <a:gd name="connsiteY3" fmla="*/ 393700 h 438150"/>
                  <a:gd name="connsiteX0" fmla="*/ 825500 w 825500"/>
                  <a:gd name="connsiteY0" fmla="*/ 0 h 438150"/>
                  <a:gd name="connsiteX1" fmla="*/ 344793 w 825500"/>
                  <a:gd name="connsiteY1" fmla="*/ 176664 h 438150"/>
                  <a:gd name="connsiteX2" fmla="*/ 127000 w 825500"/>
                  <a:gd name="connsiteY2" fmla="*/ 438150 h 438150"/>
                  <a:gd name="connsiteX3" fmla="*/ 0 w 825500"/>
                  <a:gd name="connsiteY3" fmla="*/ 393700 h 438150"/>
                  <a:gd name="connsiteX0" fmla="*/ 825500 w 825500"/>
                  <a:gd name="connsiteY0" fmla="*/ 0 h 474323"/>
                  <a:gd name="connsiteX1" fmla="*/ 344793 w 825500"/>
                  <a:gd name="connsiteY1" fmla="*/ 176664 h 474323"/>
                  <a:gd name="connsiteX2" fmla="*/ 127000 w 825500"/>
                  <a:gd name="connsiteY2" fmla="*/ 438150 h 474323"/>
                  <a:gd name="connsiteX3" fmla="*/ 0 w 825500"/>
                  <a:gd name="connsiteY3" fmla="*/ 393700 h 474323"/>
                  <a:gd name="connsiteX0" fmla="*/ 825500 w 825500"/>
                  <a:gd name="connsiteY0" fmla="*/ 0 h 438150"/>
                  <a:gd name="connsiteX1" fmla="*/ 344793 w 825500"/>
                  <a:gd name="connsiteY1" fmla="*/ 176664 h 438150"/>
                  <a:gd name="connsiteX2" fmla="*/ 127000 w 825500"/>
                  <a:gd name="connsiteY2" fmla="*/ 438150 h 438150"/>
                  <a:gd name="connsiteX3" fmla="*/ 0 w 825500"/>
                  <a:gd name="connsiteY3" fmla="*/ 393700 h 438150"/>
                  <a:gd name="connsiteX0" fmla="*/ 825500 w 825500"/>
                  <a:gd name="connsiteY0" fmla="*/ 0 h 438150"/>
                  <a:gd name="connsiteX1" fmla="*/ 344793 w 825500"/>
                  <a:gd name="connsiteY1" fmla="*/ 176664 h 438150"/>
                  <a:gd name="connsiteX2" fmla="*/ 160542 w 825500"/>
                  <a:gd name="connsiteY2" fmla="*/ 438150 h 438150"/>
                  <a:gd name="connsiteX3" fmla="*/ 0 w 825500"/>
                  <a:gd name="connsiteY3" fmla="*/ 393700 h 438150"/>
                  <a:gd name="connsiteX0" fmla="*/ 825500 w 825500"/>
                  <a:gd name="connsiteY0" fmla="*/ 0 h 438150"/>
                  <a:gd name="connsiteX1" fmla="*/ 344793 w 825500"/>
                  <a:gd name="connsiteY1" fmla="*/ 176664 h 438150"/>
                  <a:gd name="connsiteX2" fmla="*/ 160542 w 825500"/>
                  <a:gd name="connsiteY2" fmla="*/ 438150 h 438150"/>
                  <a:gd name="connsiteX3" fmla="*/ 0 w 825500"/>
                  <a:gd name="connsiteY3" fmla="*/ 393700 h 438150"/>
                  <a:gd name="connsiteX0" fmla="*/ 825500 w 825500"/>
                  <a:gd name="connsiteY0" fmla="*/ 0 h 463550"/>
                  <a:gd name="connsiteX1" fmla="*/ 344793 w 825500"/>
                  <a:gd name="connsiteY1" fmla="*/ 176664 h 463550"/>
                  <a:gd name="connsiteX2" fmla="*/ 160542 w 825500"/>
                  <a:gd name="connsiteY2" fmla="*/ 438150 h 463550"/>
                  <a:gd name="connsiteX3" fmla="*/ 0 w 825500"/>
                  <a:gd name="connsiteY3" fmla="*/ 393700 h 463550"/>
                  <a:gd name="connsiteX0" fmla="*/ 825500 w 825500"/>
                  <a:gd name="connsiteY0" fmla="*/ 0 h 425450"/>
                  <a:gd name="connsiteX1" fmla="*/ 344793 w 825500"/>
                  <a:gd name="connsiteY1" fmla="*/ 176664 h 425450"/>
                  <a:gd name="connsiteX2" fmla="*/ 114300 w 825500"/>
                  <a:gd name="connsiteY2" fmla="*/ 400050 h 425450"/>
                  <a:gd name="connsiteX3" fmla="*/ 0 w 825500"/>
                  <a:gd name="connsiteY3" fmla="*/ 393700 h 425450"/>
                  <a:gd name="connsiteX0" fmla="*/ 825500 w 825500"/>
                  <a:gd name="connsiteY0" fmla="*/ 0 h 431800"/>
                  <a:gd name="connsiteX1" fmla="*/ 344793 w 825500"/>
                  <a:gd name="connsiteY1" fmla="*/ 176664 h 431800"/>
                  <a:gd name="connsiteX2" fmla="*/ 114300 w 825500"/>
                  <a:gd name="connsiteY2" fmla="*/ 400050 h 431800"/>
                  <a:gd name="connsiteX3" fmla="*/ 0 w 825500"/>
                  <a:gd name="connsiteY3" fmla="*/ 393700 h 431800"/>
                  <a:gd name="connsiteX0" fmla="*/ 825500 w 825500"/>
                  <a:gd name="connsiteY0" fmla="*/ 0 h 419100"/>
                  <a:gd name="connsiteX1" fmla="*/ 344793 w 825500"/>
                  <a:gd name="connsiteY1" fmla="*/ 176664 h 419100"/>
                  <a:gd name="connsiteX2" fmla="*/ 139979 w 825500"/>
                  <a:gd name="connsiteY2" fmla="*/ 387350 h 419100"/>
                  <a:gd name="connsiteX3" fmla="*/ 0 w 825500"/>
                  <a:gd name="connsiteY3" fmla="*/ 393700 h 419100"/>
                  <a:gd name="connsiteX0" fmla="*/ 825500 w 825500"/>
                  <a:gd name="connsiteY0" fmla="*/ 0 h 450850"/>
                  <a:gd name="connsiteX1" fmla="*/ 344793 w 825500"/>
                  <a:gd name="connsiteY1" fmla="*/ 176664 h 450850"/>
                  <a:gd name="connsiteX2" fmla="*/ 122777 w 825500"/>
                  <a:gd name="connsiteY2" fmla="*/ 419100 h 450850"/>
                  <a:gd name="connsiteX3" fmla="*/ 0 w 825500"/>
                  <a:gd name="connsiteY3" fmla="*/ 393700 h 450850"/>
                  <a:gd name="connsiteX0" fmla="*/ 825500 w 825500"/>
                  <a:gd name="connsiteY0" fmla="*/ 0 h 450850"/>
                  <a:gd name="connsiteX1" fmla="*/ 344793 w 825500"/>
                  <a:gd name="connsiteY1" fmla="*/ 176664 h 450850"/>
                  <a:gd name="connsiteX2" fmla="*/ 122777 w 825500"/>
                  <a:gd name="connsiteY2" fmla="*/ 419100 h 450850"/>
                  <a:gd name="connsiteX3" fmla="*/ 0 w 825500"/>
                  <a:gd name="connsiteY3" fmla="*/ 393700 h 450850"/>
                  <a:gd name="connsiteX0" fmla="*/ 825500 w 825500"/>
                  <a:gd name="connsiteY0" fmla="*/ 0 h 419100"/>
                  <a:gd name="connsiteX1" fmla="*/ 344793 w 825500"/>
                  <a:gd name="connsiteY1" fmla="*/ 176664 h 419100"/>
                  <a:gd name="connsiteX2" fmla="*/ 122777 w 825500"/>
                  <a:gd name="connsiteY2" fmla="*/ 419100 h 419100"/>
                  <a:gd name="connsiteX3" fmla="*/ 0 w 825500"/>
                  <a:gd name="connsiteY3" fmla="*/ 393700 h 419100"/>
                </a:gdLst>
                <a:ahLst/>
                <a:cxnLst>
                  <a:cxn ang="0">
                    <a:pos x="connsiteX0" y="connsiteY0"/>
                  </a:cxn>
                  <a:cxn ang="0">
                    <a:pos x="connsiteX1" y="connsiteY1"/>
                  </a:cxn>
                  <a:cxn ang="0">
                    <a:pos x="connsiteX2" y="connsiteY2"/>
                  </a:cxn>
                  <a:cxn ang="0">
                    <a:pos x="connsiteX3" y="connsiteY3"/>
                  </a:cxn>
                </a:cxnLst>
                <a:rect l="l" t="t" r="r" b="b"/>
                <a:pathLst>
                  <a:path w="825500" h="419100">
                    <a:moveTo>
                      <a:pt x="825500" y="0"/>
                    </a:moveTo>
                    <a:cubicBezTo>
                      <a:pt x="665264" y="58888"/>
                      <a:pt x="471566" y="104775"/>
                      <a:pt x="344793" y="176664"/>
                    </a:cubicBezTo>
                    <a:cubicBezTo>
                      <a:pt x="256913" y="275089"/>
                      <a:pt x="215153" y="361950"/>
                      <a:pt x="122777" y="419100"/>
                    </a:cubicBezTo>
                    <a:cubicBezTo>
                      <a:pt x="60817" y="412750"/>
                      <a:pt x="42333" y="408517"/>
                      <a:pt x="0" y="393700"/>
                    </a:cubicBezTo>
                  </a:path>
                </a:pathLst>
              </a:custGeom>
              <a:noFill/>
              <a:ln w="57150" cap="flat" cmpd="sng" algn="ctr">
                <a:solidFill>
                  <a:srgbClr val="C9E7AB"/>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cxnSp>
            <p:nvCxnSpPr>
              <p:cNvPr id="13" name="直線コネクタ 12">
                <a:extLst>
                  <a:ext uri="{FF2B5EF4-FFF2-40B4-BE49-F238E27FC236}">
                    <a16:creationId xmlns:a16="http://schemas.microsoft.com/office/drawing/2014/main" id="{210306C6-3EFB-FFBB-675A-046B3CC383B8}"/>
                  </a:ext>
                </a:extLst>
              </p:cNvPr>
              <p:cNvCxnSpPr/>
              <p:nvPr/>
            </p:nvCxnSpPr>
            <p:spPr>
              <a:xfrm>
                <a:off x="3538869" y="2763294"/>
                <a:ext cx="173114" cy="215070"/>
              </a:xfrm>
              <a:prstGeom prst="line">
                <a:avLst/>
              </a:prstGeom>
              <a:noFill/>
              <a:ln w="57150" cap="flat" cmpd="sng" algn="ctr">
                <a:solidFill>
                  <a:srgbClr val="C9E7AB"/>
                </a:solidFill>
                <a:prstDash val="solid"/>
              </a:ln>
              <a:effectLst/>
            </p:spPr>
          </p:cxnSp>
          <p:cxnSp>
            <p:nvCxnSpPr>
              <p:cNvPr id="14" name="直線コネクタ 13">
                <a:extLst>
                  <a:ext uri="{FF2B5EF4-FFF2-40B4-BE49-F238E27FC236}">
                    <a16:creationId xmlns:a16="http://schemas.microsoft.com/office/drawing/2014/main" id="{CF43149F-9977-4129-E098-DB7DE8F84689}"/>
                  </a:ext>
                </a:extLst>
              </p:cNvPr>
              <p:cNvCxnSpPr/>
              <p:nvPr/>
            </p:nvCxnSpPr>
            <p:spPr>
              <a:xfrm flipH="1" flipV="1">
                <a:off x="5114217" y="3474494"/>
                <a:ext cx="590002" cy="355600"/>
              </a:xfrm>
              <a:prstGeom prst="line">
                <a:avLst/>
              </a:prstGeom>
              <a:noFill/>
              <a:ln w="114300" cap="flat" cmpd="sng" algn="ctr">
                <a:solidFill>
                  <a:srgbClr val="808080">
                    <a:lumMod val="40000"/>
                    <a:lumOff val="60000"/>
                  </a:srgbClr>
                </a:solidFill>
                <a:prstDash val="solid"/>
              </a:ln>
              <a:effectLst/>
            </p:spPr>
          </p:cxnSp>
          <p:sp>
            <p:nvSpPr>
              <p:cNvPr id="15" name="フリーフォーム 133">
                <a:extLst>
                  <a:ext uri="{FF2B5EF4-FFF2-40B4-BE49-F238E27FC236}">
                    <a16:creationId xmlns:a16="http://schemas.microsoft.com/office/drawing/2014/main" id="{D94508FC-EA0A-BA5B-5A1C-1E52CF5A2B23}"/>
                  </a:ext>
                </a:extLst>
              </p:cNvPr>
              <p:cNvSpPr/>
              <p:nvPr/>
            </p:nvSpPr>
            <p:spPr>
              <a:xfrm>
                <a:off x="5399419" y="2050507"/>
                <a:ext cx="1111250" cy="192088"/>
              </a:xfrm>
              <a:custGeom>
                <a:avLst/>
                <a:gdLst>
                  <a:gd name="connsiteX0" fmla="*/ 0 w 1111250"/>
                  <a:gd name="connsiteY0" fmla="*/ 165100 h 228600"/>
                  <a:gd name="connsiteX1" fmla="*/ 146050 w 1111250"/>
                  <a:gd name="connsiteY1" fmla="*/ 0 h 228600"/>
                  <a:gd name="connsiteX2" fmla="*/ 546100 w 1111250"/>
                  <a:gd name="connsiteY2" fmla="*/ 0 h 228600"/>
                  <a:gd name="connsiteX3" fmla="*/ 793750 w 1111250"/>
                  <a:gd name="connsiteY3" fmla="*/ 228600 h 228600"/>
                  <a:gd name="connsiteX4" fmla="*/ 1111250 w 1111250"/>
                  <a:gd name="connsiteY4" fmla="*/ 222250 h 228600"/>
                  <a:gd name="connsiteX0" fmla="*/ 0 w 1111250"/>
                  <a:gd name="connsiteY0" fmla="*/ 228600 h 228600"/>
                  <a:gd name="connsiteX1" fmla="*/ 146050 w 1111250"/>
                  <a:gd name="connsiteY1" fmla="*/ 0 h 228600"/>
                  <a:gd name="connsiteX2" fmla="*/ 546100 w 1111250"/>
                  <a:gd name="connsiteY2" fmla="*/ 0 h 228600"/>
                  <a:gd name="connsiteX3" fmla="*/ 793750 w 1111250"/>
                  <a:gd name="connsiteY3" fmla="*/ 228600 h 228600"/>
                  <a:gd name="connsiteX4" fmla="*/ 1111250 w 1111250"/>
                  <a:gd name="connsiteY4" fmla="*/ 222250 h 228600"/>
                  <a:gd name="connsiteX0" fmla="*/ 0 w 1111250"/>
                  <a:gd name="connsiteY0" fmla="*/ 266700 h 266700"/>
                  <a:gd name="connsiteX1" fmla="*/ 146050 w 1111250"/>
                  <a:gd name="connsiteY1" fmla="*/ 38100 h 266700"/>
                  <a:gd name="connsiteX2" fmla="*/ 546100 w 1111250"/>
                  <a:gd name="connsiteY2" fmla="*/ 38100 h 266700"/>
                  <a:gd name="connsiteX3" fmla="*/ 793750 w 1111250"/>
                  <a:gd name="connsiteY3" fmla="*/ 266700 h 266700"/>
                  <a:gd name="connsiteX4" fmla="*/ 1111250 w 1111250"/>
                  <a:gd name="connsiteY4" fmla="*/ 260350 h 266700"/>
                  <a:gd name="connsiteX0" fmla="*/ 0 w 1111250"/>
                  <a:gd name="connsiteY0" fmla="*/ 266700 h 266700"/>
                  <a:gd name="connsiteX1" fmla="*/ 146050 w 1111250"/>
                  <a:gd name="connsiteY1" fmla="*/ 38100 h 266700"/>
                  <a:gd name="connsiteX2" fmla="*/ 546100 w 1111250"/>
                  <a:gd name="connsiteY2" fmla="*/ 38100 h 266700"/>
                  <a:gd name="connsiteX3" fmla="*/ 793750 w 1111250"/>
                  <a:gd name="connsiteY3" fmla="*/ 266700 h 266700"/>
                  <a:gd name="connsiteX4" fmla="*/ 1111250 w 1111250"/>
                  <a:gd name="connsiteY4" fmla="*/ 260350 h 266700"/>
                  <a:gd name="connsiteX0" fmla="*/ 0 w 1111250"/>
                  <a:gd name="connsiteY0" fmla="*/ 266700 h 266700"/>
                  <a:gd name="connsiteX1" fmla="*/ 146050 w 1111250"/>
                  <a:gd name="connsiteY1" fmla="*/ 38100 h 266700"/>
                  <a:gd name="connsiteX2" fmla="*/ 546100 w 1111250"/>
                  <a:gd name="connsiteY2" fmla="*/ 38100 h 266700"/>
                  <a:gd name="connsiteX3" fmla="*/ 793750 w 1111250"/>
                  <a:gd name="connsiteY3" fmla="*/ 266700 h 266700"/>
                  <a:gd name="connsiteX4" fmla="*/ 1111250 w 1111250"/>
                  <a:gd name="connsiteY4" fmla="*/ 260350 h 266700"/>
                  <a:gd name="connsiteX0" fmla="*/ 0 w 1111250"/>
                  <a:gd name="connsiteY0" fmla="*/ 266700 h 266700"/>
                  <a:gd name="connsiteX1" fmla="*/ 146050 w 1111250"/>
                  <a:gd name="connsiteY1" fmla="*/ 38100 h 266700"/>
                  <a:gd name="connsiteX2" fmla="*/ 546100 w 1111250"/>
                  <a:gd name="connsiteY2" fmla="*/ 38100 h 266700"/>
                  <a:gd name="connsiteX3" fmla="*/ 793750 w 1111250"/>
                  <a:gd name="connsiteY3" fmla="*/ 266700 h 266700"/>
                  <a:gd name="connsiteX4" fmla="*/ 1111250 w 1111250"/>
                  <a:gd name="connsiteY4" fmla="*/ 260350 h 266700"/>
                  <a:gd name="connsiteX0" fmla="*/ 0 w 1111250"/>
                  <a:gd name="connsiteY0" fmla="*/ 354012 h 354012"/>
                  <a:gd name="connsiteX1" fmla="*/ 146050 w 1111250"/>
                  <a:gd name="connsiteY1" fmla="*/ 125412 h 354012"/>
                  <a:gd name="connsiteX2" fmla="*/ 546100 w 1111250"/>
                  <a:gd name="connsiteY2" fmla="*/ 125412 h 354012"/>
                  <a:gd name="connsiteX3" fmla="*/ 793750 w 1111250"/>
                  <a:gd name="connsiteY3" fmla="*/ 354012 h 354012"/>
                  <a:gd name="connsiteX4" fmla="*/ 1111250 w 1111250"/>
                  <a:gd name="connsiteY4" fmla="*/ 347662 h 354012"/>
                  <a:gd name="connsiteX0" fmla="*/ 0 w 1111250"/>
                  <a:gd name="connsiteY0" fmla="*/ 304800 h 304800"/>
                  <a:gd name="connsiteX1" fmla="*/ 146050 w 1111250"/>
                  <a:gd name="connsiteY1" fmla="*/ 76200 h 304800"/>
                  <a:gd name="connsiteX2" fmla="*/ 546100 w 1111250"/>
                  <a:gd name="connsiteY2" fmla="*/ 76200 h 304800"/>
                  <a:gd name="connsiteX3" fmla="*/ 793750 w 1111250"/>
                  <a:gd name="connsiteY3" fmla="*/ 304800 h 304800"/>
                  <a:gd name="connsiteX4" fmla="*/ 1111250 w 1111250"/>
                  <a:gd name="connsiteY4" fmla="*/ 298450 h 304800"/>
                  <a:gd name="connsiteX0" fmla="*/ 0 w 1111250"/>
                  <a:gd name="connsiteY0" fmla="*/ 304800 h 304800"/>
                  <a:gd name="connsiteX1" fmla="*/ 146050 w 1111250"/>
                  <a:gd name="connsiteY1" fmla="*/ 76200 h 304800"/>
                  <a:gd name="connsiteX2" fmla="*/ 546100 w 1111250"/>
                  <a:gd name="connsiteY2" fmla="*/ 76200 h 304800"/>
                  <a:gd name="connsiteX3" fmla="*/ 793750 w 1111250"/>
                  <a:gd name="connsiteY3" fmla="*/ 304800 h 304800"/>
                  <a:gd name="connsiteX4" fmla="*/ 1111250 w 1111250"/>
                  <a:gd name="connsiteY4" fmla="*/ 298450 h 304800"/>
                  <a:gd name="connsiteX0" fmla="*/ 0 w 1111250"/>
                  <a:gd name="connsiteY0" fmla="*/ 280988 h 280988"/>
                  <a:gd name="connsiteX1" fmla="*/ 146050 w 1111250"/>
                  <a:gd name="connsiteY1" fmla="*/ 52388 h 280988"/>
                  <a:gd name="connsiteX2" fmla="*/ 572783 w 1111250"/>
                  <a:gd name="connsiteY2" fmla="*/ 76200 h 280988"/>
                  <a:gd name="connsiteX3" fmla="*/ 793750 w 1111250"/>
                  <a:gd name="connsiteY3" fmla="*/ 280988 h 280988"/>
                  <a:gd name="connsiteX4" fmla="*/ 1111250 w 1111250"/>
                  <a:gd name="connsiteY4" fmla="*/ 274638 h 280988"/>
                  <a:gd name="connsiteX0" fmla="*/ 0 w 1111250"/>
                  <a:gd name="connsiteY0" fmla="*/ 280988 h 280988"/>
                  <a:gd name="connsiteX1" fmla="*/ 174625 w 1111250"/>
                  <a:gd name="connsiteY1" fmla="*/ 69850 h 280988"/>
                  <a:gd name="connsiteX2" fmla="*/ 572783 w 1111250"/>
                  <a:gd name="connsiteY2" fmla="*/ 76200 h 280988"/>
                  <a:gd name="connsiteX3" fmla="*/ 793750 w 1111250"/>
                  <a:gd name="connsiteY3" fmla="*/ 280988 h 280988"/>
                  <a:gd name="connsiteX4" fmla="*/ 1111250 w 1111250"/>
                  <a:gd name="connsiteY4" fmla="*/ 274638 h 280988"/>
                  <a:gd name="connsiteX0" fmla="*/ 0 w 1111250"/>
                  <a:gd name="connsiteY0" fmla="*/ 261938 h 261938"/>
                  <a:gd name="connsiteX1" fmla="*/ 174625 w 1111250"/>
                  <a:gd name="connsiteY1" fmla="*/ 50800 h 261938"/>
                  <a:gd name="connsiteX2" fmla="*/ 572783 w 1111250"/>
                  <a:gd name="connsiteY2" fmla="*/ 57150 h 261938"/>
                  <a:gd name="connsiteX3" fmla="*/ 793750 w 1111250"/>
                  <a:gd name="connsiteY3" fmla="*/ 261938 h 261938"/>
                  <a:gd name="connsiteX4" fmla="*/ 1111250 w 1111250"/>
                  <a:gd name="connsiteY4" fmla="*/ 255588 h 261938"/>
                  <a:gd name="connsiteX0" fmla="*/ 0 w 1111250"/>
                  <a:gd name="connsiteY0" fmla="*/ 261938 h 261938"/>
                  <a:gd name="connsiteX1" fmla="*/ 174625 w 1111250"/>
                  <a:gd name="connsiteY1" fmla="*/ 50800 h 261938"/>
                  <a:gd name="connsiteX2" fmla="*/ 572783 w 1111250"/>
                  <a:gd name="connsiteY2" fmla="*/ 57150 h 261938"/>
                  <a:gd name="connsiteX3" fmla="*/ 793750 w 1111250"/>
                  <a:gd name="connsiteY3" fmla="*/ 261938 h 261938"/>
                  <a:gd name="connsiteX4" fmla="*/ 1111250 w 1111250"/>
                  <a:gd name="connsiteY4" fmla="*/ 255588 h 261938"/>
                  <a:gd name="connsiteX0" fmla="*/ 0 w 1111250"/>
                  <a:gd name="connsiteY0" fmla="*/ 245269 h 245269"/>
                  <a:gd name="connsiteX1" fmla="*/ 174625 w 1111250"/>
                  <a:gd name="connsiteY1" fmla="*/ 34131 h 245269"/>
                  <a:gd name="connsiteX2" fmla="*/ 572783 w 1111250"/>
                  <a:gd name="connsiteY2" fmla="*/ 40481 h 245269"/>
                  <a:gd name="connsiteX3" fmla="*/ 793750 w 1111250"/>
                  <a:gd name="connsiteY3" fmla="*/ 245269 h 245269"/>
                  <a:gd name="connsiteX4" fmla="*/ 1111250 w 1111250"/>
                  <a:gd name="connsiteY4" fmla="*/ 238919 h 245269"/>
                  <a:gd name="connsiteX0" fmla="*/ 0 w 1111250"/>
                  <a:gd name="connsiteY0" fmla="*/ 268288 h 268288"/>
                  <a:gd name="connsiteX1" fmla="*/ 174625 w 1111250"/>
                  <a:gd name="connsiteY1" fmla="*/ 57150 h 268288"/>
                  <a:gd name="connsiteX2" fmla="*/ 515633 w 1111250"/>
                  <a:gd name="connsiteY2" fmla="*/ 38100 h 268288"/>
                  <a:gd name="connsiteX3" fmla="*/ 793750 w 1111250"/>
                  <a:gd name="connsiteY3" fmla="*/ 268288 h 268288"/>
                  <a:gd name="connsiteX4" fmla="*/ 1111250 w 1111250"/>
                  <a:gd name="connsiteY4" fmla="*/ 261938 h 268288"/>
                  <a:gd name="connsiteX0" fmla="*/ 0 w 1111250"/>
                  <a:gd name="connsiteY0" fmla="*/ 268288 h 268288"/>
                  <a:gd name="connsiteX1" fmla="*/ 174625 w 1111250"/>
                  <a:gd name="connsiteY1" fmla="*/ 57150 h 268288"/>
                  <a:gd name="connsiteX2" fmla="*/ 515633 w 1111250"/>
                  <a:gd name="connsiteY2" fmla="*/ 38100 h 268288"/>
                  <a:gd name="connsiteX3" fmla="*/ 736600 w 1111250"/>
                  <a:gd name="connsiteY3" fmla="*/ 236538 h 268288"/>
                  <a:gd name="connsiteX4" fmla="*/ 1111250 w 1111250"/>
                  <a:gd name="connsiteY4" fmla="*/ 261938 h 268288"/>
                  <a:gd name="connsiteX0" fmla="*/ 0 w 1111250"/>
                  <a:gd name="connsiteY0" fmla="*/ 245586 h 245586"/>
                  <a:gd name="connsiteX1" fmla="*/ 174625 w 1111250"/>
                  <a:gd name="connsiteY1" fmla="*/ 34448 h 245586"/>
                  <a:gd name="connsiteX2" fmla="*/ 534683 w 1111250"/>
                  <a:gd name="connsiteY2" fmla="*/ 38898 h 245586"/>
                  <a:gd name="connsiteX3" fmla="*/ 736600 w 1111250"/>
                  <a:gd name="connsiteY3" fmla="*/ 213836 h 245586"/>
                  <a:gd name="connsiteX4" fmla="*/ 1111250 w 1111250"/>
                  <a:gd name="connsiteY4" fmla="*/ 239236 h 245586"/>
                  <a:gd name="connsiteX0" fmla="*/ 0 w 1111250"/>
                  <a:gd name="connsiteY0" fmla="*/ 244788 h 244788"/>
                  <a:gd name="connsiteX1" fmla="*/ 174625 w 1111250"/>
                  <a:gd name="connsiteY1" fmla="*/ 57150 h 244788"/>
                  <a:gd name="connsiteX2" fmla="*/ 534683 w 1111250"/>
                  <a:gd name="connsiteY2" fmla="*/ 38100 h 244788"/>
                  <a:gd name="connsiteX3" fmla="*/ 736600 w 1111250"/>
                  <a:gd name="connsiteY3" fmla="*/ 213038 h 244788"/>
                  <a:gd name="connsiteX4" fmla="*/ 1111250 w 1111250"/>
                  <a:gd name="connsiteY4" fmla="*/ 238438 h 244788"/>
                  <a:gd name="connsiteX0" fmla="*/ 0 w 1111250"/>
                  <a:gd name="connsiteY0" fmla="*/ 236955 h 236955"/>
                  <a:gd name="connsiteX1" fmla="*/ 174625 w 1111250"/>
                  <a:gd name="connsiteY1" fmla="*/ 49317 h 236955"/>
                  <a:gd name="connsiteX2" fmla="*/ 502933 w 1111250"/>
                  <a:gd name="connsiteY2" fmla="*/ 38100 h 236955"/>
                  <a:gd name="connsiteX3" fmla="*/ 736600 w 1111250"/>
                  <a:gd name="connsiteY3" fmla="*/ 205205 h 236955"/>
                  <a:gd name="connsiteX4" fmla="*/ 1111250 w 1111250"/>
                  <a:gd name="connsiteY4" fmla="*/ 230605 h 236955"/>
                  <a:gd name="connsiteX0" fmla="*/ 0 w 1111250"/>
                  <a:gd name="connsiteY0" fmla="*/ 236955 h 236955"/>
                  <a:gd name="connsiteX1" fmla="*/ 174625 w 1111250"/>
                  <a:gd name="connsiteY1" fmla="*/ 49317 h 236955"/>
                  <a:gd name="connsiteX2" fmla="*/ 502933 w 1111250"/>
                  <a:gd name="connsiteY2" fmla="*/ 38100 h 236955"/>
                  <a:gd name="connsiteX3" fmla="*/ 736600 w 1111250"/>
                  <a:gd name="connsiteY3" fmla="*/ 205205 h 236955"/>
                  <a:gd name="connsiteX4" fmla="*/ 1111250 w 1111250"/>
                  <a:gd name="connsiteY4" fmla="*/ 230605 h 236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1250" h="236955">
                    <a:moveTo>
                      <a:pt x="0" y="236955"/>
                    </a:moveTo>
                    <a:cubicBezTo>
                      <a:pt x="48683" y="160755"/>
                      <a:pt x="90803" y="82460"/>
                      <a:pt x="174625" y="49317"/>
                    </a:cubicBezTo>
                    <a:cubicBezTo>
                      <a:pt x="258447" y="16175"/>
                      <a:pt x="337879" y="0"/>
                      <a:pt x="502933" y="38100"/>
                    </a:cubicBezTo>
                    <a:cubicBezTo>
                      <a:pt x="609411" y="95074"/>
                      <a:pt x="655108" y="124020"/>
                      <a:pt x="736600" y="205205"/>
                    </a:cubicBezTo>
                    <a:lnTo>
                      <a:pt x="1111250" y="230605"/>
                    </a:lnTo>
                  </a:path>
                </a:pathLst>
              </a:custGeom>
              <a:noFill/>
              <a:ln w="76200" cap="flat" cmpd="sng" algn="ctr">
                <a:solidFill>
                  <a:srgbClr val="808080">
                    <a:lumMod val="40000"/>
                    <a:lumOff val="6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cxnSp>
            <p:nvCxnSpPr>
              <p:cNvPr id="16" name="直線コネクタ 15">
                <a:extLst>
                  <a:ext uri="{FF2B5EF4-FFF2-40B4-BE49-F238E27FC236}">
                    <a16:creationId xmlns:a16="http://schemas.microsoft.com/office/drawing/2014/main" id="{4817F24A-8578-5C99-85E9-6D90A496805F}"/>
                  </a:ext>
                </a:extLst>
              </p:cNvPr>
              <p:cNvCxnSpPr/>
              <p:nvPr/>
            </p:nvCxnSpPr>
            <p:spPr>
              <a:xfrm>
                <a:off x="5412119" y="2198144"/>
                <a:ext cx="0" cy="615950"/>
              </a:xfrm>
              <a:prstGeom prst="line">
                <a:avLst/>
              </a:prstGeom>
              <a:noFill/>
              <a:ln w="76200" cap="flat" cmpd="sng" algn="ctr">
                <a:solidFill>
                  <a:srgbClr val="808080">
                    <a:lumMod val="40000"/>
                    <a:lumOff val="60000"/>
                  </a:srgbClr>
                </a:solidFill>
                <a:prstDash val="solid"/>
              </a:ln>
              <a:effectLst/>
            </p:spPr>
          </p:cxnSp>
          <p:cxnSp>
            <p:nvCxnSpPr>
              <p:cNvPr id="17" name="直線コネクタ 16">
                <a:extLst>
                  <a:ext uri="{FF2B5EF4-FFF2-40B4-BE49-F238E27FC236}">
                    <a16:creationId xmlns:a16="http://schemas.microsoft.com/office/drawing/2014/main" id="{3F60868D-2B8D-AEE2-1611-6889D02373D9}"/>
                  </a:ext>
                </a:extLst>
              </p:cNvPr>
              <p:cNvCxnSpPr/>
              <p:nvPr/>
            </p:nvCxnSpPr>
            <p:spPr>
              <a:xfrm flipH="1">
                <a:off x="6377319" y="2039394"/>
                <a:ext cx="222251" cy="857250"/>
              </a:xfrm>
              <a:prstGeom prst="line">
                <a:avLst/>
              </a:prstGeom>
              <a:noFill/>
              <a:ln w="114300" cap="flat" cmpd="sng" algn="ctr">
                <a:solidFill>
                  <a:srgbClr val="808080">
                    <a:lumMod val="40000"/>
                    <a:lumOff val="60000"/>
                  </a:srgbClr>
                </a:solidFill>
                <a:prstDash val="solid"/>
              </a:ln>
              <a:effectLst/>
            </p:spPr>
          </p:cxnSp>
          <p:cxnSp>
            <p:nvCxnSpPr>
              <p:cNvPr id="18" name="直線コネクタ 17">
                <a:extLst>
                  <a:ext uri="{FF2B5EF4-FFF2-40B4-BE49-F238E27FC236}">
                    <a16:creationId xmlns:a16="http://schemas.microsoft.com/office/drawing/2014/main" id="{8DE98B27-87DA-387B-10C4-C803E3C100F9}"/>
                  </a:ext>
                </a:extLst>
              </p:cNvPr>
              <p:cNvCxnSpPr/>
              <p:nvPr/>
            </p:nvCxnSpPr>
            <p:spPr>
              <a:xfrm flipH="1">
                <a:off x="3837320" y="2655344"/>
                <a:ext cx="184149" cy="1171575"/>
              </a:xfrm>
              <a:prstGeom prst="line">
                <a:avLst/>
              </a:prstGeom>
              <a:noFill/>
              <a:ln w="114300" cap="flat" cmpd="sng" algn="ctr">
                <a:solidFill>
                  <a:srgbClr val="808080">
                    <a:lumMod val="40000"/>
                    <a:lumOff val="60000"/>
                  </a:srgbClr>
                </a:solidFill>
                <a:prstDash val="solid"/>
              </a:ln>
              <a:effectLst/>
            </p:spPr>
          </p:cxnSp>
          <p:cxnSp>
            <p:nvCxnSpPr>
              <p:cNvPr id="19" name="直線コネクタ 18">
                <a:extLst>
                  <a:ext uri="{FF2B5EF4-FFF2-40B4-BE49-F238E27FC236}">
                    <a16:creationId xmlns:a16="http://schemas.microsoft.com/office/drawing/2014/main" id="{0612A366-DBAB-465D-A1BF-E16C298D5D8B}"/>
                  </a:ext>
                </a:extLst>
              </p:cNvPr>
              <p:cNvCxnSpPr/>
              <p:nvPr/>
            </p:nvCxnSpPr>
            <p:spPr>
              <a:xfrm flipH="1">
                <a:off x="4897769" y="2826794"/>
                <a:ext cx="615950" cy="1016000"/>
              </a:xfrm>
              <a:prstGeom prst="line">
                <a:avLst/>
              </a:prstGeom>
              <a:noFill/>
              <a:ln w="114300" cap="flat" cmpd="sng" algn="ctr">
                <a:solidFill>
                  <a:srgbClr val="808080">
                    <a:lumMod val="40000"/>
                    <a:lumOff val="60000"/>
                  </a:srgbClr>
                </a:solidFill>
                <a:prstDash val="solid"/>
              </a:ln>
              <a:effectLst/>
            </p:spPr>
          </p:cxnSp>
          <p:cxnSp>
            <p:nvCxnSpPr>
              <p:cNvPr id="20" name="直線コネクタ 19">
                <a:extLst>
                  <a:ext uri="{FF2B5EF4-FFF2-40B4-BE49-F238E27FC236}">
                    <a16:creationId xmlns:a16="http://schemas.microsoft.com/office/drawing/2014/main" id="{94A80BCE-9BF7-5170-F3CD-615F1DB22BCF}"/>
                  </a:ext>
                </a:extLst>
              </p:cNvPr>
              <p:cNvCxnSpPr/>
              <p:nvPr/>
            </p:nvCxnSpPr>
            <p:spPr>
              <a:xfrm flipH="1">
                <a:off x="6442408" y="3004594"/>
                <a:ext cx="119061" cy="838200"/>
              </a:xfrm>
              <a:prstGeom prst="line">
                <a:avLst/>
              </a:prstGeom>
              <a:noFill/>
              <a:ln w="114300" cap="flat" cmpd="sng" algn="ctr">
                <a:solidFill>
                  <a:srgbClr val="808080">
                    <a:lumMod val="40000"/>
                    <a:lumOff val="60000"/>
                  </a:srgbClr>
                </a:solidFill>
                <a:prstDash val="solid"/>
              </a:ln>
              <a:effectLst/>
            </p:spPr>
          </p:cxnSp>
          <p:cxnSp>
            <p:nvCxnSpPr>
              <p:cNvPr id="21" name="直線コネクタ 20">
                <a:extLst>
                  <a:ext uri="{FF2B5EF4-FFF2-40B4-BE49-F238E27FC236}">
                    <a16:creationId xmlns:a16="http://schemas.microsoft.com/office/drawing/2014/main" id="{8A625F41-06FA-CE2A-E607-C2ACB1C37962}"/>
                  </a:ext>
                </a:extLst>
              </p:cNvPr>
              <p:cNvCxnSpPr/>
              <p:nvPr/>
            </p:nvCxnSpPr>
            <p:spPr>
              <a:xfrm flipH="1" flipV="1">
                <a:off x="3494419" y="3233194"/>
                <a:ext cx="1657351" cy="215900"/>
              </a:xfrm>
              <a:prstGeom prst="line">
                <a:avLst/>
              </a:prstGeom>
              <a:noFill/>
              <a:ln w="114300" cap="flat" cmpd="sng" algn="ctr">
                <a:solidFill>
                  <a:srgbClr val="808080">
                    <a:lumMod val="40000"/>
                    <a:lumOff val="60000"/>
                  </a:srgbClr>
                </a:solidFill>
                <a:prstDash val="solid"/>
              </a:ln>
              <a:effectLst/>
            </p:spPr>
          </p:cxnSp>
          <p:cxnSp>
            <p:nvCxnSpPr>
              <p:cNvPr id="22" name="直線コネクタ 21">
                <a:extLst>
                  <a:ext uri="{FF2B5EF4-FFF2-40B4-BE49-F238E27FC236}">
                    <a16:creationId xmlns:a16="http://schemas.microsoft.com/office/drawing/2014/main" id="{8C2A1714-9755-4041-BB8A-7C63C0430563}"/>
                  </a:ext>
                </a:extLst>
              </p:cNvPr>
              <p:cNvCxnSpPr/>
              <p:nvPr/>
            </p:nvCxnSpPr>
            <p:spPr>
              <a:xfrm flipH="1">
                <a:off x="3856985" y="2231444"/>
                <a:ext cx="1548784" cy="0"/>
              </a:xfrm>
              <a:prstGeom prst="line">
                <a:avLst/>
              </a:prstGeom>
              <a:noFill/>
              <a:ln w="76200" cap="flat" cmpd="sng" algn="ctr">
                <a:solidFill>
                  <a:srgbClr val="808080">
                    <a:lumMod val="40000"/>
                    <a:lumOff val="60000"/>
                  </a:srgbClr>
                </a:solidFill>
                <a:prstDash val="solid"/>
              </a:ln>
              <a:effectLst/>
            </p:spPr>
          </p:cxnSp>
          <p:cxnSp>
            <p:nvCxnSpPr>
              <p:cNvPr id="23" name="直線コネクタ 22">
                <a:extLst>
                  <a:ext uri="{FF2B5EF4-FFF2-40B4-BE49-F238E27FC236}">
                    <a16:creationId xmlns:a16="http://schemas.microsoft.com/office/drawing/2014/main" id="{D8633DDD-DFF4-EF29-7C20-44EE9FA8A09D}"/>
                  </a:ext>
                </a:extLst>
              </p:cNvPr>
              <p:cNvCxnSpPr/>
              <p:nvPr/>
            </p:nvCxnSpPr>
            <p:spPr>
              <a:xfrm flipV="1">
                <a:off x="6561469" y="2979194"/>
                <a:ext cx="158750" cy="14288"/>
              </a:xfrm>
              <a:prstGeom prst="line">
                <a:avLst/>
              </a:prstGeom>
              <a:noFill/>
              <a:ln w="114300" cap="flat" cmpd="sng" algn="ctr">
                <a:solidFill>
                  <a:srgbClr val="808080">
                    <a:lumMod val="40000"/>
                    <a:lumOff val="60000"/>
                  </a:srgbClr>
                </a:solidFill>
                <a:prstDash val="solid"/>
              </a:ln>
              <a:effectLst/>
            </p:spPr>
          </p:cxnSp>
          <p:cxnSp>
            <p:nvCxnSpPr>
              <p:cNvPr id="24" name="直線コネクタ 23">
                <a:extLst>
                  <a:ext uri="{FF2B5EF4-FFF2-40B4-BE49-F238E27FC236}">
                    <a16:creationId xmlns:a16="http://schemas.microsoft.com/office/drawing/2014/main" id="{4A019F41-1DBD-2DFD-51F1-80EAC9FB95F6}"/>
                  </a:ext>
                </a:extLst>
              </p:cNvPr>
              <p:cNvCxnSpPr/>
              <p:nvPr/>
            </p:nvCxnSpPr>
            <p:spPr>
              <a:xfrm flipH="1">
                <a:off x="3984265" y="2655344"/>
                <a:ext cx="834129" cy="0"/>
              </a:xfrm>
              <a:prstGeom prst="line">
                <a:avLst/>
              </a:prstGeom>
              <a:noFill/>
              <a:ln w="28575" cap="flat" cmpd="sng" algn="ctr">
                <a:solidFill>
                  <a:srgbClr val="808080">
                    <a:lumMod val="40000"/>
                    <a:lumOff val="60000"/>
                  </a:srgbClr>
                </a:solidFill>
                <a:prstDash val="solid"/>
              </a:ln>
              <a:effectLst/>
            </p:spPr>
          </p:cxnSp>
          <p:cxnSp>
            <p:nvCxnSpPr>
              <p:cNvPr id="25" name="直線コネクタ 24">
                <a:extLst>
                  <a:ext uri="{FF2B5EF4-FFF2-40B4-BE49-F238E27FC236}">
                    <a16:creationId xmlns:a16="http://schemas.microsoft.com/office/drawing/2014/main" id="{A27D6C76-811F-6FFE-3C28-EBEE161C2A2D}"/>
                  </a:ext>
                </a:extLst>
              </p:cNvPr>
              <p:cNvCxnSpPr/>
              <p:nvPr/>
            </p:nvCxnSpPr>
            <p:spPr>
              <a:xfrm>
                <a:off x="4783470" y="2661694"/>
                <a:ext cx="0" cy="152400"/>
              </a:xfrm>
              <a:prstGeom prst="line">
                <a:avLst/>
              </a:prstGeom>
              <a:noFill/>
              <a:ln w="76200" cap="flat" cmpd="sng" algn="ctr">
                <a:solidFill>
                  <a:srgbClr val="808080">
                    <a:lumMod val="40000"/>
                    <a:lumOff val="60000"/>
                  </a:srgbClr>
                </a:solidFill>
                <a:prstDash val="solid"/>
              </a:ln>
              <a:effectLst/>
            </p:spPr>
          </p:cxnSp>
          <p:cxnSp>
            <p:nvCxnSpPr>
              <p:cNvPr id="26" name="直線コネクタ 25">
                <a:extLst>
                  <a:ext uri="{FF2B5EF4-FFF2-40B4-BE49-F238E27FC236}">
                    <a16:creationId xmlns:a16="http://schemas.microsoft.com/office/drawing/2014/main" id="{0A404B41-64B4-970E-F1FB-7200411E0F28}"/>
                  </a:ext>
                </a:extLst>
              </p:cNvPr>
              <p:cNvCxnSpPr/>
              <p:nvPr/>
            </p:nvCxnSpPr>
            <p:spPr>
              <a:xfrm flipH="1">
                <a:off x="4548520" y="3150644"/>
                <a:ext cx="76199" cy="190500"/>
              </a:xfrm>
              <a:prstGeom prst="line">
                <a:avLst/>
              </a:prstGeom>
              <a:noFill/>
              <a:ln w="28575" cap="flat" cmpd="sng" algn="ctr">
                <a:solidFill>
                  <a:srgbClr val="808080">
                    <a:lumMod val="40000"/>
                    <a:lumOff val="60000"/>
                  </a:srgbClr>
                </a:solidFill>
                <a:prstDash val="solid"/>
              </a:ln>
              <a:effectLst/>
            </p:spPr>
          </p:cxnSp>
          <p:sp>
            <p:nvSpPr>
              <p:cNvPr id="27" name="フリーフォーム 145">
                <a:extLst>
                  <a:ext uri="{FF2B5EF4-FFF2-40B4-BE49-F238E27FC236}">
                    <a16:creationId xmlns:a16="http://schemas.microsoft.com/office/drawing/2014/main" id="{C51DC01F-ECA0-EBBC-0C58-29E4FFE466EB}"/>
                  </a:ext>
                </a:extLst>
              </p:cNvPr>
              <p:cNvSpPr/>
              <p:nvPr/>
            </p:nvSpPr>
            <p:spPr>
              <a:xfrm>
                <a:off x="3494337" y="2039394"/>
                <a:ext cx="362031" cy="514350"/>
              </a:xfrm>
              <a:custGeom>
                <a:avLst/>
                <a:gdLst>
                  <a:gd name="connsiteX0" fmla="*/ 114300 w 330200"/>
                  <a:gd name="connsiteY0" fmla="*/ 501650 h 501650"/>
                  <a:gd name="connsiteX1" fmla="*/ 330200 w 330200"/>
                  <a:gd name="connsiteY1" fmla="*/ 184150 h 501650"/>
                  <a:gd name="connsiteX2" fmla="*/ 0 w 330200"/>
                  <a:gd name="connsiteY2" fmla="*/ 0 h 501650"/>
                  <a:gd name="connsiteX0" fmla="*/ 114300 w 349250"/>
                  <a:gd name="connsiteY0" fmla="*/ 501650 h 501650"/>
                  <a:gd name="connsiteX1" fmla="*/ 330200 w 349250"/>
                  <a:gd name="connsiteY1" fmla="*/ 184150 h 501650"/>
                  <a:gd name="connsiteX2" fmla="*/ 0 w 349250"/>
                  <a:gd name="connsiteY2" fmla="*/ 0 h 501650"/>
                  <a:gd name="connsiteX0" fmla="*/ 114300 w 349250"/>
                  <a:gd name="connsiteY0" fmla="*/ 501650 h 501650"/>
                  <a:gd name="connsiteX1" fmla="*/ 330200 w 349250"/>
                  <a:gd name="connsiteY1" fmla="*/ 184150 h 501650"/>
                  <a:gd name="connsiteX2" fmla="*/ 0 w 349250"/>
                  <a:gd name="connsiteY2" fmla="*/ 0 h 501650"/>
                  <a:gd name="connsiteX0" fmla="*/ 114300 w 330200"/>
                  <a:gd name="connsiteY0" fmla="*/ 501650 h 501650"/>
                  <a:gd name="connsiteX1" fmla="*/ 330200 w 330200"/>
                  <a:gd name="connsiteY1" fmla="*/ 184150 h 501650"/>
                  <a:gd name="connsiteX2" fmla="*/ 0 w 330200"/>
                  <a:gd name="connsiteY2" fmla="*/ 0 h 501650"/>
                  <a:gd name="connsiteX0" fmla="*/ 114300 w 330200"/>
                  <a:gd name="connsiteY0" fmla="*/ 501650 h 501650"/>
                  <a:gd name="connsiteX1" fmla="*/ 330200 w 330200"/>
                  <a:gd name="connsiteY1" fmla="*/ 184150 h 501650"/>
                  <a:gd name="connsiteX2" fmla="*/ 0 w 330200"/>
                  <a:gd name="connsiteY2" fmla="*/ 0 h 501650"/>
                  <a:gd name="connsiteX0" fmla="*/ 114300 w 330200"/>
                  <a:gd name="connsiteY0" fmla="*/ 501650 h 501650"/>
                  <a:gd name="connsiteX1" fmla="*/ 330200 w 330200"/>
                  <a:gd name="connsiteY1" fmla="*/ 184150 h 501650"/>
                  <a:gd name="connsiteX2" fmla="*/ 0 w 330200"/>
                  <a:gd name="connsiteY2" fmla="*/ 0 h 501650"/>
                  <a:gd name="connsiteX0" fmla="*/ 146131 w 362031"/>
                  <a:gd name="connsiteY0" fmla="*/ 514350 h 514350"/>
                  <a:gd name="connsiteX1" fmla="*/ 362031 w 362031"/>
                  <a:gd name="connsiteY1" fmla="*/ 196850 h 514350"/>
                  <a:gd name="connsiteX2" fmla="*/ 0 w 362031"/>
                  <a:gd name="connsiteY2" fmla="*/ 0 h 514350"/>
                  <a:gd name="connsiteX0" fmla="*/ 146131 w 362031"/>
                  <a:gd name="connsiteY0" fmla="*/ 514350 h 514350"/>
                  <a:gd name="connsiteX1" fmla="*/ 362031 w 362031"/>
                  <a:gd name="connsiteY1" fmla="*/ 196850 h 514350"/>
                  <a:gd name="connsiteX2" fmla="*/ 0 w 362031"/>
                  <a:gd name="connsiteY2" fmla="*/ 0 h 514350"/>
                  <a:gd name="connsiteX0" fmla="*/ 146131 w 362031"/>
                  <a:gd name="connsiteY0" fmla="*/ 514350 h 514350"/>
                  <a:gd name="connsiteX1" fmla="*/ 362031 w 362031"/>
                  <a:gd name="connsiteY1" fmla="*/ 196850 h 514350"/>
                  <a:gd name="connsiteX2" fmla="*/ 0 w 362031"/>
                  <a:gd name="connsiteY2" fmla="*/ 0 h 514350"/>
                  <a:gd name="connsiteX0" fmla="*/ 146131 w 362031"/>
                  <a:gd name="connsiteY0" fmla="*/ 514350 h 514350"/>
                  <a:gd name="connsiteX1" fmla="*/ 362031 w 362031"/>
                  <a:gd name="connsiteY1" fmla="*/ 196850 h 514350"/>
                  <a:gd name="connsiteX2" fmla="*/ 0 w 362031"/>
                  <a:gd name="connsiteY2" fmla="*/ 0 h 514350"/>
                  <a:gd name="connsiteX0" fmla="*/ 146131 w 362031"/>
                  <a:gd name="connsiteY0" fmla="*/ 514350 h 514350"/>
                  <a:gd name="connsiteX1" fmla="*/ 362031 w 362031"/>
                  <a:gd name="connsiteY1" fmla="*/ 196850 h 514350"/>
                  <a:gd name="connsiteX2" fmla="*/ 0 w 362031"/>
                  <a:gd name="connsiteY2" fmla="*/ 0 h 514350"/>
                  <a:gd name="connsiteX0" fmla="*/ 146131 w 362031"/>
                  <a:gd name="connsiteY0" fmla="*/ 514350 h 514350"/>
                  <a:gd name="connsiteX1" fmla="*/ 362031 w 362031"/>
                  <a:gd name="connsiteY1" fmla="*/ 196850 h 514350"/>
                  <a:gd name="connsiteX2" fmla="*/ 0 w 362031"/>
                  <a:gd name="connsiteY2" fmla="*/ 0 h 514350"/>
                </a:gdLst>
                <a:ahLst/>
                <a:cxnLst>
                  <a:cxn ang="0">
                    <a:pos x="connsiteX0" y="connsiteY0"/>
                  </a:cxn>
                  <a:cxn ang="0">
                    <a:pos x="connsiteX1" y="connsiteY1"/>
                  </a:cxn>
                  <a:cxn ang="0">
                    <a:pos x="connsiteX2" y="connsiteY2"/>
                  </a:cxn>
                </a:cxnLst>
                <a:rect l="l" t="t" r="r" b="b"/>
                <a:pathLst>
                  <a:path w="362031" h="514350">
                    <a:moveTo>
                      <a:pt x="146131" y="514350"/>
                    </a:moveTo>
                    <a:cubicBezTo>
                      <a:pt x="159362" y="438831"/>
                      <a:pt x="181118" y="323472"/>
                      <a:pt x="362031" y="196850"/>
                    </a:cubicBezTo>
                    <a:cubicBezTo>
                      <a:pt x="292628" y="152585"/>
                      <a:pt x="215107" y="137583"/>
                      <a:pt x="0" y="0"/>
                    </a:cubicBezTo>
                  </a:path>
                </a:pathLst>
              </a:custGeom>
              <a:noFill/>
              <a:ln w="76200" cap="flat" cmpd="sng" algn="ctr">
                <a:solidFill>
                  <a:srgbClr val="808080">
                    <a:lumMod val="40000"/>
                    <a:lumOff val="60000"/>
                  </a:srgbClr>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28" name="フリーフォーム 146">
                <a:extLst>
                  <a:ext uri="{FF2B5EF4-FFF2-40B4-BE49-F238E27FC236}">
                    <a16:creationId xmlns:a16="http://schemas.microsoft.com/office/drawing/2014/main" id="{2ABC6E75-7604-FF35-2BB7-D3FF2A2786D8}"/>
                  </a:ext>
                </a:extLst>
              </p:cNvPr>
              <p:cNvSpPr/>
              <p:nvPr/>
            </p:nvSpPr>
            <p:spPr>
              <a:xfrm>
                <a:off x="6326519" y="2795044"/>
                <a:ext cx="342900" cy="400050"/>
              </a:xfrm>
              <a:custGeom>
                <a:avLst/>
                <a:gdLst>
                  <a:gd name="connsiteX0" fmla="*/ 127000 w 342900"/>
                  <a:gd name="connsiteY0" fmla="*/ 0 h 400050"/>
                  <a:gd name="connsiteX1" fmla="*/ 342900 w 342900"/>
                  <a:gd name="connsiteY1" fmla="*/ 139700 h 400050"/>
                  <a:gd name="connsiteX2" fmla="*/ 285750 w 342900"/>
                  <a:gd name="connsiteY2" fmla="*/ 254000 h 400050"/>
                  <a:gd name="connsiteX3" fmla="*/ 158750 w 342900"/>
                  <a:gd name="connsiteY3" fmla="*/ 400050 h 400050"/>
                  <a:gd name="connsiteX4" fmla="*/ 0 w 342900"/>
                  <a:gd name="connsiteY4" fmla="*/ 101600 h 400050"/>
                  <a:gd name="connsiteX5" fmla="*/ 127000 w 342900"/>
                  <a:gd name="connsiteY5" fmla="*/ 0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2900" h="400050">
                    <a:moveTo>
                      <a:pt x="127000" y="0"/>
                    </a:moveTo>
                    <a:lnTo>
                      <a:pt x="342900" y="139700"/>
                    </a:lnTo>
                    <a:lnTo>
                      <a:pt x="285750" y="254000"/>
                    </a:lnTo>
                    <a:lnTo>
                      <a:pt x="158750" y="400050"/>
                    </a:lnTo>
                    <a:lnTo>
                      <a:pt x="0" y="101600"/>
                    </a:lnTo>
                    <a:lnTo>
                      <a:pt x="127000" y="0"/>
                    </a:lnTo>
                    <a:close/>
                  </a:path>
                </a:pathLst>
              </a:custGeom>
              <a:solidFill>
                <a:srgbClr val="808080">
                  <a:lumMod val="40000"/>
                  <a:lumOff val="60000"/>
                </a:srgb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F260D808-8D7C-E124-7FAF-F3B49904E978}"/>
                  </a:ext>
                </a:extLst>
              </p:cNvPr>
              <p:cNvSpPr txBox="1"/>
              <p:nvPr/>
            </p:nvSpPr>
            <p:spPr>
              <a:xfrm>
                <a:off x="4211152" y="2534694"/>
                <a:ext cx="793487" cy="246221"/>
              </a:xfrm>
              <a:prstGeom prst="rect">
                <a:avLst/>
              </a:prstGeom>
              <a:noFill/>
            </p:spPr>
            <p:txBody>
              <a:bodyPr wrap="none" lIns="0" tIns="0" rIns="0" bIns="0"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800" b="1"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t>ハービス</a:t>
                </a:r>
                <a:r>
                  <a:rPr kumimoji="1" lang="en-US" altLang="ja-JP" sz="800" b="1"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t>OSAKA</a:t>
                </a:r>
              </a:p>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800" b="1"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t>オフィスタワー</a:t>
                </a:r>
                <a:r>
                  <a:rPr kumimoji="1" lang="en-US" altLang="ja-JP" sz="800" b="1"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rPr>
                  <a:t>19F</a:t>
                </a:r>
                <a:endParaRPr kumimoji="1" lang="ja-JP" altLang="en-US" sz="800" b="1"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endParaRPr>
              </a:p>
            </p:txBody>
          </p:sp>
          <p:grpSp>
            <p:nvGrpSpPr>
              <p:cNvPr id="30" name="グループ化 658">
                <a:extLst>
                  <a:ext uri="{FF2B5EF4-FFF2-40B4-BE49-F238E27FC236}">
                    <a16:creationId xmlns:a16="http://schemas.microsoft.com/office/drawing/2014/main" id="{A69F6FFA-EE41-AF03-9B65-41A1E38587A6}"/>
                  </a:ext>
                </a:extLst>
              </p:cNvPr>
              <p:cNvGrpSpPr/>
              <p:nvPr/>
            </p:nvGrpSpPr>
            <p:grpSpPr>
              <a:xfrm rot="2909349">
                <a:off x="3588791" y="3500355"/>
                <a:ext cx="247184" cy="268287"/>
                <a:chOff x="4768317" y="7038459"/>
                <a:chExt cx="247184" cy="268287"/>
              </a:xfrm>
            </p:grpSpPr>
            <p:sp>
              <p:nvSpPr>
                <p:cNvPr id="60" name="円/楕円 178">
                  <a:extLst>
                    <a:ext uri="{FF2B5EF4-FFF2-40B4-BE49-F238E27FC236}">
                      <a16:creationId xmlns:a16="http://schemas.microsoft.com/office/drawing/2014/main" id="{31769B5E-092E-E85A-62D2-EA0E8B8FBBA1}"/>
                    </a:ext>
                  </a:extLst>
                </p:cNvPr>
                <p:cNvSpPr/>
                <p:nvPr/>
              </p:nvSpPr>
              <p:spPr>
                <a:xfrm>
                  <a:off x="4814869" y="7162284"/>
                  <a:ext cx="144462" cy="144462"/>
                </a:xfrm>
                <a:prstGeom prst="ellipse">
                  <a:avLst/>
                </a:prstGeom>
                <a:solidFill>
                  <a:srgbClr val="DADADA"/>
                </a:solidFill>
                <a:ln w="3175" cap="flat" cmpd="sng" algn="ctr">
                  <a:solidFill>
                    <a:srgbClr val="80808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61" name="二等辺三角形 60">
                  <a:extLst>
                    <a:ext uri="{FF2B5EF4-FFF2-40B4-BE49-F238E27FC236}">
                      <a16:creationId xmlns:a16="http://schemas.microsoft.com/office/drawing/2014/main" id="{154BFB83-B759-389F-C9D8-D50E69E27F2D}"/>
                    </a:ext>
                  </a:extLst>
                </p:cNvPr>
                <p:cNvSpPr/>
                <p:nvPr/>
              </p:nvSpPr>
              <p:spPr>
                <a:xfrm>
                  <a:off x="4864241" y="7180540"/>
                  <a:ext cx="45719" cy="107950"/>
                </a:xfrm>
                <a:prstGeom prst="triangle">
                  <a:avLst/>
                </a:prstGeom>
                <a:solidFill>
                  <a:srgbClr val="808080"/>
                </a:solidFill>
                <a:ln w="3175"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62" name="テキスト ボックス 61">
                  <a:extLst>
                    <a:ext uri="{FF2B5EF4-FFF2-40B4-BE49-F238E27FC236}">
                      <a16:creationId xmlns:a16="http://schemas.microsoft.com/office/drawing/2014/main" id="{A410F054-C146-CADD-1F84-EC043792A520}"/>
                    </a:ext>
                  </a:extLst>
                </p:cNvPr>
                <p:cNvSpPr txBox="1"/>
                <p:nvPr/>
              </p:nvSpPr>
              <p:spPr>
                <a:xfrm>
                  <a:off x="4768317" y="7038459"/>
                  <a:ext cx="247184" cy="184666"/>
                </a:xfrm>
                <a:prstGeom prst="rect">
                  <a:avLst/>
                </a:prstGeom>
                <a:noFill/>
              </p:spPr>
              <p:txBody>
                <a:bodyPr wrap="non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1" lang="en-US" altLang="ja-JP" sz="6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N</a:t>
                  </a:r>
                  <a:endParaRPr kumimoji="1" lang="ja-JP" altLang="en-US" sz="6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grpSp>
          <p:sp>
            <p:nvSpPr>
              <p:cNvPr id="31" name="正方形/長方形 30">
                <a:extLst>
                  <a:ext uri="{FF2B5EF4-FFF2-40B4-BE49-F238E27FC236}">
                    <a16:creationId xmlns:a16="http://schemas.microsoft.com/office/drawing/2014/main" id="{480E2DE5-4425-F225-40D2-11699313E12E}"/>
                  </a:ext>
                </a:extLst>
              </p:cNvPr>
              <p:cNvSpPr/>
              <p:nvPr/>
            </p:nvSpPr>
            <p:spPr>
              <a:xfrm>
                <a:off x="4029483" y="2915694"/>
                <a:ext cx="360285" cy="330200"/>
              </a:xfrm>
              <a:prstGeom prst="rect">
                <a:avLst/>
              </a:prstGeom>
              <a:solidFill>
                <a:srgbClr val="808080">
                  <a:lumMod val="20000"/>
                  <a:lumOff val="80000"/>
                </a:srgb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a16="http://schemas.microsoft.com/office/drawing/2014/main" id="{7BDD887B-4CC4-EE05-DE41-D57852D2F3F9}"/>
                  </a:ext>
                </a:extLst>
              </p:cNvPr>
              <p:cNvSpPr txBox="1"/>
              <p:nvPr/>
            </p:nvSpPr>
            <p:spPr>
              <a:xfrm>
                <a:off x="4043094" y="3029882"/>
                <a:ext cx="558800" cy="215444"/>
              </a:xfrm>
              <a:prstGeom prst="rect">
                <a:avLst/>
              </a:prstGeom>
              <a:noFill/>
            </p:spPr>
            <p:txBody>
              <a:bodyPr wrap="square" lIns="0" tIns="0" rIns="0" bIns="0"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7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ザ・リッツ</a:t>
                </a:r>
                <a:br>
                  <a:rPr kumimoji="1" lang="en-US" altLang="ja-JP" sz="7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7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カールトン大阪</a:t>
                </a:r>
              </a:p>
            </p:txBody>
          </p:sp>
          <p:sp>
            <p:nvSpPr>
              <p:cNvPr id="33" name="正方形/長方形 32">
                <a:extLst>
                  <a:ext uri="{FF2B5EF4-FFF2-40B4-BE49-F238E27FC236}">
                    <a16:creationId xmlns:a16="http://schemas.microsoft.com/office/drawing/2014/main" id="{1DB4B03A-94AC-1AF0-C0F5-AEE0C32E7E55}"/>
                  </a:ext>
                </a:extLst>
              </p:cNvPr>
              <p:cNvSpPr/>
              <p:nvPr/>
            </p:nvSpPr>
            <p:spPr>
              <a:xfrm>
                <a:off x="4671015" y="2915694"/>
                <a:ext cx="398204" cy="171450"/>
              </a:xfrm>
              <a:prstGeom prst="rect">
                <a:avLst/>
              </a:prstGeom>
              <a:solidFill>
                <a:srgbClr val="808080">
                  <a:lumMod val="20000"/>
                  <a:lumOff val="80000"/>
                </a:srgb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B7AE15B6-FBF9-0F95-B6BC-7B0CD7EE7867}"/>
                  </a:ext>
                </a:extLst>
              </p:cNvPr>
              <p:cNvSpPr/>
              <p:nvPr/>
            </p:nvSpPr>
            <p:spPr>
              <a:xfrm>
                <a:off x="5081919" y="2915694"/>
                <a:ext cx="247650" cy="171450"/>
              </a:xfrm>
              <a:prstGeom prst="rect">
                <a:avLst/>
              </a:prstGeom>
              <a:solidFill>
                <a:srgbClr val="808080">
                  <a:lumMod val="20000"/>
                  <a:lumOff val="80000"/>
                </a:srgb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cxnSp>
            <p:nvCxnSpPr>
              <p:cNvPr id="35" name="直線コネクタ 34">
                <a:extLst>
                  <a:ext uri="{FF2B5EF4-FFF2-40B4-BE49-F238E27FC236}">
                    <a16:creationId xmlns:a16="http://schemas.microsoft.com/office/drawing/2014/main" id="{A3B6EE9B-C449-240D-8559-98787FB3BCD6}"/>
                  </a:ext>
                </a:extLst>
              </p:cNvPr>
              <p:cNvCxnSpPr/>
              <p:nvPr/>
            </p:nvCxnSpPr>
            <p:spPr>
              <a:xfrm flipH="1">
                <a:off x="4618369" y="3093494"/>
                <a:ext cx="247650" cy="69850"/>
              </a:xfrm>
              <a:prstGeom prst="line">
                <a:avLst/>
              </a:prstGeom>
              <a:noFill/>
              <a:ln w="28575" cap="flat" cmpd="sng" algn="ctr">
                <a:solidFill>
                  <a:srgbClr val="808080">
                    <a:lumMod val="40000"/>
                    <a:lumOff val="60000"/>
                  </a:srgbClr>
                </a:solidFill>
                <a:prstDash val="solid"/>
              </a:ln>
              <a:effectLst/>
            </p:spPr>
          </p:cxnSp>
          <p:cxnSp>
            <p:nvCxnSpPr>
              <p:cNvPr id="36" name="直線コネクタ 35">
                <a:extLst>
                  <a:ext uri="{FF2B5EF4-FFF2-40B4-BE49-F238E27FC236}">
                    <a16:creationId xmlns:a16="http://schemas.microsoft.com/office/drawing/2014/main" id="{7B7162B3-597A-525E-C381-D9A98BBBB824}"/>
                  </a:ext>
                </a:extLst>
              </p:cNvPr>
              <p:cNvCxnSpPr/>
              <p:nvPr/>
            </p:nvCxnSpPr>
            <p:spPr>
              <a:xfrm flipH="1" flipV="1">
                <a:off x="4853319" y="3099844"/>
                <a:ext cx="431800" cy="31750"/>
              </a:xfrm>
              <a:prstGeom prst="line">
                <a:avLst/>
              </a:prstGeom>
              <a:noFill/>
              <a:ln w="28575" cap="flat" cmpd="sng" algn="ctr">
                <a:solidFill>
                  <a:srgbClr val="808080">
                    <a:lumMod val="40000"/>
                    <a:lumOff val="60000"/>
                  </a:srgbClr>
                </a:solidFill>
                <a:prstDash val="solid"/>
              </a:ln>
              <a:effectLst/>
            </p:spPr>
          </p:cxnSp>
          <p:sp>
            <p:nvSpPr>
              <p:cNvPr id="37" name="テキスト ボックス 36">
                <a:extLst>
                  <a:ext uri="{FF2B5EF4-FFF2-40B4-BE49-F238E27FC236}">
                    <a16:creationId xmlns:a16="http://schemas.microsoft.com/office/drawing/2014/main" id="{3EA5EC3D-804B-E0FD-2ACC-EBB92D09A6D7}"/>
                  </a:ext>
                </a:extLst>
              </p:cNvPr>
              <p:cNvSpPr txBox="1"/>
              <p:nvPr/>
            </p:nvSpPr>
            <p:spPr>
              <a:xfrm>
                <a:off x="4671819" y="2928394"/>
                <a:ext cx="347393" cy="215444"/>
              </a:xfrm>
              <a:prstGeom prst="rect">
                <a:avLst/>
              </a:prstGeom>
              <a:noFill/>
            </p:spPr>
            <p:txBody>
              <a:bodyPr wrap="square" lIns="0" tIns="0" rIns="0" bIns="0"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7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ハービス</a:t>
                </a:r>
                <a:br>
                  <a:rPr kumimoji="1" lang="en-US" altLang="ja-JP" sz="7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en-US" altLang="ja-JP" sz="7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ENT</a:t>
                </a:r>
                <a:endParaRPr kumimoji="1" lang="ja-JP" altLang="en-US" sz="7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8" name="テキスト ボックス 37">
                <a:extLst>
                  <a:ext uri="{FF2B5EF4-FFF2-40B4-BE49-F238E27FC236}">
                    <a16:creationId xmlns:a16="http://schemas.microsoft.com/office/drawing/2014/main" id="{31CF1A62-46B5-BDB9-C39D-52043E69CFB8}"/>
                  </a:ext>
                </a:extLst>
              </p:cNvPr>
              <p:cNvSpPr txBox="1"/>
              <p:nvPr/>
            </p:nvSpPr>
            <p:spPr>
              <a:xfrm>
                <a:off x="5025316" y="2915694"/>
                <a:ext cx="291553" cy="276999"/>
              </a:xfrm>
              <a:prstGeom prst="rect">
                <a:avLst/>
              </a:prstGeom>
              <a:noFill/>
            </p:spPr>
            <p:txBody>
              <a:bodyPr wrap="square" lIns="0" tIns="0" rIns="0" bIns="0"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ヒルトン</a:t>
                </a:r>
                <a:br>
                  <a:rPr kumimoji="1" lang="en-US" altLang="ja-JP"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プラザ</a:t>
                </a:r>
                <a:endParaRPr kumimoji="1" lang="en-US" altLang="ja-JP"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Bef>
                    <a:spcPct val="0"/>
                  </a:spcBef>
                  <a:spcAft>
                    <a:spcPct val="0"/>
                  </a:spcAft>
                  <a:buClrTx/>
                  <a:buSzTx/>
                  <a:buFontTx/>
                  <a:buNone/>
                  <a:tabLst/>
                  <a:defRPr/>
                </a:pPr>
                <a:r>
                  <a:rPr kumimoji="1" lang="en-US" altLang="ja-JP"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WEST</a:t>
                </a:r>
                <a:endParaRPr kumimoji="1" lang="ja-JP" altLang="en-US"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9" name="テキスト ボックス 38">
                <a:extLst>
                  <a:ext uri="{FF2B5EF4-FFF2-40B4-BE49-F238E27FC236}">
                    <a16:creationId xmlns:a16="http://schemas.microsoft.com/office/drawing/2014/main" id="{DC91017E-2A84-65EE-84B9-6A0420185369}"/>
                  </a:ext>
                </a:extLst>
              </p:cNvPr>
              <p:cNvSpPr txBox="1"/>
              <p:nvPr/>
            </p:nvSpPr>
            <p:spPr>
              <a:xfrm>
                <a:off x="3960886" y="3442518"/>
                <a:ext cx="92333" cy="374650"/>
              </a:xfrm>
              <a:prstGeom prst="rect">
                <a:avLst/>
              </a:prstGeom>
              <a:noFill/>
            </p:spPr>
            <p:txBody>
              <a:bodyPr vert="eaVert" wrap="square" lIns="0" tIns="0" rIns="0" bIns="0"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600" b="0" i="0" u="none" strike="noStrike" kern="0" cap="none" spc="0" normalizeH="0" baseline="0" noProof="0">
                    <a:ln>
                      <a:noFill/>
                    </a:ln>
                    <a:solidFill>
                      <a:srgbClr val="2D2D8A"/>
                    </a:solidFill>
                    <a:effectLst/>
                    <a:uLnTx/>
                    <a:uFillTx/>
                    <a:latin typeface="Meiryo UI" panose="020B0604030504040204" pitchFamily="50" charset="-128"/>
                    <a:ea typeface="Meiryo UI" panose="020B0604030504040204" pitchFamily="50" charset="-128"/>
                  </a:rPr>
                  <a:t>阪神高速</a:t>
                </a:r>
              </a:p>
            </p:txBody>
          </p:sp>
          <p:sp>
            <p:nvSpPr>
              <p:cNvPr id="40" name="テキスト ボックス 39">
                <a:extLst>
                  <a:ext uri="{FF2B5EF4-FFF2-40B4-BE49-F238E27FC236}">
                    <a16:creationId xmlns:a16="http://schemas.microsoft.com/office/drawing/2014/main" id="{2D73AE8D-920E-C3CD-F003-4768A781BF6C}"/>
                  </a:ext>
                </a:extLst>
              </p:cNvPr>
              <p:cNvSpPr txBox="1"/>
              <p:nvPr/>
            </p:nvSpPr>
            <p:spPr>
              <a:xfrm>
                <a:off x="5755593" y="2672658"/>
                <a:ext cx="414015" cy="123111"/>
              </a:xfrm>
              <a:prstGeom prst="rect">
                <a:avLst/>
              </a:prstGeom>
              <a:noFill/>
            </p:spPr>
            <p:txBody>
              <a:bodyPr vert="horz" wrap="square" lIns="0" tIns="0" rIns="0" bIns="0"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阪神梅田</a:t>
                </a:r>
              </a:p>
            </p:txBody>
          </p:sp>
          <p:sp>
            <p:nvSpPr>
              <p:cNvPr id="41" name="テキスト ボックス 40">
                <a:extLst>
                  <a:ext uri="{FF2B5EF4-FFF2-40B4-BE49-F238E27FC236}">
                    <a16:creationId xmlns:a16="http://schemas.microsoft.com/office/drawing/2014/main" id="{528F99AE-AD8A-2DDD-3D88-E97179181C69}"/>
                  </a:ext>
                </a:extLst>
              </p:cNvPr>
              <p:cNvSpPr txBox="1"/>
              <p:nvPr/>
            </p:nvSpPr>
            <p:spPr>
              <a:xfrm>
                <a:off x="6037811" y="3184931"/>
                <a:ext cx="406902" cy="276999"/>
              </a:xfrm>
              <a:prstGeom prst="rect">
                <a:avLst/>
              </a:prstGeom>
              <a:noFill/>
            </p:spPr>
            <p:txBody>
              <a:bodyPr vert="horz" wrap="square" lIns="0" tIns="0" rIns="0" bIns="0" rtlCol="0">
                <a:spAutoFit/>
              </a:bodyPr>
              <a:lstStyle/>
              <a:p>
                <a:pPr marL="0" marR="0" lvl="0" indent="0" algn="r" defTabSz="914400" eaLnBrk="1" fontAlgn="base" latinLnBrk="0" hangingPunct="1">
                  <a:lnSpc>
                    <a:spcPct val="100000"/>
                  </a:lnSpc>
                  <a:spcBef>
                    <a:spcPct val="0"/>
                  </a:spcBef>
                  <a:spcAft>
                    <a:spcPct val="0"/>
                  </a:spcAft>
                  <a:buClrTx/>
                  <a:buSzTx/>
                  <a:buFontTx/>
                  <a:buNone/>
                  <a:tabLst/>
                  <a:defRPr/>
                </a:pPr>
                <a:r>
                  <a:rPr kumimoji="1" lang="ja-JP" altLang="en-US"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地下鉄</a:t>
                </a:r>
                <a:br>
                  <a:rPr kumimoji="1" lang="en-US" altLang="ja-JP"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谷町線</a:t>
                </a:r>
                <a:br>
                  <a:rPr kumimoji="1" lang="en-US" altLang="ja-JP"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東梅田駅</a:t>
                </a:r>
              </a:p>
            </p:txBody>
          </p:sp>
          <p:sp>
            <p:nvSpPr>
              <p:cNvPr id="42" name="テキスト ボックス 41">
                <a:extLst>
                  <a:ext uri="{FF2B5EF4-FFF2-40B4-BE49-F238E27FC236}">
                    <a16:creationId xmlns:a16="http://schemas.microsoft.com/office/drawing/2014/main" id="{6FC91B1A-D19B-A909-BF21-5737D44CCA0A}"/>
                  </a:ext>
                </a:extLst>
              </p:cNvPr>
              <p:cNvSpPr txBox="1"/>
              <p:nvPr/>
            </p:nvSpPr>
            <p:spPr>
              <a:xfrm>
                <a:off x="6527263" y="2451008"/>
                <a:ext cx="184666" cy="490085"/>
              </a:xfrm>
              <a:prstGeom prst="rect">
                <a:avLst/>
              </a:prstGeom>
              <a:noFill/>
            </p:spPr>
            <p:txBody>
              <a:bodyPr vert="eaVert" wrap="square" lIns="0" tIns="0" rIns="0" bIns="0"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地下鉄御堂筋</a:t>
                </a:r>
                <a:br>
                  <a:rPr kumimoji="1" lang="en-US" altLang="ja-JP"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梅田駅</a:t>
                </a:r>
              </a:p>
            </p:txBody>
          </p:sp>
          <p:sp>
            <p:nvSpPr>
              <p:cNvPr id="43" name="テキスト ボックス 42">
                <a:extLst>
                  <a:ext uri="{FF2B5EF4-FFF2-40B4-BE49-F238E27FC236}">
                    <a16:creationId xmlns:a16="http://schemas.microsoft.com/office/drawing/2014/main" id="{89D59641-C2A2-278F-794A-4504CB553268}"/>
                  </a:ext>
                </a:extLst>
              </p:cNvPr>
              <p:cNvSpPr txBox="1"/>
              <p:nvPr/>
            </p:nvSpPr>
            <p:spPr>
              <a:xfrm>
                <a:off x="6383309" y="2074336"/>
                <a:ext cx="242630" cy="184666"/>
              </a:xfrm>
              <a:prstGeom prst="rect">
                <a:avLst/>
              </a:prstGeom>
              <a:noFill/>
            </p:spPr>
            <p:txBody>
              <a:bodyPr vert="horz" wrap="square" lIns="0" tIns="0" rIns="0" bIns="0" rtlCol="0">
                <a:spAutoFit/>
              </a:bodyPr>
              <a:lstStyle/>
              <a:p>
                <a:pPr marL="0" marR="0" lvl="0" indent="0" algn="r" defTabSz="914400" eaLnBrk="1" fontAlgn="base" latinLnBrk="0" hangingPunct="1">
                  <a:lnSpc>
                    <a:spcPct val="100000"/>
                  </a:lnSpc>
                  <a:spcBef>
                    <a:spcPct val="0"/>
                  </a:spcBef>
                  <a:spcAft>
                    <a:spcPct val="0"/>
                  </a:spcAft>
                  <a:buClrTx/>
                  <a:buSzTx/>
                  <a:buFontTx/>
                  <a:buNone/>
                  <a:tabLst/>
                  <a:defRPr/>
                </a:pPr>
                <a:r>
                  <a:rPr kumimoji="1" lang="ja-JP" altLang="en-US"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阪急</a:t>
                </a:r>
                <a:br>
                  <a:rPr kumimoji="1" lang="en-US" altLang="ja-JP"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梅田駅</a:t>
                </a:r>
              </a:p>
            </p:txBody>
          </p:sp>
          <p:sp>
            <p:nvSpPr>
              <p:cNvPr id="44" name="正方形/長方形 43">
                <a:extLst>
                  <a:ext uri="{FF2B5EF4-FFF2-40B4-BE49-F238E27FC236}">
                    <a16:creationId xmlns:a16="http://schemas.microsoft.com/office/drawing/2014/main" id="{CBCC23BA-2EF6-F8A2-5712-F106D61EA921}"/>
                  </a:ext>
                </a:extLst>
              </p:cNvPr>
              <p:cNvSpPr/>
              <p:nvPr/>
            </p:nvSpPr>
            <p:spPr>
              <a:xfrm>
                <a:off x="5724195" y="2807972"/>
                <a:ext cx="481674" cy="95022"/>
              </a:xfrm>
              <a:prstGeom prst="rect">
                <a:avLst/>
              </a:prstGeom>
              <a:solidFill>
                <a:srgbClr val="5A5A5A"/>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45" name="正方形/長方形 44">
                <a:extLst>
                  <a:ext uri="{FF2B5EF4-FFF2-40B4-BE49-F238E27FC236}">
                    <a16:creationId xmlns:a16="http://schemas.microsoft.com/office/drawing/2014/main" id="{946C230A-0B0B-181E-0DA6-06FF2D2788C5}"/>
                  </a:ext>
                </a:extLst>
              </p:cNvPr>
              <p:cNvSpPr/>
              <p:nvPr/>
            </p:nvSpPr>
            <p:spPr>
              <a:xfrm rot="1832821">
                <a:off x="5197706" y="3598239"/>
                <a:ext cx="327223" cy="79702"/>
              </a:xfrm>
              <a:prstGeom prst="rect">
                <a:avLst/>
              </a:prstGeom>
              <a:solidFill>
                <a:srgbClr val="5A5A5A"/>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46" name="テキスト ボックス 45">
                <a:extLst>
                  <a:ext uri="{FF2B5EF4-FFF2-40B4-BE49-F238E27FC236}">
                    <a16:creationId xmlns:a16="http://schemas.microsoft.com/office/drawing/2014/main" id="{0BAB7C3F-BE5E-82C1-70BE-7C5053741006}"/>
                  </a:ext>
                </a:extLst>
              </p:cNvPr>
              <p:cNvSpPr txBox="1"/>
              <p:nvPr/>
            </p:nvSpPr>
            <p:spPr>
              <a:xfrm>
                <a:off x="4906628" y="3608276"/>
                <a:ext cx="334659" cy="184666"/>
              </a:xfrm>
              <a:prstGeom prst="rect">
                <a:avLst/>
              </a:prstGeom>
              <a:noFill/>
            </p:spPr>
            <p:txBody>
              <a:bodyPr vert="horz" wrap="square" lIns="0" tIns="0" rIns="0" bIns="0" rtlCol="0">
                <a:spAutoFit/>
              </a:bodyPr>
              <a:lstStyle/>
              <a:p>
                <a:pPr marL="0" marR="0" lvl="0" indent="0" algn="r" defTabSz="914400" eaLnBrk="1" fontAlgn="base" latinLnBrk="0" hangingPunct="1">
                  <a:lnSpc>
                    <a:spcPct val="100000"/>
                  </a:lnSpc>
                  <a:spcBef>
                    <a:spcPct val="0"/>
                  </a:spcBef>
                  <a:spcAft>
                    <a:spcPct val="0"/>
                  </a:spcAft>
                  <a:buClrTx/>
                  <a:buSzTx/>
                  <a:buFontTx/>
                  <a:buNone/>
                  <a:tabLst/>
                  <a:defRPr/>
                </a:pPr>
                <a:r>
                  <a:rPr kumimoji="1" lang="en-US" altLang="ja-JP"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JR</a:t>
                </a:r>
                <a:r>
                  <a:rPr kumimoji="1" lang="ja-JP" altLang="en-US"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東西線</a:t>
                </a:r>
                <a:endParaRPr kumimoji="1" lang="en-US" altLang="ja-JP"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a:p>
                <a:pPr marL="0" marR="0" lvl="0" indent="0" algn="r" defTabSz="914400" eaLnBrk="1" fontAlgn="base" latinLnBrk="0" hangingPunct="1">
                  <a:lnSpc>
                    <a:spcPct val="100000"/>
                  </a:lnSpc>
                  <a:spcBef>
                    <a:spcPct val="0"/>
                  </a:spcBef>
                  <a:spcAft>
                    <a:spcPct val="0"/>
                  </a:spcAft>
                  <a:buClrTx/>
                  <a:buSzTx/>
                  <a:buFontTx/>
                  <a:buNone/>
                  <a:tabLst/>
                  <a:defRPr/>
                </a:pPr>
                <a:r>
                  <a:rPr kumimoji="1" lang="ja-JP" altLang="en-US"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北新地駅</a:t>
                </a:r>
              </a:p>
            </p:txBody>
          </p:sp>
          <p:sp>
            <p:nvSpPr>
              <p:cNvPr id="47" name="正方形/長方形 46">
                <a:extLst>
                  <a:ext uri="{FF2B5EF4-FFF2-40B4-BE49-F238E27FC236}">
                    <a16:creationId xmlns:a16="http://schemas.microsoft.com/office/drawing/2014/main" id="{4482386E-957B-D918-12E6-F01FF56302D7}"/>
                  </a:ext>
                </a:extLst>
              </p:cNvPr>
              <p:cNvSpPr/>
              <p:nvPr/>
            </p:nvSpPr>
            <p:spPr>
              <a:xfrm rot="5841249">
                <a:off x="6346228" y="3307187"/>
                <a:ext cx="327223" cy="79702"/>
              </a:xfrm>
              <a:prstGeom prst="rect">
                <a:avLst/>
              </a:prstGeom>
              <a:solidFill>
                <a:srgbClr val="5A5A5A"/>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A3C647CC-A36D-1B21-E4ED-5279D6C568FB}"/>
                  </a:ext>
                </a:extLst>
              </p:cNvPr>
              <p:cNvSpPr/>
              <p:nvPr/>
            </p:nvSpPr>
            <p:spPr>
              <a:xfrm rot="6007681">
                <a:off x="6220331" y="2503913"/>
                <a:ext cx="508853" cy="93279"/>
              </a:xfrm>
              <a:prstGeom prst="rect">
                <a:avLst/>
              </a:prstGeom>
              <a:solidFill>
                <a:srgbClr val="5A5A5A"/>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49" name="正方形/長方形 48">
                <a:extLst>
                  <a:ext uri="{FF2B5EF4-FFF2-40B4-BE49-F238E27FC236}">
                    <a16:creationId xmlns:a16="http://schemas.microsoft.com/office/drawing/2014/main" id="{CAB4EEBD-0A85-43A4-9324-75488CA66765}"/>
                  </a:ext>
                </a:extLst>
              </p:cNvPr>
              <p:cNvSpPr/>
              <p:nvPr/>
            </p:nvSpPr>
            <p:spPr>
              <a:xfrm rot="5400000">
                <a:off x="6536932" y="2167258"/>
                <a:ext cx="252740" cy="75733"/>
              </a:xfrm>
              <a:prstGeom prst="rect">
                <a:avLst/>
              </a:prstGeom>
              <a:solidFill>
                <a:srgbClr val="5A5A5A"/>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50" name="正方形/長方形 49">
                <a:extLst>
                  <a:ext uri="{FF2B5EF4-FFF2-40B4-BE49-F238E27FC236}">
                    <a16:creationId xmlns:a16="http://schemas.microsoft.com/office/drawing/2014/main" id="{C1E89398-4B7B-F415-D14D-87D6CF413C3E}"/>
                  </a:ext>
                </a:extLst>
              </p:cNvPr>
              <p:cNvSpPr/>
              <p:nvPr/>
            </p:nvSpPr>
            <p:spPr>
              <a:xfrm rot="7030515">
                <a:off x="5185407" y="3060841"/>
                <a:ext cx="327223" cy="76293"/>
              </a:xfrm>
              <a:prstGeom prst="rect">
                <a:avLst/>
              </a:prstGeom>
              <a:solidFill>
                <a:srgbClr val="5A5A5A"/>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51" name="フリーフォーム 169">
                <a:extLst>
                  <a:ext uri="{FF2B5EF4-FFF2-40B4-BE49-F238E27FC236}">
                    <a16:creationId xmlns:a16="http://schemas.microsoft.com/office/drawing/2014/main" id="{AD7E4DA1-9D44-FB1F-C3FF-00B50573A0FE}"/>
                  </a:ext>
                </a:extLst>
              </p:cNvPr>
              <p:cNvSpPr/>
              <p:nvPr/>
            </p:nvSpPr>
            <p:spPr>
              <a:xfrm>
                <a:off x="3536127" y="2367076"/>
                <a:ext cx="3171391" cy="158750"/>
              </a:xfrm>
              <a:custGeom>
                <a:avLst/>
                <a:gdLst>
                  <a:gd name="connsiteX0" fmla="*/ 0 w 3289300"/>
                  <a:gd name="connsiteY0" fmla="*/ 88900 h 127000"/>
                  <a:gd name="connsiteX1" fmla="*/ 546100 w 3289300"/>
                  <a:gd name="connsiteY1" fmla="*/ 127000 h 127000"/>
                  <a:gd name="connsiteX2" fmla="*/ 2089150 w 3289300"/>
                  <a:gd name="connsiteY2" fmla="*/ 0 h 127000"/>
                  <a:gd name="connsiteX3" fmla="*/ 3289300 w 3289300"/>
                  <a:gd name="connsiteY3" fmla="*/ 25400 h 127000"/>
                  <a:gd name="connsiteX4" fmla="*/ 3289300 w 3289300"/>
                  <a:gd name="connsiteY4" fmla="*/ 25400 h 127000"/>
                  <a:gd name="connsiteX5" fmla="*/ 3289300 w 3289300"/>
                  <a:gd name="connsiteY5" fmla="*/ 25400 h 127000"/>
                  <a:gd name="connsiteX0" fmla="*/ 0 w 3289300"/>
                  <a:gd name="connsiteY0" fmla="*/ 105833 h 143933"/>
                  <a:gd name="connsiteX1" fmla="*/ 546100 w 3289300"/>
                  <a:gd name="connsiteY1" fmla="*/ 143933 h 143933"/>
                  <a:gd name="connsiteX2" fmla="*/ 2089150 w 3289300"/>
                  <a:gd name="connsiteY2" fmla="*/ 16933 h 143933"/>
                  <a:gd name="connsiteX3" fmla="*/ 3289300 w 3289300"/>
                  <a:gd name="connsiteY3" fmla="*/ 42333 h 143933"/>
                  <a:gd name="connsiteX4" fmla="*/ 3289300 w 3289300"/>
                  <a:gd name="connsiteY4" fmla="*/ 42333 h 143933"/>
                  <a:gd name="connsiteX5" fmla="*/ 3289300 w 3289300"/>
                  <a:gd name="connsiteY5" fmla="*/ 42333 h 143933"/>
                  <a:gd name="connsiteX0" fmla="*/ 0 w 3289300"/>
                  <a:gd name="connsiteY0" fmla="*/ 105833 h 158750"/>
                  <a:gd name="connsiteX1" fmla="*/ 546100 w 3289300"/>
                  <a:gd name="connsiteY1" fmla="*/ 143933 h 158750"/>
                  <a:gd name="connsiteX2" fmla="*/ 2089150 w 3289300"/>
                  <a:gd name="connsiteY2" fmla="*/ 16933 h 158750"/>
                  <a:gd name="connsiteX3" fmla="*/ 3289300 w 3289300"/>
                  <a:gd name="connsiteY3" fmla="*/ 42333 h 158750"/>
                  <a:gd name="connsiteX4" fmla="*/ 3289300 w 3289300"/>
                  <a:gd name="connsiteY4" fmla="*/ 42333 h 158750"/>
                  <a:gd name="connsiteX5" fmla="*/ 3289300 w 3289300"/>
                  <a:gd name="connsiteY5" fmla="*/ 42333 h 158750"/>
                  <a:gd name="connsiteX0" fmla="*/ 0 w 3289300"/>
                  <a:gd name="connsiteY0" fmla="*/ 105833 h 158750"/>
                  <a:gd name="connsiteX1" fmla="*/ 546100 w 3289300"/>
                  <a:gd name="connsiteY1" fmla="*/ 143933 h 158750"/>
                  <a:gd name="connsiteX2" fmla="*/ 2089150 w 3289300"/>
                  <a:gd name="connsiteY2" fmla="*/ 16933 h 158750"/>
                  <a:gd name="connsiteX3" fmla="*/ 3289300 w 3289300"/>
                  <a:gd name="connsiteY3" fmla="*/ 42333 h 158750"/>
                  <a:gd name="connsiteX4" fmla="*/ 3289300 w 3289300"/>
                  <a:gd name="connsiteY4" fmla="*/ 42333 h 158750"/>
                  <a:gd name="connsiteX5" fmla="*/ 3289300 w 3289300"/>
                  <a:gd name="connsiteY5" fmla="*/ 42333 h 158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9300" h="158750">
                    <a:moveTo>
                      <a:pt x="0" y="105833"/>
                    </a:moveTo>
                    <a:cubicBezTo>
                      <a:pt x="186593" y="138719"/>
                      <a:pt x="197908" y="158750"/>
                      <a:pt x="546100" y="143933"/>
                    </a:cubicBezTo>
                    <a:cubicBezTo>
                      <a:pt x="894292" y="129116"/>
                      <a:pt x="1631950" y="33866"/>
                      <a:pt x="2089150" y="16933"/>
                    </a:cubicBezTo>
                    <a:cubicBezTo>
                      <a:pt x="2546350" y="0"/>
                      <a:pt x="3089275" y="38100"/>
                      <a:pt x="3289300" y="42333"/>
                    </a:cubicBezTo>
                    <a:lnTo>
                      <a:pt x="3289300" y="42333"/>
                    </a:lnTo>
                    <a:lnTo>
                      <a:pt x="3289300" y="42333"/>
                    </a:lnTo>
                  </a:path>
                </a:pathLst>
              </a:custGeom>
              <a:noFill/>
              <a:ln w="57150" cap="sq" cmpd="sng" algn="ctr">
                <a:solidFill>
                  <a:srgbClr val="808080"/>
                </a:solid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52" name="フリーフォーム 170">
                <a:extLst>
                  <a:ext uri="{FF2B5EF4-FFF2-40B4-BE49-F238E27FC236}">
                    <a16:creationId xmlns:a16="http://schemas.microsoft.com/office/drawing/2014/main" id="{E217F149-AABE-6811-80DB-482B2741AFC8}"/>
                  </a:ext>
                </a:extLst>
              </p:cNvPr>
              <p:cNvSpPr/>
              <p:nvPr/>
            </p:nvSpPr>
            <p:spPr>
              <a:xfrm>
                <a:off x="3535771" y="2367076"/>
                <a:ext cx="3147859" cy="158750"/>
              </a:xfrm>
              <a:custGeom>
                <a:avLst/>
                <a:gdLst>
                  <a:gd name="connsiteX0" fmla="*/ 0 w 3289300"/>
                  <a:gd name="connsiteY0" fmla="*/ 88900 h 127000"/>
                  <a:gd name="connsiteX1" fmla="*/ 546100 w 3289300"/>
                  <a:gd name="connsiteY1" fmla="*/ 127000 h 127000"/>
                  <a:gd name="connsiteX2" fmla="*/ 2089150 w 3289300"/>
                  <a:gd name="connsiteY2" fmla="*/ 0 h 127000"/>
                  <a:gd name="connsiteX3" fmla="*/ 3289300 w 3289300"/>
                  <a:gd name="connsiteY3" fmla="*/ 25400 h 127000"/>
                  <a:gd name="connsiteX4" fmla="*/ 3289300 w 3289300"/>
                  <a:gd name="connsiteY4" fmla="*/ 25400 h 127000"/>
                  <a:gd name="connsiteX5" fmla="*/ 3289300 w 3289300"/>
                  <a:gd name="connsiteY5" fmla="*/ 25400 h 127000"/>
                  <a:gd name="connsiteX0" fmla="*/ 0 w 3289300"/>
                  <a:gd name="connsiteY0" fmla="*/ 105833 h 143933"/>
                  <a:gd name="connsiteX1" fmla="*/ 546100 w 3289300"/>
                  <a:gd name="connsiteY1" fmla="*/ 143933 h 143933"/>
                  <a:gd name="connsiteX2" fmla="*/ 2089150 w 3289300"/>
                  <a:gd name="connsiteY2" fmla="*/ 16933 h 143933"/>
                  <a:gd name="connsiteX3" fmla="*/ 3289300 w 3289300"/>
                  <a:gd name="connsiteY3" fmla="*/ 42333 h 143933"/>
                  <a:gd name="connsiteX4" fmla="*/ 3289300 w 3289300"/>
                  <a:gd name="connsiteY4" fmla="*/ 42333 h 143933"/>
                  <a:gd name="connsiteX5" fmla="*/ 3289300 w 3289300"/>
                  <a:gd name="connsiteY5" fmla="*/ 42333 h 143933"/>
                  <a:gd name="connsiteX0" fmla="*/ 0 w 3289300"/>
                  <a:gd name="connsiteY0" fmla="*/ 105833 h 158750"/>
                  <a:gd name="connsiteX1" fmla="*/ 546100 w 3289300"/>
                  <a:gd name="connsiteY1" fmla="*/ 143933 h 158750"/>
                  <a:gd name="connsiteX2" fmla="*/ 2089150 w 3289300"/>
                  <a:gd name="connsiteY2" fmla="*/ 16933 h 158750"/>
                  <a:gd name="connsiteX3" fmla="*/ 3289300 w 3289300"/>
                  <a:gd name="connsiteY3" fmla="*/ 42333 h 158750"/>
                  <a:gd name="connsiteX4" fmla="*/ 3289300 w 3289300"/>
                  <a:gd name="connsiteY4" fmla="*/ 42333 h 158750"/>
                  <a:gd name="connsiteX5" fmla="*/ 3289300 w 3289300"/>
                  <a:gd name="connsiteY5" fmla="*/ 42333 h 158750"/>
                  <a:gd name="connsiteX0" fmla="*/ 0 w 3289300"/>
                  <a:gd name="connsiteY0" fmla="*/ 105833 h 158750"/>
                  <a:gd name="connsiteX1" fmla="*/ 546100 w 3289300"/>
                  <a:gd name="connsiteY1" fmla="*/ 143933 h 158750"/>
                  <a:gd name="connsiteX2" fmla="*/ 2089150 w 3289300"/>
                  <a:gd name="connsiteY2" fmla="*/ 16933 h 158750"/>
                  <a:gd name="connsiteX3" fmla="*/ 3289300 w 3289300"/>
                  <a:gd name="connsiteY3" fmla="*/ 42333 h 158750"/>
                  <a:gd name="connsiteX4" fmla="*/ 3289300 w 3289300"/>
                  <a:gd name="connsiteY4" fmla="*/ 42333 h 158750"/>
                  <a:gd name="connsiteX5" fmla="*/ 3289300 w 3289300"/>
                  <a:gd name="connsiteY5" fmla="*/ 42333 h 158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9300" h="158750">
                    <a:moveTo>
                      <a:pt x="0" y="105833"/>
                    </a:moveTo>
                    <a:cubicBezTo>
                      <a:pt x="186593" y="138719"/>
                      <a:pt x="197908" y="158750"/>
                      <a:pt x="546100" y="143933"/>
                    </a:cubicBezTo>
                    <a:cubicBezTo>
                      <a:pt x="894292" y="129116"/>
                      <a:pt x="1631950" y="33866"/>
                      <a:pt x="2089150" y="16933"/>
                    </a:cubicBezTo>
                    <a:cubicBezTo>
                      <a:pt x="2546350" y="0"/>
                      <a:pt x="3089275" y="38100"/>
                      <a:pt x="3289300" y="42333"/>
                    </a:cubicBezTo>
                    <a:lnTo>
                      <a:pt x="3289300" y="42333"/>
                    </a:lnTo>
                    <a:lnTo>
                      <a:pt x="3289300" y="42333"/>
                    </a:lnTo>
                  </a:path>
                </a:pathLst>
              </a:custGeom>
              <a:noFill/>
              <a:ln w="38100" cap="sq" cmpd="sng" algn="ctr">
                <a:solidFill>
                  <a:srgbClr val="FFFFFF"/>
                </a:solidFill>
                <a:prstDash val="dash"/>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53" name="正方形/長方形 52">
                <a:extLst>
                  <a:ext uri="{FF2B5EF4-FFF2-40B4-BE49-F238E27FC236}">
                    <a16:creationId xmlns:a16="http://schemas.microsoft.com/office/drawing/2014/main" id="{6BF63C50-77DD-B4A9-5BFE-F63B0AC45FAB}"/>
                  </a:ext>
                </a:extLst>
              </p:cNvPr>
              <p:cNvSpPr/>
              <p:nvPr/>
            </p:nvSpPr>
            <p:spPr>
              <a:xfrm>
                <a:off x="5483939" y="2325144"/>
                <a:ext cx="791932" cy="139700"/>
              </a:xfrm>
              <a:prstGeom prst="rect">
                <a:avLst/>
              </a:prstGeom>
              <a:solidFill>
                <a:srgbClr val="5A5A5A"/>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54" name="テキスト ボックス 53">
                <a:extLst>
                  <a:ext uri="{FF2B5EF4-FFF2-40B4-BE49-F238E27FC236}">
                    <a16:creationId xmlns:a16="http://schemas.microsoft.com/office/drawing/2014/main" id="{58842747-38CB-5F8D-4DAD-456B2D368820}"/>
                  </a:ext>
                </a:extLst>
              </p:cNvPr>
              <p:cNvSpPr txBox="1"/>
              <p:nvPr/>
            </p:nvSpPr>
            <p:spPr>
              <a:xfrm>
                <a:off x="5508927" y="2192138"/>
                <a:ext cx="754092" cy="126656"/>
              </a:xfrm>
              <a:prstGeom prst="rect">
                <a:avLst/>
              </a:prstGeom>
              <a:noFill/>
            </p:spPr>
            <p:txBody>
              <a:bodyPr vert="horz" wrap="square" lIns="0" tIns="0" rIns="0" bIns="0"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1" lang="en-US" altLang="ja-JP"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JR</a:t>
                </a:r>
                <a:r>
                  <a:rPr kumimoji="1" lang="ja-JP" altLang="en-US"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大阪駅</a:t>
                </a:r>
              </a:p>
            </p:txBody>
          </p:sp>
          <p:sp>
            <p:nvSpPr>
              <p:cNvPr id="55" name="フリーフォーム 173">
                <a:extLst>
                  <a:ext uri="{FF2B5EF4-FFF2-40B4-BE49-F238E27FC236}">
                    <a16:creationId xmlns:a16="http://schemas.microsoft.com/office/drawing/2014/main" id="{8A7F40AD-E3CB-A365-6CFD-24F9C591617C}"/>
                  </a:ext>
                </a:extLst>
              </p:cNvPr>
              <p:cNvSpPr/>
              <p:nvPr/>
            </p:nvSpPr>
            <p:spPr>
              <a:xfrm>
                <a:off x="3665869" y="2661694"/>
                <a:ext cx="288749" cy="1168400"/>
              </a:xfrm>
              <a:custGeom>
                <a:avLst/>
                <a:gdLst>
                  <a:gd name="connsiteX0" fmla="*/ 0 w 298450"/>
                  <a:gd name="connsiteY0" fmla="*/ 0 h 1244600"/>
                  <a:gd name="connsiteX1" fmla="*/ 44450 w 298450"/>
                  <a:gd name="connsiteY1" fmla="*/ 323850 h 1244600"/>
                  <a:gd name="connsiteX2" fmla="*/ 298450 w 298450"/>
                  <a:gd name="connsiteY2" fmla="*/ 679450 h 1244600"/>
                  <a:gd name="connsiteX3" fmla="*/ 171450 w 298450"/>
                  <a:gd name="connsiteY3" fmla="*/ 1244600 h 1244600"/>
                  <a:gd name="connsiteX4" fmla="*/ 171450 w 298450"/>
                  <a:gd name="connsiteY4" fmla="*/ 1244600 h 1244600"/>
                  <a:gd name="connsiteX0" fmla="*/ 5292 w 303742"/>
                  <a:gd name="connsiteY0" fmla="*/ 0 h 1244600"/>
                  <a:gd name="connsiteX1" fmla="*/ 49742 w 303742"/>
                  <a:gd name="connsiteY1" fmla="*/ 323850 h 1244600"/>
                  <a:gd name="connsiteX2" fmla="*/ 303742 w 303742"/>
                  <a:gd name="connsiteY2" fmla="*/ 679450 h 1244600"/>
                  <a:gd name="connsiteX3" fmla="*/ 176742 w 303742"/>
                  <a:gd name="connsiteY3" fmla="*/ 1244600 h 1244600"/>
                  <a:gd name="connsiteX4" fmla="*/ 176742 w 303742"/>
                  <a:gd name="connsiteY4" fmla="*/ 1244600 h 1244600"/>
                  <a:gd name="connsiteX0" fmla="*/ 5292 w 324909"/>
                  <a:gd name="connsiteY0" fmla="*/ 0 h 1244600"/>
                  <a:gd name="connsiteX1" fmla="*/ 49742 w 324909"/>
                  <a:gd name="connsiteY1" fmla="*/ 323850 h 1244600"/>
                  <a:gd name="connsiteX2" fmla="*/ 303742 w 324909"/>
                  <a:gd name="connsiteY2" fmla="*/ 679450 h 1244600"/>
                  <a:gd name="connsiteX3" fmla="*/ 176742 w 324909"/>
                  <a:gd name="connsiteY3" fmla="*/ 1244600 h 1244600"/>
                  <a:gd name="connsiteX4" fmla="*/ 176742 w 324909"/>
                  <a:gd name="connsiteY4" fmla="*/ 1244600 h 1244600"/>
                  <a:gd name="connsiteX0" fmla="*/ 1058 w 295275"/>
                  <a:gd name="connsiteY0" fmla="*/ 0 h 1244600"/>
                  <a:gd name="connsiteX1" fmla="*/ 45508 w 295275"/>
                  <a:gd name="connsiteY1" fmla="*/ 323850 h 1244600"/>
                  <a:gd name="connsiteX2" fmla="*/ 274108 w 295275"/>
                  <a:gd name="connsiteY2" fmla="*/ 673100 h 1244600"/>
                  <a:gd name="connsiteX3" fmla="*/ 172508 w 295275"/>
                  <a:gd name="connsiteY3" fmla="*/ 1244600 h 1244600"/>
                  <a:gd name="connsiteX4" fmla="*/ 172508 w 295275"/>
                  <a:gd name="connsiteY4" fmla="*/ 1244600 h 1244600"/>
                  <a:gd name="connsiteX0" fmla="*/ 1058 w 274108"/>
                  <a:gd name="connsiteY0" fmla="*/ 0 h 1244600"/>
                  <a:gd name="connsiteX1" fmla="*/ 45508 w 274108"/>
                  <a:gd name="connsiteY1" fmla="*/ 323850 h 1244600"/>
                  <a:gd name="connsiteX2" fmla="*/ 274108 w 274108"/>
                  <a:gd name="connsiteY2" fmla="*/ 673100 h 1244600"/>
                  <a:gd name="connsiteX3" fmla="*/ 172508 w 274108"/>
                  <a:gd name="connsiteY3" fmla="*/ 1244600 h 1244600"/>
                  <a:gd name="connsiteX4" fmla="*/ 172508 w 274108"/>
                  <a:gd name="connsiteY4" fmla="*/ 1244600 h 1244600"/>
                  <a:gd name="connsiteX0" fmla="*/ 1058 w 274108"/>
                  <a:gd name="connsiteY0" fmla="*/ 0 h 1244600"/>
                  <a:gd name="connsiteX1" fmla="*/ 45508 w 274108"/>
                  <a:gd name="connsiteY1" fmla="*/ 323850 h 1244600"/>
                  <a:gd name="connsiteX2" fmla="*/ 274108 w 274108"/>
                  <a:gd name="connsiteY2" fmla="*/ 673100 h 1244600"/>
                  <a:gd name="connsiteX3" fmla="*/ 172508 w 274108"/>
                  <a:gd name="connsiteY3" fmla="*/ 1244600 h 1244600"/>
                  <a:gd name="connsiteX4" fmla="*/ 172508 w 274108"/>
                  <a:gd name="connsiteY4" fmla="*/ 1244600 h 1244600"/>
                  <a:gd name="connsiteX0" fmla="*/ 0 w 273050"/>
                  <a:gd name="connsiteY0" fmla="*/ 0 h 1244600"/>
                  <a:gd name="connsiteX1" fmla="*/ 44450 w 273050"/>
                  <a:gd name="connsiteY1" fmla="*/ 323850 h 1244600"/>
                  <a:gd name="connsiteX2" fmla="*/ 273050 w 273050"/>
                  <a:gd name="connsiteY2" fmla="*/ 673100 h 1244600"/>
                  <a:gd name="connsiteX3" fmla="*/ 171450 w 273050"/>
                  <a:gd name="connsiteY3" fmla="*/ 1244600 h 1244600"/>
                  <a:gd name="connsiteX4" fmla="*/ 171450 w 273050"/>
                  <a:gd name="connsiteY4" fmla="*/ 1244600 h 1244600"/>
                  <a:gd name="connsiteX0" fmla="*/ 0 w 273050"/>
                  <a:gd name="connsiteY0" fmla="*/ 0 h 1244600"/>
                  <a:gd name="connsiteX1" fmla="*/ 44450 w 273050"/>
                  <a:gd name="connsiteY1" fmla="*/ 323850 h 1244600"/>
                  <a:gd name="connsiteX2" fmla="*/ 273050 w 273050"/>
                  <a:gd name="connsiteY2" fmla="*/ 673100 h 1244600"/>
                  <a:gd name="connsiteX3" fmla="*/ 171450 w 273050"/>
                  <a:gd name="connsiteY3" fmla="*/ 1244600 h 1244600"/>
                  <a:gd name="connsiteX4" fmla="*/ 171450 w 273050"/>
                  <a:gd name="connsiteY4" fmla="*/ 1244600 h 1244600"/>
                  <a:gd name="connsiteX0" fmla="*/ 0 w 273050"/>
                  <a:gd name="connsiteY0" fmla="*/ 0 h 1244600"/>
                  <a:gd name="connsiteX1" fmla="*/ 44450 w 273050"/>
                  <a:gd name="connsiteY1" fmla="*/ 323850 h 1244600"/>
                  <a:gd name="connsiteX2" fmla="*/ 273050 w 273050"/>
                  <a:gd name="connsiteY2" fmla="*/ 673100 h 1244600"/>
                  <a:gd name="connsiteX3" fmla="*/ 171450 w 273050"/>
                  <a:gd name="connsiteY3" fmla="*/ 1244600 h 1244600"/>
                  <a:gd name="connsiteX4" fmla="*/ 171450 w 273050"/>
                  <a:gd name="connsiteY4" fmla="*/ 1244600 h 1244600"/>
                  <a:gd name="connsiteX0" fmla="*/ 0 w 309033"/>
                  <a:gd name="connsiteY0" fmla="*/ 0 h 1244600"/>
                  <a:gd name="connsiteX1" fmla="*/ 44450 w 309033"/>
                  <a:gd name="connsiteY1" fmla="*/ 323850 h 1244600"/>
                  <a:gd name="connsiteX2" fmla="*/ 273050 w 309033"/>
                  <a:gd name="connsiteY2" fmla="*/ 673100 h 1244600"/>
                  <a:gd name="connsiteX3" fmla="*/ 276225 w 309033"/>
                  <a:gd name="connsiteY3" fmla="*/ 793750 h 1244600"/>
                  <a:gd name="connsiteX4" fmla="*/ 171450 w 309033"/>
                  <a:gd name="connsiteY4" fmla="*/ 1244600 h 1244600"/>
                  <a:gd name="connsiteX5" fmla="*/ 171450 w 309033"/>
                  <a:gd name="connsiteY5" fmla="*/ 1244600 h 1244600"/>
                  <a:gd name="connsiteX0" fmla="*/ 0 w 295437"/>
                  <a:gd name="connsiteY0" fmla="*/ 0 h 1244600"/>
                  <a:gd name="connsiteX1" fmla="*/ 44450 w 295437"/>
                  <a:gd name="connsiteY1" fmla="*/ 323850 h 1244600"/>
                  <a:gd name="connsiteX2" fmla="*/ 273050 w 295437"/>
                  <a:gd name="connsiteY2" fmla="*/ 673100 h 1244600"/>
                  <a:gd name="connsiteX3" fmla="*/ 276225 w 295437"/>
                  <a:gd name="connsiteY3" fmla="*/ 793750 h 1244600"/>
                  <a:gd name="connsiteX4" fmla="*/ 171450 w 295437"/>
                  <a:gd name="connsiteY4" fmla="*/ 1244600 h 1244600"/>
                  <a:gd name="connsiteX5" fmla="*/ 171450 w 295437"/>
                  <a:gd name="connsiteY5" fmla="*/ 1244600 h 1244600"/>
                  <a:gd name="connsiteX0" fmla="*/ 32598 w 328035"/>
                  <a:gd name="connsiteY0" fmla="*/ 0 h 1244600"/>
                  <a:gd name="connsiteX1" fmla="*/ 77048 w 328035"/>
                  <a:gd name="connsiteY1" fmla="*/ 323850 h 1244600"/>
                  <a:gd name="connsiteX2" fmla="*/ 305648 w 328035"/>
                  <a:gd name="connsiteY2" fmla="*/ 673100 h 1244600"/>
                  <a:gd name="connsiteX3" fmla="*/ 308823 w 328035"/>
                  <a:gd name="connsiteY3" fmla="*/ 793750 h 1244600"/>
                  <a:gd name="connsiteX4" fmla="*/ 204048 w 328035"/>
                  <a:gd name="connsiteY4" fmla="*/ 1244600 h 1244600"/>
                  <a:gd name="connsiteX5" fmla="*/ 204048 w 328035"/>
                  <a:gd name="connsiteY5" fmla="*/ 1244600 h 1244600"/>
                  <a:gd name="connsiteX0" fmla="*/ 32598 w 328035"/>
                  <a:gd name="connsiteY0" fmla="*/ 0 h 1244600"/>
                  <a:gd name="connsiteX1" fmla="*/ 77048 w 328035"/>
                  <a:gd name="connsiteY1" fmla="*/ 323850 h 1244600"/>
                  <a:gd name="connsiteX2" fmla="*/ 305648 w 328035"/>
                  <a:gd name="connsiteY2" fmla="*/ 673100 h 1244600"/>
                  <a:gd name="connsiteX3" fmla="*/ 308823 w 328035"/>
                  <a:gd name="connsiteY3" fmla="*/ 793750 h 1244600"/>
                  <a:gd name="connsiteX4" fmla="*/ 204048 w 328035"/>
                  <a:gd name="connsiteY4" fmla="*/ 1244600 h 1244600"/>
                  <a:gd name="connsiteX5" fmla="*/ 204048 w 328035"/>
                  <a:gd name="connsiteY5" fmla="*/ 1244600 h 1244600"/>
                  <a:gd name="connsiteX0" fmla="*/ 0 w 289983"/>
                  <a:gd name="connsiteY0" fmla="*/ 0 h 1244600"/>
                  <a:gd name="connsiteX1" fmla="*/ 44450 w 289983"/>
                  <a:gd name="connsiteY1" fmla="*/ 323850 h 1244600"/>
                  <a:gd name="connsiteX2" fmla="*/ 254000 w 289983"/>
                  <a:gd name="connsiteY2" fmla="*/ 618987 h 1244600"/>
                  <a:gd name="connsiteX3" fmla="*/ 276225 w 289983"/>
                  <a:gd name="connsiteY3" fmla="*/ 793750 h 1244600"/>
                  <a:gd name="connsiteX4" fmla="*/ 171450 w 289983"/>
                  <a:gd name="connsiteY4" fmla="*/ 1244600 h 1244600"/>
                  <a:gd name="connsiteX5" fmla="*/ 171450 w 289983"/>
                  <a:gd name="connsiteY5" fmla="*/ 1244600 h 1244600"/>
                  <a:gd name="connsiteX0" fmla="*/ 0 w 288749"/>
                  <a:gd name="connsiteY0" fmla="*/ 0 h 1244600"/>
                  <a:gd name="connsiteX1" fmla="*/ 44450 w 288749"/>
                  <a:gd name="connsiteY1" fmla="*/ 323850 h 1244600"/>
                  <a:gd name="connsiteX2" fmla="*/ 254000 w 288749"/>
                  <a:gd name="connsiteY2" fmla="*/ 618987 h 1244600"/>
                  <a:gd name="connsiteX3" fmla="*/ 252942 w 288749"/>
                  <a:gd name="connsiteY3" fmla="*/ 821047 h 1244600"/>
                  <a:gd name="connsiteX4" fmla="*/ 171450 w 288749"/>
                  <a:gd name="connsiteY4" fmla="*/ 1244600 h 1244600"/>
                  <a:gd name="connsiteX5" fmla="*/ 171450 w 288749"/>
                  <a:gd name="connsiteY5" fmla="*/ 1244600 h 124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8749" h="1244600">
                    <a:moveTo>
                      <a:pt x="0" y="0"/>
                    </a:moveTo>
                    <a:cubicBezTo>
                      <a:pt x="2117" y="139700"/>
                      <a:pt x="2117" y="220686"/>
                      <a:pt x="44450" y="323850"/>
                    </a:cubicBezTo>
                    <a:cubicBezTo>
                      <a:pt x="86783" y="427014"/>
                      <a:pt x="219251" y="536121"/>
                      <a:pt x="254000" y="618987"/>
                    </a:cubicBezTo>
                    <a:cubicBezTo>
                      <a:pt x="288749" y="701853"/>
                      <a:pt x="266700" y="716778"/>
                      <a:pt x="252942" y="821047"/>
                    </a:cubicBezTo>
                    <a:cubicBezTo>
                      <a:pt x="239184" y="925316"/>
                      <a:pt x="186267" y="1167342"/>
                      <a:pt x="171450" y="1244600"/>
                    </a:cubicBezTo>
                    <a:lnTo>
                      <a:pt x="171450" y="1244600"/>
                    </a:lnTo>
                  </a:path>
                </a:pathLst>
              </a:custGeom>
              <a:noFill/>
              <a:ln w="57150" cap="flat" cmpd="sng" algn="ctr">
                <a:solidFill>
                  <a:srgbClr val="C9E7AB"/>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56" name="テキスト ボックス 55">
                <a:extLst>
                  <a:ext uri="{FF2B5EF4-FFF2-40B4-BE49-F238E27FC236}">
                    <a16:creationId xmlns:a16="http://schemas.microsoft.com/office/drawing/2014/main" id="{ED451269-4D3D-9199-438E-E7F771BA193F}"/>
                  </a:ext>
                </a:extLst>
              </p:cNvPr>
              <p:cNvSpPr txBox="1"/>
              <p:nvPr/>
            </p:nvSpPr>
            <p:spPr>
              <a:xfrm>
                <a:off x="5396445" y="3016738"/>
                <a:ext cx="406902" cy="276999"/>
              </a:xfrm>
              <a:prstGeom prst="rect">
                <a:avLst/>
              </a:prstGeom>
              <a:noFill/>
            </p:spPr>
            <p:txBody>
              <a:bodyPr vert="horz" wrap="square" lIns="0" tIns="0" rIns="0" bIns="0"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1" lang="ja-JP" altLang="en-US"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地下鉄</a:t>
                </a:r>
                <a:br>
                  <a:rPr kumimoji="1" lang="en-US" altLang="ja-JP"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四つ橋線</a:t>
                </a:r>
                <a:br>
                  <a:rPr kumimoji="1" lang="en-US" altLang="ja-JP"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br>
                <a:r>
                  <a:rPr kumimoji="1" lang="ja-JP" altLang="en-US" sz="6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西梅田駅</a:t>
                </a:r>
              </a:p>
            </p:txBody>
          </p:sp>
          <p:sp>
            <p:nvSpPr>
              <p:cNvPr id="57" name="直方体 56">
                <a:extLst>
                  <a:ext uri="{FF2B5EF4-FFF2-40B4-BE49-F238E27FC236}">
                    <a16:creationId xmlns:a16="http://schemas.microsoft.com/office/drawing/2014/main" id="{5A98EC4D-8C44-6430-6BAE-24EFA77063F9}"/>
                  </a:ext>
                </a:extLst>
              </p:cNvPr>
              <p:cNvSpPr/>
              <p:nvPr/>
            </p:nvSpPr>
            <p:spPr bwMode="auto">
              <a:xfrm>
                <a:off x="4382629" y="2788694"/>
                <a:ext cx="266700" cy="355600"/>
              </a:xfrm>
              <a:prstGeom prst="cube">
                <a:avLst/>
              </a:prstGeom>
              <a:solidFill>
                <a:srgbClr val="FF0000"/>
              </a:solidFill>
              <a:ln w="9525" cap="flat" cmpd="sng" algn="ctr">
                <a:solidFill>
                  <a:srgbClr val="FB826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58" name="正方形/長方形 57">
                <a:extLst>
                  <a:ext uri="{FF2B5EF4-FFF2-40B4-BE49-F238E27FC236}">
                    <a16:creationId xmlns:a16="http://schemas.microsoft.com/office/drawing/2014/main" id="{3542DF01-FA1B-C668-64C9-F9F8C90A8DF0}"/>
                  </a:ext>
                </a:extLst>
              </p:cNvPr>
              <p:cNvSpPr/>
              <p:nvPr/>
            </p:nvSpPr>
            <p:spPr>
              <a:xfrm>
                <a:off x="3513531" y="1997100"/>
                <a:ext cx="3260602" cy="1845694"/>
              </a:xfrm>
              <a:prstGeom prst="rect">
                <a:avLst/>
              </a:prstGeom>
              <a:noFill/>
              <a:ln w="101600" cap="sq" cmpd="sng" algn="ctr">
                <a:solidFill>
                  <a:srgbClr val="E6E6E6"/>
                </a:solidFill>
                <a:prstDash val="solid"/>
                <a:miter lim="800000"/>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59" name="正方形/長方形 58">
                <a:extLst>
                  <a:ext uri="{FF2B5EF4-FFF2-40B4-BE49-F238E27FC236}">
                    <a16:creationId xmlns:a16="http://schemas.microsoft.com/office/drawing/2014/main" id="{1885E2C7-8E17-B887-3C69-0A28D7C9E86D}"/>
                  </a:ext>
                </a:extLst>
              </p:cNvPr>
              <p:cNvSpPr/>
              <p:nvPr/>
            </p:nvSpPr>
            <p:spPr>
              <a:xfrm>
                <a:off x="3559446" y="2050507"/>
                <a:ext cx="3162300" cy="1741487"/>
              </a:xfrm>
              <a:prstGeom prst="rect">
                <a:avLst/>
              </a:prstGeom>
              <a:noFill/>
              <a:ln w="6350" cap="flat" cmpd="sng" algn="ctr">
                <a:solidFill>
                  <a:srgbClr val="808080"/>
                </a:solid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grpSp>
      </p:grpSp>
      <p:sp>
        <p:nvSpPr>
          <p:cNvPr id="63" name="AutoShape 9">
            <a:extLst>
              <a:ext uri="{FF2B5EF4-FFF2-40B4-BE49-F238E27FC236}">
                <a16:creationId xmlns:a16="http://schemas.microsoft.com/office/drawing/2014/main" id="{423D107E-A662-F2BC-4610-C377AF32D9B5}"/>
              </a:ext>
            </a:extLst>
          </p:cNvPr>
          <p:cNvSpPr>
            <a:spLocks noChangeArrowheads="1"/>
          </p:cNvSpPr>
          <p:nvPr/>
        </p:nvSpPr>
        <p:spPr bwMode="gray">
          <a:xfrm>
            <a:off x="97628" y="7442195"/>
            <a:ext cx="6615111" cy="680552"/>
          </a:xfrm>
          <a:prstGeom prst="rect">
            <a:avLst/>
          </a:prstGeom>
          <a:noFill/>
          <a:ln w="12700">
            <a:solidFill>
              <a:srgbClr val="0070C0"/>
            </a:solidFill>
            <a:round/>
            <a:headEnd/>
            <a:tailEnd/>
          </a:ln>
        </p:spPr>
        <p:txBody>
          <a:bodyPr lIns="57600" tIns="47659" rIns="95317" bIns="47659" anchor="t" anchorCtr="0"/>
          <a:lstStyle/>
          <a:p>
            <a:pPr marL="177800" lvl="3" indent="-177800" algn="just" defTabSz="914400" eaLnBrk="0" fontAlgn="base" hangingPunct="0">
              <a:spcBef>
                <a:spcPts val="0"/>
              </a:spcBef>
              <a:spcAft>
                <a:spcPct val="0"/>
              </a:spcAft>
              <a:buClr>
                <a:srgbClr val="808080"/>
              </a:buClr>
              <a:buFont typeface="Wingdings" pitchFamily="2" charset="2"/>
              <a:buChar char="p"/>
              <a:defRPr/>
            </a:pPr>
            <a:r>
              <a:rPr lang="ja-JP" altLang="ja-JP" sz="800">
                <a:solidFill>
                  <a:srgbClr val="000000"/>
                </a:solidFill>
                <a:latin typeface="Meiryo UI" panose="020B0604030504040204" pitchFamily="50" charset="-128"/>
                <a:ea typeface="Meiryo UI" panose="020B0604030504040204" pitchFamily="50" charset="-128"/>
                <a:cs typeface="Arial" pitchFamily="34" charset="0"/>
              </a:rPr>
              <a:t>反社会的勢力に該当すると認められる場合は、お申し込みを受付することができません</a:t>
            </a:r>
          </a:p>
          <a:p>
            <a:pPr marL="177800" lvl="3" indent="-177800" algn="just" defTabSz="914400" eaLnBrk="0" fontAlgn="base" hangingPunct="0">
              <a:spcBef>
                <a:spcPts val="0"/>
              </a:spcBef>
              <a:spcAft>
                <a:spcPct val="0"/>
              </a:spcAft>
              <a:buClr>
                <a:srgbClr val="808080"/>
              </a:buClr>
              <a:buFont typeface="Wingdings" pitchFamily="2" charset="2"/>
              <a:buChar char="p"/>
              <a:defRPr/>
            </a:pPr>
            <a:r>
              <a:rPr lang="ja-JP" altLang="ja-JP" sz="800">
                <a:solidFill>
                  <a:srgbClr val="000000"/>
                </a:solidFill>
                <a:latin typeface="Meiryo UI" panose="020B0604030504040204" pitchFamily="50" charset="-128"/>
                <a:ea typeface="Meiryo UI" panose="020B0604030504040204" pitchFamily="50" charset="-128"/>
                <a:cs typeface="Arial" pitchFamily="34" charset="0"/>
              </a:rPr>
              <a:t>止むを得ない事情により、予告なくプログラムに変更が生じる場合がございます</a:t>
            </a:r>
          </a:p>
          <a:p>
            <a:pPr marL="177800" lvl="3" indent="-177800" algn="just" defTabSz="914400" eaLnBrk="0" fontAlgn="base" hangingPunct="0">
              <a:spcBef>
                <a:spcPts val="0"/>
              </a:spcBef>
              <a:spcAft>
                <a:spcPct val="0"/>
              </a:spcAft>
              <a:buClr>
                <a:srgbClr val="808080"/>
              </a:buClr>
              <a:buFont typeface="Wingdings" pitchFamily="2" charset="2"/>
              <a:buChar char="p"/>
              <a:defRPr/>
            </a:pPr>
            <a:r>
              <a:rPr lang="ja-JP" altLang="ja-JP" sz="800">
                <a:solidFill>
                  <a:srgbClr val="000000"/>
                </a:solidFill>
                <a:latin typeface="Meiryo UI" panose="020B0604030504040204" pitchFamily="50" charset="-128"/>
                <a:ea typeface="Meiryo UI" panose="020B0604030504040204" pitchFamily="50" charset="-128"/>
                <a:cs typeface="Arial" pitchFamily="34" charset="0"/>
              </a:rPr>
              <a:t>会場での録音・撮影は固くお断りいたします</a:t>
            </a:r>
          </a:p>
          <a:p>
            <a:pPr marL="177800" lvl="3" indent="-177800" algn="just" defTabSz="914400" eaLnBrk="0" fontAlgn="base" hangingPunct="0">
              <a:spcBef>
                <a:spcPts val="0"/>
              </a:spcBef>
              <a:spcAft>
                <a:spcPct val="0"/>
              </a:spcAft>
              <a:buClr>
                <a:srgbClr val="808080"/>
              </a:buClr>
              <a:buFont typeface="Wingdings" pitchFamily="2" charset="2"/>
              <a:buChar char="p"/>
              <a:defRPr/>
            </a:pPr>
            <a:r>
              <a:rPr lang="ja-JP" altLang="ja-JP" sz="800">
                <a:solidFill>
                  <a:srgbClr val="000000"/>
                </a:solidFill>
                <a:latin typeface="Meiryo UI" panose="020B0604030504040204" pitchFamily="50" charset="-128"/>
                <a:ea typeface="Meiryo UI" panose="020B0604030504040204" pitchFamily="50" charset="-128"/>
                <a:cs typeface="Arial" pitchFamily="34" charset="0"/>
              </a:rPr>
              <a:t>会場が変更となる場合があります。変更の際は、事前にお知らせいたします</a:t>
            </a:r>
          </a:p>
          <a:p>
            <a:pPr marL="177800" lvl="3" indent="-177800" algn="just" defTabSz="914400" eaLnBrk="0" fontAlgn="base" hangingPunct="0">
              <a:spcBef>
                <a:spcPts val="0"/>
              </a:spcBef>
              <a:spcAft>
                <a:spcPct val="0"/>
              </a:spcAft>
              <a:buClr>
                <a:srgbClr val="808080"/>
              </a:buClr>
              <a:buFont typeface="Wingdings" pitchFamily="2" charset="2"/>
              <a:buChar char="p"/>
              <a:defRPr/>
            </a:pPr>
            <a:r>
              <a:rPr lang="ja-JP" altLang="ja-JP" sz="800">
                <a:solidFill>
                  <a:srgbClr val="000000"/>
                </a:solidFill>
                <a:latin typeface="Meiryo UI" panose="020B0604030504040204" pitchFamily="50" charset="-128"/>
                <a:ea typeface="Meiryo UI" panose="020B0604030504040204" pitchFamily="50" charset="-128"/>
                <a:cs typeface="Arial" pitchFamily="34" charset="0"/>
              </a:rPr>
              <a:t>お車でのご来場はご遠慮ください</a:t>
            </a:r>
            <a:endParaRPr lang="ja-JP" altLang="en-US" sz="800">
              <a:solidFill>
                <a:srgbClr val="000000"/>
              </a:solidFill>
              <a:latin typeface="Meiryo UI" panose="020B0604030504040204" pitchFamily="50" charset="-128"/>
              <a:ea typeface="Meiryo UI" panose="020B0604030504040204" pitchFamily="50" charset="-128"/>
              <a:cs typeface="Arial" pitchFamily="34" charset="0"/>
            </a:endParaRPr>
          </a:p>
        </p:txBody>
      </p:sp>
      <p:sp>
        <p:nvSpPr>
          <p:cNvPr id="256" name="AutoShape 9">
            <a:extLst>
              <a:ext uri="{FF2B5EF4-FFF2-40B4-BE49-F238E27FC236}">
                <a16:creationId xmlns:a16="http://schemas.microsoft.com/office/drawing/2014/main" id="{D585F7BC-C3B3-E63B-8BE7-98EF38A4B3FD}"/>
              </a:ext>
            </a:extLst>
          </p:cNvPr>
          <p:cNvSpPr>
            <a:spLocks noChangeArrowheads="1"/>
          </p:cNvSpPr>
          <p:nvPr/>
        </p:nvSpPr>
        <p:spPr bwMode="gray">
          <a:xfrm>
            <a:off x="97628" y="7231044"/>
            <a:ext cx="6615111" cy="200296"/>
          </a:xfrm>
          <a:prstGeom prst="rect">
            <a:avLst/>
          </a:prstGeom>
          <a:solidFill>
            <a:srgbClr val="0070C0"/>
          </a:solidFill>
          <a:ln w="12700">
            <a:solidFill>
              <a:srgbClr val="0070C0"/>
            </a:solidFill>
            <a:round/>
            <a:headEnd/>
            <a:tailEnd/>
          </a:ln>
        </p:spPr>
        <p:txBody>
          <a:bodyPr lIns="288000" tIns="47659" rIns="288000" bIns="47659" anchor="ctr"/>
          <a:lstStyle/>
          <a:p>
            <a:pPr algn="ctr" defTabSz="952500" fontAlgn="base">
              <a:spcBef>
                <a:spcPct val="0"/>
              </a:spcBef>
              <a:spcAft>
                <a:spcPct val="0"/>
              </a:spcAft>
            </a:pPr>
            <a:r>
              <a:rPr kumimoji="1" lang="ja-JP" altLang="ja-JP" sz="1000" b="1">
                <a:solidFill>
                  <a:srgbClr val="FFFFFF"/>
                </a:solidFill>
                <a:latin typeface="Meiryo UI" panose="020B0604030504040204" pitchFamily="50" charset="-128"/>
                <a:ea typeface="Meiryo UI" panose="020B0604030504040204" pitchFamily="50" charset="-128"/>
                <a:cs typeface="Arial" charset="0"/>
              </a:rPr>
              <a:t>お申し込み・開催に際しての留意事項</a:t>
            </a:r>
            <a:endParaRPr kumimoji="1" lang="ja-JP" altLang="en-US" sz="1000" b="1">
              <a:solidFill>
                <a:srgbClr val="FFFFFF"/>
              </a:solidFill>
              <a:latin typeface="Meiryo UI" panose="020B0604030504040204" pitchFamily="50" charset="-128"/>
              <a:ea typeface="Meiryo UI" panose="020B0604030504040204" pitchFamily="50" charset="-128"/>
              <a:cs typeface="Arial" charset="0"/>
            </a:endParaRPr>
          </a:p>
        </p:txBody>
      </p:sp>
      <p:sp>
        <p:nvSpPr>
          <p:cNvPr id="257" name="AutoShape 9">
            <a:extLst>
              <a:ext uri="{FF2B5EF4-FFF2-40B4-BE49-F238E27FC236}">
                <a16:creationId xmlns:a16="http://schemas.microsoft.com/office/drawing/2014/main" id="{A63BF359-C8A4-C554-7F4A-9292B7A5B059}"/>
              </a:ext>
            </a:extLst>
          </p:cNvPr>
          <p:cNvSpPr>
            <a:spLocks noChangeArrowheads="1"/>
          </p:cNvSpPr>
          <p:nvPr/>
        </p:nvSpPr>
        <p:spPr bwMode="gray">
          <a:xfrm>
            <a:off x="97628" y="8179149"/>
            <a:ext cx="6615111" cy="207844"/>
          </a:xfrm>
          <a:prstGeom prst="rect">
            <a:avLst/>
          </a:prstGeom>
          <a:solidFill>
            <a:srgbClr val="838383"/>
          </a:solidFill>
          <a:ln w="12700">
            <a:solidFill>
              <a:srgbClr val="838383"/>
            </a:solidFill>
            <a:round/>
            <a:headEnd/>
            <a:tailEnd/>
          </a:ln>
        </p:spPr>
        <p:txBody>
          <a:bodyPr lIns="288000" tIns="47659" rIns="288000" bIns="47659" anchor="ctr"/>
          <a:lstStyle/>
          <a:p>
            <a:pPr marL="0" marR="0" lvl="0" indent="0" algn="ctr" defTabSz="952500" eaLnBrk="1" fontAlgn="base" latinLnBrk="0" hangingPunct="1">
              <a:lnSpc>
                <a:spcPct val="100000"/>
              </a:lnSpc>
              <a:spcBef>
                <a:spcPct val="0"/>
              </a:spcBef>
              <a:spcAft>
                <a:spcPct val="0"/>
              </a:spcAft>
              <a:buClrTx/>
              <a:buSzTx/>
              <a:buFontTx/>
              <a:buNone/>
              <a:tabLst/>
              <a:defRPr/>
            </a:pPr>
            <a:r>
              <a:rPr kumimoji="1" lang="ja-JP" altLang="en-US" sz="1000" b="1" i="0" u="none" strike="noStrike" kern="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Arial" charset="0"/>
              </a:rPr>
              <a:t>個人情報の取り扱いについて</a:t>
            </a:r>
          </a:p>
        </p:txBody>
      </p:sp>
      <p:sp>
        <p:nvSpPr>
          <p:cNvPr id="258" name="正方形/長方形 60">
            <a:extLst>
              <a:ext uri="{FF2B5EF4-FFF2-40B4-BE49-F238E27FC236}">
                <a16:creationId xmlns:a16="http://schemas.microsoft.com/office/drawing/2014/main" id="{3297FAA4-9EF2-886B-6C50-E70653CAD53A}"/>
              </a:ext>
            </a:extLst>
          </p:cNvPr>
          <p:cNvSpPr>
            <a:spLocks noChangeArrowheads="1"/>
          </p:cNvSpPr>
          <p:nvPr/>
        </p:nvSpPr>
        <p:spPr bwMode="auto">
          <a:xfrm>
            <a:off x="97628" y="8394110"/>
            <a:ext cx="6615111" cy="1471662"/>
          </a:xfrm>
          <a:prstGeom prst="rect">
            <a:avLst/>
          </a:prstGeom>
          <a:noFill/>
          <a:ln w="12700">
            <a:solidFill>
              <a:srgbClr val="838383"/>
            </a:solidFill>
            <a:miter lim="800000"/>
            <a:headEnd/>
            <a:tailEnd/>
          </a:ln>
        </p:spPr>
        <p:txBody>
          <a:bodyPr wrap="square">
            <a:noAutofit/>
          </a:bodyPr>
          <a:lstStyle/>
          <a:p>
            <a:pPr marL="85725" marR="0" lvl="0" indent="-85725" algn="just" defTabSz="914400" eaLnBrk="1" fontAlgn="base" latinLnBrk="0" hangingPunct="1">
              <a:lnSpc>
                <a:spcPct val="100000"/>
              </a:lnSpc>
              <a:spcBef>
                <a:spcPct val="0"/>
              </a:spcBef>
              <a:spcAft>
                <a:spcPct val="0"/>
              </a:spcAft>
              <a:buClrTx/>
              <a:buSzTx/>
              <a:buFont typeface="Arial" charset="0"/>
              <a:buAutoNum type="arabicPeriod"/>
              <a:tabLst/>
              <a:defRPr/>
            </a:pPr>
            <a:r>
              <a:rPr kumimoji="1" lang="ja-JP" altLang="en-US" sz="7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ご記入いただいた氏名、住所、電話番号、その他の個人情報は、</a:t>
            </a:r>
            <a:r>
              <a:rPr lang="ja-JP" altLang="en-US" sz="700" kern="0">
                <a:latin typeface="Meiryo UI" panose="020B0604030504040204" pitchFamily="50" charset="-128"/>
                <a:ea typeface="Meiryo UI" panose="020B0604030504040204" pitchFamily="50" charset="-128"/>
              </a:rPr>
              <a:t>三菱</a:t>
            </a:r>
            <a:r>
              <a:rPr lang="en-US" altLang="ja-JP" sz="700" kern="0">
                <a:latin typeface="Meiryo UI" panose="020B0604030504040204" pitchFamily="50" charset="-128"/>
                <a:ea typeface="Meiryo UI" panose="020B0604030504040204" pitchFamily="50" charset="-128"/>
              </a:rPr>
              <a:t>UFJ</a:t>
            </a:r>
            <a:r>
              <a:rPr lang="ja-JP" altLang="en-US" sz="700" kern="0">
                <a:latin typeface="Meiryo UI" panose="020B0604030504040204" pitchFamily="50" charset="-128"/>
                <a:ea typeface="Meiryo UI" panose="020B0604030504040204" pitchFamily="50" charset="-128"/>
              </a:rPr>
              <a:t>リサーチ＆コンサルティング（以下、</a:t>
            </a:r>
            <a:r>
              <a:rPr lang="en-US" altLang="ja-JP" sz="700" kern="0">
                <a:latin typeface="Meiryo UI" panose="020B0604030504040204" pitchFamily="50" charset="-128"/>
                <a:ea typeface="Meiryo UI" panose="020B0604030504040204" pitchFamily="50" charset="-128"/>
              </a:rPr>
              <a:t>MURC</a:t>
            </a:r>
            <a:r>
              <a:rPr lang="ja-JP" altLang="en-US" sz="700" kern="0">
                <a:latin typeface="Meiryo UI" panose="020B0604030504040204" pitchFamily="50" charset="-128"/>
                <a:ea typeface="Meiryo UI" panose="020B0604030504040204" pitchFamily="50" charset="-128"/>
              </a:rPr>
              <a:t>）</a:t>
            </a:r>
            <a:r>
              <a:rPr kumimoji="1" lang="ja-JP" altLang="en-US" sz="7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の「個人情報保護方針」（</a:t>
            </a:r>
            <a:r>
              <a:rPr kumimoji="1" lang="en-US" altLang="ja-JP" sz="7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http://www.murc.jp/corporate/privacy/</a:t>
            </a:r>
            <a:r>
              <a:rPr kumimoji="1" lang="ja-JP" altLang="en-US" sz="7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）及び、「個人情報の取り扱いについて」（</a:t>
            </a:r>
            <a:r>
              <a:rPr kumimoji="1" lang="en-US" altLang="ja-JP" sz="7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http://www.murc.jp/privacy/</a:t>
            </a:r>
            <a:r>
              <a:rPr kumimoji="1" lang="ja-JP" altLang="en-US" sz="7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）に従って適切に取り扱います</a:t>
            </a:r>
          </a:p>
          <a:p>
            <a:pPr marL="85725" marR="0" lvl="0" indent="-85725" algn="just" defTabSz="914400" eaLnBrk="1" fontAlgn="base" latinLnBrk="0" hangingPunct="1">
              <a:lnSpc>
                <a:spcPct val="100000"/>
              </a:lnSpc>
              <a:spcBef>
                <a:spcPct val="0"/>
              </a:spcBef>
              <a:spcAft>
                <a:spcPct val="0"/>
              </a:spcAft>
              <a:buClrTx/>
              <a:buSzTx/>
              <a:buFont typeface="Arial" charset="0"/>
              <a:buAutoNum type="arabicPeriod"/>
              <a:tabLst/>
              <a:defRPr/>
            </a:pPr>
            <a:r>
              <a:rPr kumimoji="1" lang="ja-JP" altLang="en-US" sz="7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お預かりした個人情報は、</a:t>
            </a:r>
            <a:r>
              <a:rPr kumimoji="1" lang="en-US" altLang="ja-JP" sz="7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MURC</a:t>
            </a:r>
            <a:r>
              <a:rPr kumimoji="1" lang="ja-JP" altLang="en-US" sz="7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において、本講座の運営及び本講座に関するご連絡の目的に限って利用し、厳重に管理いたします</a:t>
            </a:r>
          </a:p>
          <a:p>
            <a:pPr marL="85725" marR="0" lvl="0" indent="-85725" defTabSz="914400" eaLnBrk="1" fontAlgn="base" latinLnBrk="0" hangingPunct="1">
              <a:lnSpc>
                <a:spcPct val="100000"/>
              </a:lnSpc>
              <a:spcBef>
                <a:spcPct val="0"/>
              </a:spcBef>
              <a:spcAft>
                <a:spcPct val="0"/>
              </a:spcAft>
              <a:buClrTx/>
              <a:buSzTx/>
              <a:buFont typeface="Arial" charset="0"/>
              <a:buAutoNum type="arabicPeriod"/>
              <a:tabLst/>
              <a:defRPr/>
            </a:pPr>
            <a:r>
              <a:rPr lang="ja-JP" altLang="en-US" sz="700" b="0" i="0">
                <a:effectLst/>
                <a:latin typeface="Meiryo UI" panose="020B0604030504040204" pitchFamily="50" charset="-128"/>
                <a:ea typeface="Meiryo UI" panose="020B0604030504040204" pitchFamily="50" charset="-128"/>
              </a:rPr>
              <a:t>お預かりした個人情報は以下の通り第三者に提供いたします。</a:t>
            </a:r>
            <a:br>
              <a:rPr lang="ja-JP" altLang="en-US" sz="700">
                <a:latin typeface="Meiryo UI" panose="020B0604030504040204" pitchFamily="50" charset="-128"/>
                <a:ea typeface="Meiryo UI" panose="020B0604030504040204" pitchFamily="50" charset="-128"/>
              </a:rPr>
            </a:br>
            <a:r>
              <a:rPr lang="ja-JP" altLang="en-US" sz="700" b="0" i="0">
                <a:effectLst/>
                <a:latin typeface="Meiryo UI" panose="020B0604030504040204" pitchFamily="50" charset="-128"/>
                <a:ea typeface="Meiryo UI" panose="020B0604030504040204" pitchFamily="50" charset="-128"/>
              </a:rPr>
              <a:t>・提供目的：提供先に対して申込・参加状況を報告するため</a:t>
            </a:r>
            <a:r>
              <a:rPr lang="en-US" altLang="ja-JP" sz="700">
                <a:latin typeface="Meiryo UI" panose="020B0604030504040204" pitchFamily="50" charset="-128"/>
                <a:ea typeface="Meiryo UI" panose="020B0604030504040204" pitchFamily="50" charset="-128"/>
              </a:rPr>
              <a:t>	</a:t>
            </a:r>
            <a:r>
              <a:rPr lang="ja-JP" altLang="en-US" sz="700" b="0" i="0">
                <a:effectLst/>
                <a:latin typeface="Meiryo UI" panose="020B0604030504040204" pitchFamily="50" charset="-128"/>
                <a:ea typeface="Meiryo UI" panose="020B0604030504040204" pitchFamily="50" charset="-128"/>
              </a:rPr>
              <a:t>・提供する個人情報の項目；お名前、ご所属組織名、メールアドレス、電話番号</a:t>
            </a:r>
            <a:br>
              <a:rPr lang="ja-JP" altLang="en-US" sz="700">
                <a:latin typeface="Meiryo UI" panose="020B0604030504040204" pitchFamily="50" charset="-128"/>
                <a:ea typeface="Meiryo UI" panose="020B0604030504040204" pitchFamily="50" charset="-128"/>
              </a:rPr>
            </a:br>
            <a:r>
              <a:rPr lang="ja-JP" altLang="en-US" sz="700" b="0" i="0">
                <a:effectLst/>
                <a:latin typeface="Meiryo UI" panose="020B0604030504040204" pitchFamily="50" charset="-128"/>
                <a:ea typeface="Meiryo UI" panose="020B0604030504040204" pitchFamily="50" charset="-128"/>
              </a:rPr>
              <a:t>・提供の手段又は方法：電子ファイルによる提供</a:t>
            </a:r>
            <a:r>
              <a:rPr lang="en-US" altLang="ja-JP" sz="700" b="0" i="0">
                <a:effectLst/>
                <a:latin typeface="Meiryo UI" panose="020B0604030504040204" pitchFamily="50" charset="-128"/>
                <a:ea typeface="Meiryo UI" panose="020B0604030504040204" pitchFamily="50" charset="-128"/>
              </a:rPr>
              <a:t>		</a:t>
            </a:r>
            <a:r>
              <a:rPr lang="ja-JP" altLang="en-US" sz="700" b="0" i="0">
                <a:effectLst/>
                <a:latin typeface="Meiryo UI" panose="020B0604030504040204" pitchFamily="50" charset="-128"/>
                <a:ea typeface="Meiryo UI" panose="020B0604030504040204" pitchFamily="50" charset="-128"/>
              </a:rPr>
              <a:t>・提供先：デジタル庁</a:t>
            </a:r>
            <a:br>
              <a:rPr lang="ja-JP" altLang="en-US" sz="700">
                <a:latin typeface="Meiryo UI" panose="020B0604030504040204" pitchFamily="50" charset="-128"/>
                <a:ea typeface="Meiryo UI" panose="020B0604030504040204" pitchFamily="50" charset="-128"/>
              </a:rPr>
            </a:br>
            <a:r>
              <a:rPr lang="ja-JP" altLang="en-US" sz="700" b="0" i="0">
                <a:effectLst/>
                <a:latin typeface="Meiryo UI" panose="020B0604030504040204" pitchFamily="50" charset="-128"/>
                <a:ea typeface="Meiryo UI" panose="020B0604030504040204" pitchFamily="50" charset="-128"/>
              </a:rPr>
              <a:t>・個人情報の取扱いに関する契約の有無：有（</a:t>
            </a:r>
            <a:r>
              <a:rPr lang="en-US" altLang="ja-JP" sz="700" b="0" i="0">
                <a:effectLst/>
                <a:latin typeface="Meiryo UI" panose="020B0604030504040204" pitchFamily="50" charset="-128"/>
                <a:ea typeface="Meiryo UI" panose="020B0604030504040204" pitchFamily="50" charset="-128"/>
              </a:rPr>
              <a:t>MURC</a:t>
            </a:r>
            <a:r>
              <a:rPr lang="ja-JP" altLang="en-US" sz="700" b="0" i="0">
                <a:effectLst/>
                <a:latin typeface="Meiryo UI" panose="020B0604030504040204" pitchFamily="50" charset="-128"/>
                <a:ea typeface="Meiryo UI" panose="020B0604030504040204" pitchFamily="50" charset="-128"/>
              </a:rPr>
              <a:t>はデジタル庁より本講座の運営業務を受託しております）</a:t>
            </a:r>
            <a:endParaRPr kumimoji="1" lang="ja-JP" altLang="en-US" sz="700" b="0" i="0" u="none" strike="noStrike" kern="0" cap="none" spc="0" normalizeH="0" baseline="0" noProof="0">
              <a:ln>
                <a:noFill/>
              </a:ln>
              <a:effectLst/>
              <a:uLnTx/>
              <a:uFillTx/>
              <a:latin typeface="Meiryo UI" panose="020B0604030504040204" pitchFamily="50" charset="-128"/>
              <a:ea typeface="Meiryo UI" panose="020B0604030504040204" pitchFamily="50" charset="-128"/>
            </a:endParaRPr>
          </a:p>
          <a:p>
            <a:pPr marL="85725" marR="0" lvl="0" indent="-85725" algn="just" defTabSz="914400" eaLnBrk="1" fontAlgn="base" latinLnBrk="0" hangingPunct="1">
              <a:lnSpc>
                <a:spcPct val="100000"/>
              </a:lnSpc>
              <a:spcBef>
                <a:spcPct val="0"/>
              </a:spcBef>
              <a:spcAft>
                <a:spcPct val="0"/>
              </a:spcAft>
              <a:buClrTx/>
              <a:buSzTx/>
              <a:buFont typeface="Arial" charset="0"/>
              <a:buAutoNum type="arabicPeriod"/>
              <a:tabLst/>
              <a:defRPr/>
            </a:pPr>
            <a:r>
              <a:rPr kumimoji="1" lang="ja-JP" altLang="en-US" sz="7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お預かりした個人情報は、業務委託により当社以外の第三者にその取り扱いを委託する場合がございます。そうした場合には、十分な個人情報保護の水準を備える者を選定し、契約によって個人情報の保護水準を守るよう定め、個人情報を適切に取り扱います</a:t>
            </a:r>
          </a:p>
          <a:p>
            <a:pPr marL="85725" marR="0" lvl="0" indent="-85725" algn="just" defTabSz="914400" eaLnBrk="1" fontAlgn="base" latinLnBrk="0" hangingPunct="1">
              <a:lnSpc>
                <a:spcPct val="100000"/>
              </a:lnSpc>
              <a:spcBef>
                <a:spcPct val="0"/>
              </a:spcBef>
              <a:spcAft>
                <a:spcPct val="0"/>
              </a:spcAft>
              <a:buClrTx/>
              <a:buSzTx/>
              <a:buFont typeface="Arial" charset="0"/>
              <a:buAutoNum type="arabicPeriod"/>
              <a:tabLst/>
              <a:defRPr/>
            </a:pPr>
            <a:r>
              <a:rPr kumimoji="1" lang="ja-JP" altLang="en-US" sz="7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申込フォームの必須項目には必ずご記入ください。必須項目にご記入頂けない場合は、お申込みをお受けできない場合がございます。また、ご記入内容に不備がある場合は、改めて内容の確認をさせて頂く場合がございます。なお、必須項目以外のご記入は任意ですが、できるだけご記入いただけますようお願い申しあげます</a:t>
            </a:r>
          </a:p>
          <a:p>
            <a:pPr marL="85725" marR="0" lvl="0" indent="-85725" defTabSz="914400" eaLnBrk="1" fontAlgn="base" latinLnBrk="0" hangingPunct="1">
              <a:lnSpc>
                <a:spcPct val="100000"/>
              </a:lnSpc>
              <a:spcBef>
                <a:spcPct val="0"/>
              </a:spcBef>
              <a:spcAft>
                <a:spcPct val="0"/>
              </a:spcAft>
              <a:buClrTx/>
              <a:buSzTx/>
              <a:buFont typeface="Arial" charset="0"/>
              <a:buAutoNum type="arabicPeriod"/>
              <a:tabLst/>
              <a:defRPr/>
            </a:pPr>
            <a:r>
              <a:rPr kumimoji="1" lang="ja-JP" altLang="en-US" sz="7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お預かりした個人情報の開示、訂正、利用停止等若しくは利用目的の通知のご請求、または個人情報に関する苦情のお申し出、その他の問い合わせにつきましては、</a:t>
            </a:r>
            <a:r>
              <a:rPr kumimoji="1" lang="en-US" altLang="ja-JP" sz="7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1P</a:t>
            </a:r>
            <a:r>
              <a:rPr kumimoji="1" lang="ja-JP" altLang="en-US" sz="700" b="0" i="0" u="none" strike="noStrike" kern="0" cap="none" spc="0" normalizeH="0" baseline="0" noProof="0">
                <a:ln>
                  <a:noFill/>
                </a:ln>
                <a:effectLst/>
                <a:uLnTx/>
                <a:uFillTx/>
                <a:latin typeface="Meiryo UI" panose="020B0604030504040204" pitchFamily="50" charset="-128"/>
                <a:ea typeface="Meiryo UI" panose="020B0604030504040204" pitchFamily="50" charset="-128"/>
              </a:rPr>
              <a:t>記載の「お問い合わせ先」までご連絡ください</a:t>
            </a:r>
          </a:p>
        </p:txBody>
      </p:sp>
      <p:sp>
        <p:nvSpPr>
          <p:cNvPr id="260" name="AutoShape 76">
            <a:extLst>
              <a:ext uri="{FF2B5EF4-FFF2-40B4-BE49-F238E27FC236}">
                <a16:creationId xmlns:a16="http://schemas.microsoft.com/office/drawing/2014/main" id="{16A7C14A-2050-7BE6-048C-4D20B13DB940}"/>
              </a:ext>
            </a:extLst>
          </p:cNvPr>
          <p:cNvSpPr>
            <a:spLocks noChangeArrowheads="1"/>
          </p:cNvSpPr>
          <p:nvPr/>
        </p:nvSpPr>
        <p:spPr bwMode="gray">
          <a:xfrm>
            <a:off x="131193" y="5180804"/>
            <a:ext cx="1714123" cy="278507"/>
          </a:xfrm>
          <a:prstGeom prst="roundRect">
            <a:avLst>
              <a:gd name="adj" fmla="val 50000"/>
            </a:avLst>
          </a:prstGeom>
          <a:solidFill>
            <a:srgbClr val="5A5A5A"/>
          </a:solidFill>
          <a:ln w="9525">
            <a:noFill/>
            <a:round/>
            <a:headEnd/>
            <a:tailEnd/>
          </a:ln>
        </p:spPr>
        <p:txBody>
          <a:bodyPr lIns="72000" tIns="47659" rIns="72000" bIns="47659" anchor="ctr"/>
          <a:lstStyle/>
          <a:p>
            <a:pPr marL="0" lvl="3" algn="ctr" defTabSz="914400" eaLnBrk="0" fontAlgn="base" hangingPunct="0">
              <a:spcBef>
                <a:spcPct val="0"/>
              </a:spcBef>
              <a:spcAft>
                <a:spcPct val="0"/>
              </a:spcAft>
              <a:buClr>
                <a:srgbClr val="808080"/>
              </a:buClr>
            </a:pPr>
            <a:r>
              <a:rPr lang="ja-JP" altLang="en-US" sz="1400" b="1">
                <a:solidFill>
                  <a:srgbClr val="FFFFFF"/>
                </a:solidFill>
                <a:latin typeface="Meiryo UI" panose="020B0604030504040204" pitchFamily="50" charset="-128"/>
                <a:ea typeface="Meiryo UI" panose="020B0604030504040204" pitchFamily="50" charset="-128"/>
                <a:cs typeface="Arial" charset="0"/>
              </a:rPr>
              <a:t>お申し込みの流れ</a:t>
            </a:r>
          </a:p>
        </p:txBody>
      </p:sp>
      <p:grpSp>
        <p:nvGrpSpPr>
          <p:cNvPr id="261" name="グループ化 260">
            <a:extLst>
              <a:ext uri="{FF2B5EF4-FFF2-40B4-BE49-F238E27FC236}">
                <a16:creationId xmlns:a16="http://schemas.microsoft.com/office/drawing/2014/main" id="{3B2EAC4E-9378-FB60-38EF-BBA35593E756}"/>
              </a:ext>
            </a:extLst>
          </p:cNvPr>
          <p:cNvGrpSpPr/>
          <p:nvPr/>
        </p:nvGrpSpPr>
        <p:grpSpPr>
          <a:xfrm>
            <a:off x="189805" y="6036232"/>
            <a:ext cx="6447627" cy="1095379"/>
            <a:chOff x="398932" y="2090725"/>
            <a:chExt cx="6324507" cy="1782108"/>
          </a:xfrm>
        </p:grpSpPr>
        <p:sp>
          <p:nvSpPr>
            <p:cNvPr id="262" name="Rectangle 1243">
              <a:extLst>
                <a:ext uri="{FF2B5EF4-FFF2-40B4-BE49-F238E27FC236}">
                  <a16:creationId xmlns:a16="http://schemas.microsoft.com/office/drawing/2014/main" id="{B26CEDC9-E95E-5465-78F8-A17090FFA37B}"/>
                </a:ext>
              </a:extLst>
            </p:cNvPr>
            <p:cNvSpPr>
              <a:spLocks noChangeArrowheads="1"/>
            </p:cNvSpPr>
            <p:nvPr/>
          </p:nvSpPr>
          <p:spPr bwMode="auto">
            <a:xfrm>
              <a:off x="398932" y="2090727"/>
              <a:ext cx="1359201" cy="1765764"/>
            </a:xfrm>
            <a:prstGeom prst="rect">
              <a:avLst/>
            </a:prstGeom>
            <a:solidFill>
              <a:srgbClr val="FFFFFF"/>
            </a:solidFill>
            <a:ln w="12700">
              <a:solidFill>
                <a:schemeClr val="accent2">
                  <a:lumMod val="60000"/>
                  <a:lumOff val="40000"/>
                </a:schemeClr>
              </a:solidFill>
              <a:miter lim="800000"/>
              <a:headEnd/>
              <a:tailEnd/>
            </a:ln>
            <a:effectLst>
              <a:outerShdw dist="35921" dir="2700000" algn="ctr" rotWithShape="0">
                <a:srgbClr val="CCCCCC"/>
              </a:outerShdw>
            </a:effectLst>
          </p:spPr>
          <p:txBody>
            <a:bodyPr lIns="72000" tIns="324000" rIns="72000" bIns="0"/>
            <a:lstStyle/>
            <a:p>
              <a:pPr marL="0" marR="0" lvl="0" indent="0" defTabSz="914400" eaLnBrk="1" fontAlgn="base" latinLnBrk="0" hangingPunct="1">
                <a:lnSpc>
                  <a:spcPct val="130000"/>
                </a:lnSpc>
                <a:spcBef>
                  <a:spcPct val="0"/>
                </a:spcBef>
                <a:spcAft>
                  <a:spcPct val="0"/>
                </a:spcAft>
                <a:buClrTx/>
                <a:buSzTx/>
                <a:buFontTx/>
                <a:buNone/>
                <a:tabLst/>
                <a:defRPr/>
              </a:pPr>
              <a:r>
                <a:rPr kumimoji="1" lang="ja-JP" altLang="en-US" sz="9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「お申し込み</a:t>
              </a:r>
              <a:r>
                <a:rPr kumimoji="1" lang="en-US" altLang="ja-JP" sz="9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URL</a:t>
              </a:r>
              <a:r>
                <a:rPr kumimoji="1" lang="ja-JP" altLang="en-US" sz="9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a:t>
              </a:r>
              <a:br>
                <a:rPr kumimoji="1" lang="ja-JP" altLang="en-US" sz="900" b="1"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br>
              <a:r>
                <a:rPr kumimoji="1" lang="ja-JP" altLang="en-US" sz="90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a:t>
              </a:r>
              <a:r>
                <a:rPr lang="ja-JP" altLang="en-US" sz="900" kern="0">
                  <a:solidFill>
                    <a:srgbClr val="000000"/>
                  </a:solidFill>
                  <a:latin typeface="Meiryo UI" panose="020B0604030504040204" pitchFamily="50" charset="-128"/>
                  <a:ea typeface="Meiryo UI" panose="020B0604030504040204" pitchFamily="50" charset="-128"/>
                  <a:cs typeface="Arial" charset="0"/>
                </a:rPr>
                <a:t>上記）</a:t>
              </a:r>
              <a:r>
                <a:rPr kumimoji="1" lang="ja-JP" altLang="en-US" sz="90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からお申し込み</a:t>
              </a:r>
              <a:br>
                <a:rPr kumimoji="1" lang="en-US" altLang="ja-JP" sz="90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br>
              <a:r>
                <a:rPr kumimoji="1" lang="ja-JP" altLang="en-US" sz="90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ください</a:t>
              </a:r>
            </a:p>
          </p:txBody>
        </p:sp>
        <p:sp>
          <p:nvSpPr>
            <p:cNvPr id="263" name="Rectangle 1243">
              <a:extLst>
                <a:ext uri="{FF2B5EF4-FFF2-40B4-BE49-F238E27FC236}">
                  <a16:creationId xmlns:a16="http://schemas.microsoft.com/office/drawing/2014/main" id="{FA413631-2BA5-CB9F-1156-B8AAAEAE7522}"/>
                </a:ext>
              </a:extLst>
            </p:cNvPr>
            <p:cNvSpPr>
              <a:spLocks noChangeArrowheads="1"/>
            </p:cNvSpPr>
            <p:nvPr/>
          </p:nvSpPr>
          <p:spPr bwMode="auto">
            <a:xfrm>
              <a:off x="399199" y="2090725"/>
              <a:ext cx="1358667" cy="388541"/>
            </a:xfrm>
            <a:prstGeom prst="rect">
              <a:avLst/>
            </a:prstGeom>
            <a:solidFill>
              <a:schemeClr val="accent2">
                <a:lumMod val="60000"/>
                <a:lumOff val="40000"/>
              </a:schemeClr>
            </a:solidFill>
            <a:ln w="12700">
              <a:solidFill>
                <a:schemeClr val="accent2">
                  <a:lumMod val="60000"/>
                  <a:lumOff val="40000"/>
                </a:schemeClr>
              </a:solidFill>
              <a:miter lim="800000"/>
              <a:headEnd/>
              <a:tailEnd/>
            </a:ln>
            <a:effectLst/>
          </p:spPr>
          <p:txBody>
            <a:bodyPr lIns="0" tIns="36000" rIns="0" bIns="36000" anchor="ctr"/>
            <a:lstStyle/>
            <a:p>
              <a:pPr algn="ctr" defTabSz="914400" fontAlgn="base">
                <a:spcBef>
                  <a:spcPct val="0"/>
                </a:spcBef>
                <a:spcAft>
                  <a:spcPct val="0"/>
                </a:spcAft>
              </a:pPr>
              <a:r>
                <a:rPr kumimoji="1" lang="ja-JP" altLang="en-US" sz="1000" b="1" kern="0">
                  <a:solidFill>
                    <a:schemeClr val="bg1"/>
                  </a:solidFill>
                  <a:latin typeface="Meiryo UI" panose="020B0604030504040204" pitchFamily="50" charset="-128"/>
                  <a:ea typeface="Meiryo UI" panose="020B0604030504040204" pitchFamily="50" charset="-128"/>
                  <a:cs typeface="Arial" charset="0"/>
                </a:rPr>
                <a:t>申込フォームの表示</a:t>
              </a:r>
            </a:p>
          </p:txBody>
        </p:sp>
        <p:sp>
          <p:nvSpPr>
            <p:cNvPr id="264" name="Rectangle 1243">
              <a:extLst>
                <a:ext uri="{FF2B5EF4-FFF2-40B4-BE49-F238E27FC236}">
                  <a16:creationId xmlns:a16="http://schemas.microsoft.com/office/drawing/2014/main" id="{726DBB1D-ABD1-9319-B378-8184513AE8B5}"/>
                </a:ext>
              </a:extLst>
            </p:cNvPr>
            <p:cNvSpPr>
              <a:spLocks noChangeArrowheads="1"/>
            </p:cNvSpPr>
            <p:nvPr/>
          </p:nvSpPr>
          <p:spPr bwMode="auto">
            <a:xfrm>
              <a:off x="2058086" y="2090726"/>
              <a:ext cx="1359202" cy="1782107"/>
            </a:xfrm>
            <a:prstGeom prst="rect">
              <a:avLst/>
            </a:prstGeom>
            <a:solidFill>
              <a:srgbClr val="FFFFFF"/>
            </a:solidFill>
            <a:ln w="12700" algn="ctr">
              <a:solidFill>
                <a:schemeClr val="accent2">
                  <a:lumMod val="60000"/>
                  <a:lumOff val="40000"/>
                </a:schemeClr>
              </a:solidFill>
              <a:miter lim="800000"/>
              <a:headEnd/>
              <a:tailEnd/>
            </a:ln>
            <a:effectLst>
              <a:outerShdw dist="35921" dir="2700000" algn="ctr" rotWithShape="0">
                <a:srgbClr val="CCCCCC"/>
              </a:outerShdw>
            </a:effectLst>
          </p:spPr>
          <p:txBody>
            <a:bodyPr lIns="72000" tIns="324000" rIns="72000" bIns="0"/>
            <a:lstStyle/>
            <a:p>
              <a:pPr marL="0" marR="0" lvl="0" indent="0" defTabSz="914400" eaLnBrk="1" fontAlgn="base" latinLnBrk="0" hangingPunct="1">
                <a:lnSpc>
                  <a:spcPct val="130000"/>
                </a:lnSpc>
                <a:spcBef>
                  <a:spcPct val="0"/>
                </a:spcBef>
                <a:spcAft>
                  <a:spcPct val="0"/>
                </a:spcAft>
                <a:buClrTx/>
                <a:buSzTx/>
                <a:buFontTx/>
                <a:buNone/>
                <a:tabLst/>
                <a:defRPr/>
              </a:pPr>
              <a:r>
                <a:rPr kumimoji="1" lang="ja-JP" altLang="en-US"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各項目を入力して送信</a:t>
              </a:r>
              <a:br>
                <a:rPr kumimoji="1" lang="en-US" altLang="ja-JP"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br>
              <a:r>
                <a:rPr kumimoji="1" lang="ja-JP" altLang="en-US"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ボタンを押してください</a:t>
              </a:r>
              <a:endParaRPr kumimoji="1" lang="en-US" altLang="ja-JP"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endParaRPr>
            </a:p>
            <a:p>
              <a:pPr marL="0" marR="0" lvl="0" indent="0" defTabSz="914400" eaLnBrk="1" fontAlgn="base" latinLnBrk="0" hangingPunct="1">
                <a:lnSpc>
                  <a:spcPct val="130000"/>
                </a:lnSpc>
                <a:spcBef>
                  <a:spcPct val="0"/>
                </a:spcBef>
                <a:spcAft>
                  <a:spcPct val="0"/>
                </a:spcAft>
                <a:buClrTx/>
                <a:buSzTx/>
                <a:buFontTx/>
                <a:buNone/>
                <a:tabLst/>
                <a:defRPr/>
              </a:pPr>
              <a:endParaRPr kumimoji="1" lang="ja-JP" altLang="en-US"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endParaRPr>
            </a:p>
          </p:txBody>
        </p:sp>
        <p:sp>
          <p:nvSpPr>
            <p:cNvPr id="265" name="Rectangle 1243">
              <a:extLst>
                <a:ext uri="{FF2B5EF4-FFF2-40B4-BE49-F238E27FC236}">
                  <a16:creationId xmlns:a16="http://schemas.microsoft.com/office/drawing/2014/main" id="{690FDC83-FC5C-08CE-BEBD-2BAB56531645}"/>
                </a:ext>
              </a:extLst>
            </p:cNvPr>
            <p:cNvSpPr>
              <a:spLocks noChangeArrowheads="1"/>
            </p:cNvSpPr>
            <p:nvPr/>
          </p:nvSpPr>
          <p:spPr bwMode="auto">
            <a:xfrm>
              <a:off x="2058086" y="2090725"/>
              <a:ext cx="1358667" cy="388541"/>
            </a:xfrm>
            <a:prstGeom prst="rect">
              <a:avLst/>
            </a:prstGeom>
            <a:solidFill>
              <a:schemeClr val="accent2">
                <a:lumMod val="60000"/>
                <a:lumOff val="40000"/>
              </a:schemeClr>
            </a:solidFill>
            <a:ln w="12700">
              <a:solidFill>
                <a:schemeClr val="accent2">
                  <a:lumMod val="60000"/>
                  <a:lumOff val="40000"/>
                </a:schemeClr>
              </a:solidFill>
              <a:miter lim="800000"/>
              <a:headEnd/>
              <a:tailEnd/>
            </a:ln>
            <a:effectLst/>
          </p:spPr>
          <p:txBody>
            <a:bodyPr lIns="0" tIns="36000" rIns="0" bIns="36000" anchor="ctr"/>
            <a:lstStyle/>
            <a:p>
              <a:pPr algn="ctr" defTabSz="914400" fontAlgn="base">
                <a:spcBef>
                  <a:spcPct val="0"/>
                </a:spcBef>
                <a:spcAft>
                  <a:spcPct val="0"/>
                </a:spcAft>
              </a:pPr>
              <a:r>
                <a:rPr kumimoji="1" lang="ja-JP" altLang="en-US" sz="1000" b="1" kern="0">
                  <a:solidFill>
                    <a:schemeClr val="bg1"/>
                  </a:solidFill>
                  <a:latin typeface="Meiryo UI" panose="020B0604030504040204" pitchFamily="50" charset="-128"/>
                  <a:ea typeface="Meiryo UI" panose="020B0604030504040204" pitchFamily="50" charset="-128"/>
                  <a:cs typeface="Arial" charset="0"/>
                </a:rPr>
                <a:t>申込フォームへ入力</a:t>
              </a:r>
            </a:p>
          </p:txBody>
        </p:sp>
        <p:sp>
          <p:nvSpPr>
            <p:cNvPr id="266" name="Rectangle 1243">
              <a:extLst>
                <a:ext uri="{FF2B5EF4-FFF2-40B4-BE49-F238E27FC236}">
                  <a16:creationId xmlns:a16="http://schemas.microsoft.com/office/drawing/2014/main" id="{3685F314-8216-37D3-67FF-94FD9EA1370C}"/>
                </a:ext>
              </a:extLst>
            </p:cNvPr>
            <p:cNvSpPr>
              <a:spLocks noChangeArrowheads="1"/>
            </p:cNvSpPr>
            <p:nvPr/>
          </p:nvSpPr>
          <p:spPr bwMode="auto">
            <a:xfrm>
              <a:off x="3714130" y="2090726"/>
              <a:ext cx="1359201" cy="1765768"/>
            </a:xfrm>
            <a:prstGeom prst="rect">
              <a:avLst/>
            </a:prstGeom>
            <a:solidFill>
              <a:srgbClr val="FFFFFF"/>
            </a:solidFill>
            <a:ln w="12700" algn="ctr">
              <a:solidFill>
                <a:schemeClr val="accent2">
                  <a:lumMod val="60000"/>
                  <a:lumOff val="40000"/>
                </a:schemeClr>
              </a:solidFill>
              <a:miter lim="800000"/>
              <a:headEnd/>
              <a:tailEnd/>
            </a:ln>
            <a:effectLst>
              <a:outerShdw dist="35921" dir="2700000" algn="ctr" rotWithShape="0">
                <a:srgbClr val="CCCCCC"/>
              </a:outerShdw>
            </a:effectLst>
          </p:spPr>
          <p:txBody>
            <a:bodyPr lIns="72000" tIns="324000" rIns="72000" bIns="0"/>
            <a:lstStyle/>
            <a:p>
              <a:pPr marL="0" marR="0" lvl="0" indent="0" algn="just" defTabSz="914400" eaLnBrk="1" fontAlgn="base" latinLnBrk="0" hangingPunct="1">
                <a:lnSpc>
                  <a:spcPct val="130000"/>
                </a:lnSpc>
                <a:spcBef>
                  <a:spcPct val="0"/>
                </a:spcBef>
                <a:spcAft>
                  <a:spcPct val="0"/>
                </a:spcAft>
                <a:buClrTx/>
                <a:buSzTx/>
                <a:buFontTx/>
                <a:buNone/>
                <a:tabLst/>
                <a:defRPr/>
              </a:pPr>
              <a:r>
                <a:rPr kumimoji="1" lang="ja-JP" altLang="en-US"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受講資格の確認後（お申込後</a:t>
              </a:r>
              <a:r>
                <a:rPr kumimoji="1" lang="en-US" altLang="ja-JP"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1</a:t>
              </a:r>
              <a:r>
                <a:rPr kumimoji="1" lang="ja-JP" altLang="en-US"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週間</a:t>
              </a:r>
              <a:r>
                <a:rPr lang="ja-JP" altLang="en-US" sz="900" kern="0">
                  <a:solidFill>
                    <a:srgbClr val="000000"/>
                  </a:solidFill>
                  <a:latin typeface="Meiryo UI" panose="020B0604030504040204" pitchFamily="50" charset="-128"/>
                  <a:ea typeface="Meiryo UI" panose="020B0604030504040204" pitchFamily="50" charset="-128"/>
                  <a:cs typeface="Arial" charset="0"/>
                </a:rPr>
                <a:t>以内）</a:t>
              </a:r>
              <a:r>
                <a:rPr kumimoji="1" lang="ja-JP" altLang="en-US"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に、</a:t>
              </a:r>
              <a:br>
                <a:rPr kumimoji="1" lang="en-US" altLang="ja-JP"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br>
              <a:r>
                <a:rPr kumimoji="1" lang="ja-JP" altLang="en-US"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受講の可否を</a:t>
              </a:r>
              <a:r>
                <a:rPr kumimoji="1" lang="en-US" altLang="ja-JP"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e-mail</a:t>
              </a:r>
              <a:r>
                <a:rPr kumimoji="1" lang="ja-JP" altLang="en-US"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にてお知らせします</a:t>
              </a:r>
            </a:p>
          </p:txBody>
        </p:sp>
        <p:sp>
          <p:nvSpPr>
            <p:cNvPr id="267" name="Rectangle 1243">
              <a:extLst>
                <a:ext uri="{FF2B5EF4-FFF2-40B4-BE49-F238E27FC236}">
                  <a16:creationId xmlns:a16="http://schemas.microsoft.com/office/drawing/2014/main" id="{73A5291E-1031-839F-AE2C-52121DCA9C33}"/>
                </a:ext>
              </a:extLst>
            </p:cNvPr>
            <p:cNvSpPr>
              <a:spLocks noChangeArrowheads="1"/>
            </p:cNvSpPr>
            <p:nvPr/>
          </p:nvSpPr>
          <p:spPr bwMode="auto">
            <a:xfrm>
              <a:off x="3714397" y="2090725"/>
              <a:ext cx="1358667" cy="388541"/>
            </a:xfrm>
            <a:prstGeom prst="rect">
              <a:avLst/>
            </a:prstGeom>
            <a:solidFill>
              <a:schemeClr val="accent2">
                <a:lumMod val="60000"/>
                <a:lumOff val="40000"/>
              </a:schemeClr>
            </a:solidFill>
            <a:ln w="12700">
              <a:solidFill>
                <a:schemeClr val="accent2">
                  <a:lumMod val="60000"/>
                  <a:lumOff val="40000"/>
                </a:schemeClr>
              </a:solidFill>
              <a:miter lim="800000"/>
              <a:headEnd/>
              <a:tailEnd/>
            </a:ln>
            <a:effectLst/>
          </p:spPr>
          <p:txBody>
            <a:bodyPr lIns="0" tIns="36000" rIns="0" bIns="36000" anchor="ctr"/>
            <a:lstStyle/>
            <a:p>
              <a:pPr algn="ctr" defTabSz="914400" fontAlgn="base">
                <a:spcBef>
                  <a:spcPct val="0"/>
                </a:spcBef>
                <a:spcAft>
                  <a:spcPct val="0"/>
                </a:spcAft>
              </a:pPr>
              <a:r>
                <a:rPr kumimoji="1" lang="ja-JP" altLang="en-US" sz="1000" b="1" kern="0">
                  <a:solidFill>
                    <a:schemeClr val="bg1"/>
                  </a:solidFill>
                  <a:latin typeface="Meiryo UI" panose="020B0604030504040204" pitchFamily="50" charset="-128"/>
                  <a:ea typeface="Meiryo UI" panose="020B0604030504040204" pitchFamily="50" charset="-128"/>
                  <a:cs typeface="Arial" charset="0"/>
                </a:rPr>
                <a:t>申込結果通知</a:t>
              </a:r>
            </a:p>
          </p:txBody>
        </p:sp>
        <p:sp>
          <p:nvSpPr>
            <p:cNvPr id="268" name="Rectangle 1243">
              <a:extLst>
                <a:ext uri="{FF2B5EF4-FFF2-40B4-BE49-F238E27FC236}">
                  <a16:creationId xmlns:a16="http://schemas.microsoft.com/office/drawing/2014/main" id="{6F948D9C-F849-6647-12B7-B2A80B611123}"/>
                </a:ext>
              </a:extLst>
            </p:cNvPr>
            <p:cNvSpPr>
              <a:spLocks noChangeArrowheads="1"/>
            </p:cNvSpPr>
            <p:nvPr/>
          </p:nvSpPr>
          <p:spPr bwMode="auto">
            <a:xfrm>
              <a:off x="5364237" y="2090727"/>
              <a:ext cx="1359202" cy="1765763"/>
            </a:xfrm>
            <a:prstGeom prst="rect">
              <a:avLst/>
            </a:prstGeom>
            <a:solidFill>
              <a:srgbClr val="FFFFFF"/>
            </a:solidFill>
            <a:ln w="12700" algn="ctr">
              <a:solidFill>
                <a:schemeClr val="accent2">
                  <a:lumMod val="60000"/>
                  <a:lumOff val="40000"/>
                </a:schemeClr>
              </a:solidFill>
              <a:miter lim="800000"/>
              <a:headEnd/>
              <a:tailEnd/>
            </a:ln>
            <a:effectLst>
              <a:outerShdw dist="35921" dir="2700000" algn="ctr" rotWithShape="0">
                <a:srgbClr val="CCCCCC"/>
              </a:outerShdw>
            </a:effectLst>
          </p:spPr>
          <p:txBody>
            <a:bodyPr lIns="72000" tIns="324000" rIns="72000" bIns="0"/>
            <a:lstStyle/>
            <a:p>
              <a:pPr marL="0" marR="0" lvl="0" indent="0" algn="just" defTabSz="914400" eaLnBrk="1" fontAlgn="base" latinLnBrk="0" hangingPunct="1">
                <a:lnSpc>
                  <a:spcPct val="130000"/>
                </a:lnSpc>
                <a:spcBef>
                  <a:spcPct val="0"/>
                </a:spcBef>
                <a:spcAft>
                  <a:spcPct val="0"/>
                </a:spcAft>
                <a:buClrTx/>
                <a:buSzTx/>
                <a:buFontTx/>
                <a:buNone/>
                <a:tabLst/>
                <a:defRPr/>
              </a:pPr>
              <a:r>
                <a:rPr kumimoji="1" lang="ja-JP" altLang="en-US" sz="9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charset="0"/>
                </a:rPr>
                <a:t>別途お送りします請求書に従い、指定日までに受講料をお振込みください</a:t>
              </a:r>
            </a:p>
          </p:txBody>
        </p:sp>
        <p:sp>
          <p:nvSpPr>
            <p:cNvPr id="269" name="Rectangle 1243">
              <a:extLst>
                <a:ext uri="{FF2B5EF4-FFF2-40B4-BE49-F238E27FC236}">
                  <a16:creationId xmlns:a16="http://schemas.microsoft.com/office/drawing/2014/main" id="{67D1B18B-A13A-B18C-4E65-1D7114FB6301}"/>
                </a:ext>
              </a:extLst>
            </p:cNvPr>
            <p:cNvSpPr>
              <a:spLocks noChangeArrowheads="1"/>
            </p:cNvSpPr>
            <p:nvPr/>
          </p:nvSpPr>
          <p:spPr bwMode="auto">
            <a:xfrm>
              <a:off x="5364506" y="2090726"/>
              <a:ext cx="1358667" cy="388541"/>
            </a:xfrm>
            <a:prstGeom prst="rect">
              <a:avLst/>
            </a:prstGeom>
            <a:solidFill>
              <a:schemeClr val="accent2">
                <a:lumMod val="60000"/>
                <a:lumOff val="40000"/>
              </a:schemeClr>
            </a:solidFill>
            <a:ln w="12700">
              <a:solidFill>
                <a:schemeClr val="accent2">
                  <a:lumMod val="60000"/>
                  <a:lumOff val="40000"/>
                </a:schemeClr>
              </a:solidFill>
              <a:miter lim="800000"/>
              <a:headEnd/>
              <a:tailEnd/>
            </a:ln>
            <a:effectLst/>
          </p:spPr>
          <p:txBody>
            <a:bodyPr lIns="0" tIns="36000" rIns="0" bIns="36000" anchor="ctr"/>
            <a:lstStyle/>
            <a:p>
              <a:pPr algn="ctr" defTabSz="914400" fontAlgn="base">
                <a:spcBef>
                  <a:spcPct val="0"/>
                </a:spcBef>
                <a:spcAft>
                  <a:spcPct val="0"/>
                </a:spcAft>
              </a:pPr>
              <a:r>
                <a:rPr kumimoji="1" lang="ja-JP" altLang="en-US" sz="1000" b="1" kern="0">
                  <a:solidFill>
                    <a:schemeClr val="bg1"/>
                  </a:solidFill>
                  <a:latin typeface="Meiryo UI" panose="020B0604030504040204" pitchFamily="50" charset="-128"/>
                  <a:ea typeface="Meiryo UI" panose="020B0604030504040204" pitchFamily="50" charset="-128"/>
                  <a:cs typeface="Arial" charset="0"/>
                </a:rPr>
                <a:t>受講料振込</a:t>
              </a:r>
            </a:p>
          </p:txBody>
        </p:sp>
        <p:sp>
          <p:nvSpPr>
            <p:cNvPr id="270" name="二等辺三角形 46">
              <a:extLst>
                <a:ext uri="{FF2B5EF4-FFF2-40B4-BE49-F238E27FC236}">
                  <a16:creationId xmlns:a16="http://schemas.microsoft.com/office/drawing/2014/main" id="{AE5BBCAF-3A33-342E-A981-F773CFF24516}"/>
                </a:ext>
              </a:extLst>
            </p:cNvPr>
            <p:cNvSpPr>
              <a:spLocks noChangeArrowheads="1"/>
            </p:cNvSpPr>
            <p:nvPr/>
          </p:nvSpPr>
          <p:spPr bwMode="auto">
            <a:xfrm rot="5400000">
              <a:off x="1497794" y="2974283"/>
              <a:ext cx="824181" cy="106361"/>
            </a:xfrm>
            <a:prstGeom prst="triangle">
              <a:avLst>
                <a:gd name="adj" fmla="val 50000"/>
              </a:avLst>
            </a:prstGeom>
            <a:solidFill>
              <a:srgbClr val="808080"/>
            </a:solidFill>
            <a:ln w="9525" algn="ctr">
              <a:noFill/>
              <a:round/>
              <a:headEnd/>
              <a:tailEnd/>
            </a:ln>
          </p:spPr>
          <p:txBody>
            <a:bodyPr rot="10800000" vert="eaVert" tIns="144000" rIns="0"/>
            <a:lstStyle/>
            <a:p>
              <a:pPr marL="0" marR="0" lvl="0" indent="0" defTabSz="914400" eaLnBrk="1" fontAlgn="base" latinLnBrk="0" hangingPunct="1">
                <a:lnSpc>
                  <a:spcPct val="110000"/>
                </a:lnSpc>
                <a:spcBef>
                  <a:spcPct val="0"/>
                </a:spcBef>
                <a:spcAft>
                  <a:spcPct val="0"/>
                </a:spcAft>
                <a:buClrTx/>
                <a:buSzTx/>
                <a:buFontTx/>
                <a:buNone/>
                <a:tabLst/>
                <a:defRPr/>
              </a:pPr>
              <a:endParaRPr kumimoji="1" lang="ja-JP" altLang="ja-JP"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71" name="二等辺三角形 270">
              <a:extLst>
                <a:ext uri="{FF2B5EF4-FFF2-40B4-BE49-F238E27FC236}">
                  <a16:creationId xmlns:a16="http://schemas.microsoft.com/office/drawing/2014/main" id="{4C953D5C-072C-C67B-D1FD-185A13BAD9E2}"/>
                </a:ext>
              </a:extLst>
            </p:cNvPr>
            <p:cNvSpPr>
              <a:spLocks noChangeArrowheads="1"/>
            </p:cNvSpPr>
            <p:nvPr/>
          </p:nvSpPr>
          <p:spPr bwMode="auto">
            <a:xfrm rot="5400000">
              <a:off x="3153400" y="2974282"/>
              <a:ext cx="824177" cy="106361"/>
            </a:xfrm>
            <a:prstGeom prst="triangle">
              <a:avLst>
                <a:gd name="adj" fmla="val 50000"/>
              </a:avLst>
            </a:prstGeom>
            <a:solidFill>
              <a:srgbClr val="808080"/>
            </a:solidFill>
            <a:ln w="9525" algn="ctr">
              <a:noFill/>
              <a:round/>
              <a:headEnd/>
              <a:tailEnd/>
            </a:ln>
          </p:spPr>
          <p:txBody>
            <a:bodyPr rot="10800000" vert="eaVert" tIns="144000" rIns="0"/>
            <a:lstStyle/>
            <a:p>
              <a:pPr marL="0" marR="0" lvl="0" indent="0" defTabSz="914400" eaLnBrk="1" fontAlgn="base" latinLnBrk="0" hangingPunct="1">
                <a:lnSpc>
                  <a:spcPct val="110000"/>
                </a:lnSpc>
                <a:spcBef>
                  <a:spcPct val="0"/>
                </a:spcBef>
                <a:spcAft>
                  <a:spcPct val="0"/>
                </a:spcAft>
                <a:buClrTx/>
                <a:buSzTx/>
                <a:buFontTx/>
                <a:buNone/>
                <a:tabLst/>
                <a:defRPr/>
              </a:pPr>
              <a:endParaRPr kumimoji="1" lang="ja-JP" altLang="ja-JP"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pitchFamily="34" charset="0"/>
              </a:endParaRPr>
            </a:p>
          </p:txBody>
        </p:sp>
        <p:sp>
          <p:nvSpPr>
            <p:cNvPr id="272" name="二等辺三角形 271">
              <a:extLst>
                <a:ext uri="{FF2B5EF4-FFF2-40B4-BE49-F238E27FC236}">
                  <a16:creationId xmlns:a16="http://schemas.microsoft.com/office/drawing/2014/main" id="{DC4E90F1-1F37-1D7F-11BE-B2AA3322F1A2}"/>
                </a:ext>
              </a:extLst>
            </p:cNvPr>
            <p:cNvSpPr>
              <a:spLocks noChangeArrowheads="1"/>
            </p:cNvSpPr>
            <p:nvPr/>
          </p:nvSpPr>
          <p:spPr bwMode="auto">
            <a:xfrm rot="5400000">
              <a:off x="4806476" y="2976814"/>
              <a:ext cx="824177" cy="101296"/>
            </a:xfrm>
            <a:prstGeom prst="triangle">
              <a:avLst>
                <a:gd name="adj" fmla="val 50000"/>
              </a:avLst>
            </a:prstGeom>
            <a:solidFill>
              <a:srgbClr val="808080"/>
            </a:solidFill>
            <a:ln w="9525" algn="ctr">
              <a:noFill/>
              <a:round/>
              <a:headEnd/>
              <a:tailEnd/>
            </a:ln>
          </p:spPr>
          <p:txBody>
            <a:bodyPr rot="10800000" vert="eaVert" tIns="144000" rIns="0"/>
            <a:lstStyle/>
            <a:p>
              <a:pPr marL="0" marR="0" lvl="0" indent="0" defTabSz="914400" eaLnBrk="1" fontAlgn="base" latinLnBrk="0" hangingPunct="1">
                <a:lnSpc>
                  <a:spcPct val="110000"/>
                </a:lnSpc>
                <a:spcBef>
                  <a:spcPct val="0"/>
                </a:spcBef>
                <a:spcAft>
                  <a:spcPct val="0"/>
                </a:spcAft>
                <a:buClrTx/>
                <a:buSzTx/>
                <a:buFontTx/>
                <a:buNone/>
                <a:tabLst/>
                <a:defRPr/>
              </a:pPr>
              <a:endParaRPr kumimoji="1" lang="ja-JP" altLang="ja-JP" sz="800" b="0" i="0" u="none" strike="noStrike" kern="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Arial" pitchFamily="34" charset="0"/>
              </a:endParaRPr>
            </a:p>
          </p:txBody>
        </p:sp>
      </p:grpSp>
      <p:sp>
        <p:nvSpPr>
          <p:cNvPr id="279" name="正方形/長方形 79">
            <a:extLst>
              <a:ext uri="{FF2B5EF4-FFF2-40B4-BE49-F238E27FC236}">
                <a16:creationId xmlns:a16="http://schemas.microsoft.com/office/drawing/2014/main" id="{57994468-ADE5-607E-38D1-420617BED6E8}"/>
              </a:ext>
            </a:extLst>
          </p:cNvPr>
          <p:cNvSpPr>
            <a:spLocks noChangeArrowheads="1"/>
          </p:cNvSpPr>
          <p:nvPr/>
        </p:nvSpPr>
        <p:spPr bwMode="auto">
          <a:xfrm>
            <a:off x="221659" y="5556652"/>
            <a:ext cx="4829969" cy="330200"/>
          </a:xfrm>
          <a:prstGeom prst="rect">
            <a:avLst/>
          </a:prstGeom>
          <a:noFill/>
          <a:ln w="9525" algn="ctr">
            <a:noFill/>
            <a:round/>
            <a:headEnd/>
            <a:tailEnd/>
          </a:ln>
        </p:spPr>
        <p:txBody>
          <a:bodyPr lIns="18000" tIns="18000" rIns="18000" bIns="18000" anchor="ctr"/>
          <a:lstStyle/>
          <a:p>
            <a:pPr defTabSz="914400" fontAlgn="base">
              <a:lnSpc>
                <a:spcPct val="120000"/>
              </a:lnSpc>
              <a:spcBef>
                <a:spcPct val="50000"/>
              </a:spcBef>
              <a:spcAft>
                <a:spcPct val="0"/>
              </a:spcAft>
              <a:buClr>
                <a:srgbClr val="808080"/>
              </a:buClr>
              <a:buFont typeface="Wingdings" pitchFamily="2" charset="2"/>
              <a:buNone/>
            </a:pPr>
            <a:r>
              <a:rPr lang="ja-JP" altLang="en-US" sz="1200" b="1">
                <a:solidFill>
                  <a:srgbClr val="002060"/>
                </a:solidFill>
                <a:cs typeface="Arial" charset="0"/>
              </a:rPr>
              <a:t>お申し込み</a:t>
            </a:r>
            <a:r>
              <a:rPr lang="en-US" altLang="ja-JP" sz="1200" b="1">
                <a:solidFill>
                  <a:srgbClr val="002060"/>
                </a:solidFill>
                <a:cs typeface="Arial" charset="0"/>
              </a:rPr>
              <a:t>URL</a:t>
            </a:r>
            <a:r>
              <a:rPr lang="ja-JP" altLang="en-US" sz="1200" b="1">
                <a:solidFill>
                  <a:srgbClr val="002060"/>
                </a:solidFill>
                <a:cs typeface="Arial" charset="0"/>
              </a:rPr>
              <a:t>　</a:t>
            </a:r>
            <a:r>
              <a:rPr lang="en-US" altLang="ja-JP" sz="1200" b="1">
                <a:solidFill>
                  <a:srgbClr val="002060"/>
                </a:solidFill>
                <a:cs typeface="Arial" charset="0"/>
                <a:hlinkClick r:id="rId3"/>
              </a:rPr>
              <a:t>https://forms.office.com/r/wZnjb2LXhW</a:t>
            </a:r>
            <a:r>
              <a:rPr lang="en-US" altLang="ja-JP" sz="1200" b="1">
                <a:solidFill>
                  <a:srgbClr val="002060"/>
                </a:solidFill>
                <a:cs typeface="Arial" charset="0"/>
              </a:rPr>
              <a:t> </a:t>
            </a:r>
            <a:r>
              <a:rPr lang="ja-JP" altLang="en-US" sz="1200" b="1">
                <a:solidFill>
                  <a:srgbClr val="002060"/>
                </a:solidFill>
                <a:cs typeface="Arial" charset="0"/>
              </a:rPr>
              <a:t>　</a:t>
            </a:r>
            <a:endParaRPr lang="en-US" altLang="ja-JP" sz="1200" b="1">
              <a:solidFill>
                <a:srgbClr val="002060"/>
              </a:solidFill>
              <a:cs typeface="Arial" charset="0"/>
            </a:endParaRPr>
          </a:p>
        </p:txBody>
      </p:sp>
      <p:pic>
        <p:nvPicPr>
          <p:cNvPr id="274" name="図 273" descr="QR コード&#10;&#10;自動的に生成された説明">
            <a:extLst>
              <a:ext uri="{FF2B5EF4-FFF2-40B4-BE49-F238E27FC236}">
                <a16:creationId xmlns:a16="http://schemas.microsoft.com/office/drawing/2014/main" id="{3F9A3AC4-1D0D-5E56-4F2C-2D53D77E5EF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2791" y="5334596"/>
            <a:ext cx="623080" cy="623080"/>
          </a:xfrm>
          <a:prstGeom prst="rect">
            <a:avLst/>
          </a:prstGeom>
        </p:spPr>
      </p:pic>
    </p:spTree>
  </p:cSld>
  <p:clrMapOvr>
    <a:masterClrMapping/>
  </p:clrMapOvr>
</p:sld>
</file>

<file path=ppt/theme/theme1.xml><?xml version="1.0" encoding="utf-8"?>
<a:theme xmlns:a="http://schemas.openxmlformats.org/drawingml/2006/main" name="1_標準デザイン">
  <a:themeElements>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800" b="0" i="0" u="none" strike="noStrike" cap="none" normalizeH="0" baseline="0" smtClean="0">
            <a:ln>
              <a:noFill/>
            </a:ln>
            <a:solidFill>
              <a:schemeClr val="tx1"/>
            </a:solidFill>
            <a:effectLst/>
            <a:latin typeface="Arial" charset="0"/>
            <a:ea typeface="ＭＳ Ｐゴシック" charset="-128"/>
          </a:defRPr>
        </a:defPPr>
      </a:lstStyle>
    </a:spDef>
    <a:lnDef>
      <a:spPr bwMode="auto">
        <a:solidFill>
          <a:srgbClr val="CB9E49"/>
        </a:solidFill>
        <a:ln w="9525" algn="ctr">
          <a:solidFill>
            <a:srgbClr val="5D8FCB"/>
          </a:solidFill>
          <a:prstDash val="solid"/>
          <a:round/>
          <a:headEnd type="none" w="med" len="med"/>
          <a:tailEnd type="triangle" w="med" len="med"/>
        </a:ln>
      </a:spPr>
      <a:bodyPr/>
      <a:lstStyle/>
    </a:ln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30E2F3A16F92B4AB9E792CF74957C4D" ma:contentTypeVersion="15" ma:contentTypeDescription="新しいドキュメントを作成します。" ma:contentTypeScope="" ma:versionID="9f5a88e0fef0b9e1f5056bed59f5647a">
  <xsd:schema xmlns:xsd="http://www.w3.org/2001/XMLSchema" xmlns:xs="http://www.w3.org/2001/XMLSchema" xmlns:p="http://schemas.microsoft.com/office/2006/metadata/properties" xmlns:ns2="01154edc-d128-4cc9-8ba8-0a52feda84e1" xmlns:ns3="ed9888db-c08f-4880-8c8f-9300fabbe8b3" targetNamespace="http://schemas.microsoft.com/office/2006/metadata/properties" ma:root="true" ma:fieldsID="054ca590bad00db364bc8b88c562c58b" ns2:_="" ns3:_="">
    <xsd:import namespace="01154edc-d128-4cc9-8ba8-0a52feda84e1"/>
    <xsd:import namespace="ed9888db-c08f-4880-8c8f-9300fabbe8b3"/>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154edc-d128-4cc9-8ba8-0a52feda84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d9888db-c08f-4880-8c8f-9300fabbe8b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1d3383e-2f59-4ab9-837f-b7921ffc7fe5}" ma:internalName="TaxCatchAll" ma:showField="CatchAllData" ma:web="ed9888db-c08f-4880-8c8f-9300fabbe8b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4F7018-1128-48F3-90AD-BEA675FC9E63}"/>
</file>

<file path=customXml/itemProps2.xml><?xml version="1.0" encoding="utf-8"?>
<ds:datastoreItem xmlns:ds="http://schemas.openxmlformats.org/officeDocument/2006/customXml" ds:itemID="{FA6F2FAF-C765-4E41-A6D1-43A314206E52}"/>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A4 Paper (210x297 mm)</PresentationFormat>
  <Slides>3</Slides>
  <Notes>1</Notes>
  <HiddenSlides>0</HiddenSlide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1_標準デザイン</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cp:revision>
  <dcterms:created xsi:type="dcterms:W3CDTF">2024-06-18T02:43:16Z</dcterms:created>
  <dcterms:modified xsi:type="dcterms:W3CDTF">2024-06-18T02:43:18Z</dcterms:modified>
</cp:coreProperties>
</file>